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mov" ContentType="video/quicktime"/>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8" r:id="rId2"/>
    <p:sldId id="266" r:id="rId3"/>
    <p:sldId id="359" r:id="rId4"/>
    <p:sldId id="392" r:id="rId5"/>
    <p:sldId id="269" r:id="rId6"/>
    <p:sldId id="377" r:id="rId7"/>
    <p:sldId id="378" r:id="rId8"/>
    <p:sldId id="271" r:id="rId9"/>
    <p:sldId id="272" r:id="rId10"/>
    <p:sldId id="273" r:id="rId11"/>
    <p:sldId id="276" r:id="rId12"/>
    <p:sldId id="396" r:id="rId13"/>
    <p:sldId id="389" r:id="rId14"/>
    <p:sldId id="347" r:id="rId15"/>
    <p:sldId id="380" r:id="rId16"/>
    <p:sldId id="361" r:id="rId17"/>
    <p:sldId id="393" r:id="rId18"/>
    <p:sldId id="285" r:id="rId19"/>
    <p:sldId id="394" r:id="rId20"/>
    <p:sldId id="288" r:id="rId21"/>
    <p:sldId id="362" r:id="rId22"/>
    <p:sldId id="282" r:id="rId23"/>
    <p:sldId id="283" r:id="rId24"/>
    <p:sldId id="292" r:id="rId25"/>
    <p:sldId id="293" r:id="rId26"/>
    <p:sldId id="328" r:id="rId27"/>
    <p:sldId id="329" r:id="rId28"/>
    <p:sldId id="395" r:id="rId29"/>
    <p:sldId id="331" r:id="rId30"/>
    <p:sldId id="332" r:id="rId31"/>
    <p:sldId id="333" r:id="rId32"/>
    <p:sldId id="363" r:id="rId33"/>
    <p:sldId id="390" r:id="rId34"/>
    <p:sldId id="295" r:id="rId35"/>
    <p:sldId id="296" r:id="rId36"/>
    <p:sldId id="355" r:id="rId37"/>
    <p:sldId id="297" r:id="rId38"/>
    <p:sldId id="305" r:id="rId39"/>
    <p:sldId id="343" r:id="rId40"/>
    <p:sldId id="309" r:id="rId41"/>
    <p:sldId id="339" r:id="rId42"/>
    <p:sldId id="311" r:id="rId43"/>
    <p:sldId id="346" r:id="rId44"/>
    <p:sldId id="382" r:id="rId45"/>
    <p:sldId id="383" r:id="rId46"/>
    <p:sldId id="313" r:id="rId47"/>
    <p:sldId id="371" r:id="rId48"/>
    <p:sldId id="351" r:id="rId49"/>
    <p:sldId id="386" r:id="rId50"/>
    <p:sldId id="349" r:id="rId51"/>
    <p:sldId id="350" r:id="rId52"/>
    <p:sldId id="357" r:id="rId53"/>
    <p:sldId id="317" r:id="rId54"/>
    <p:sldId id="318" r:id="rId55"/>
    <p:sldId id="391" r:id="rId56"/>
    <p:sldId id="330" r:id="rId57"/>
    <p:sldId id="319" r:id="rId58"/>
    <p:sldId id="320" r:id="rId59"/>
    <p:sldId id="321" r:id="rId60"/>
    <p:sldId id="322" r:id="rId61"/>
    <p:sldId id="353" r:id="rId62"/>
    <p:sldId id="323" r:id="rId63"/>
    <p:sldId id="324" r:id="rId64"/>
    <p:sldId id="325" r:id="rId65"/>
    <p:sldId id="326" r:id="rId66"/>
    <p:sldId id="327" r:id="rId67"/>
    <p:sldId id="344"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3" d="100"/>
          <a:sy n="53" d="100"/>
        </p:scale>
        <p:origin x="36" y="41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5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image" Target="../media/image66.emf"/><Relationship Id="rId1" Type="http://schemas.openxmlformats.org/officeDocument/2006/relationships/image" Target="../media/image65.emf"/><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 Id="rId9" Type="http://schemas.openxmlformats.org/officeDocument/2006/relationships/image" Target="../media/image7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emf"/><Relationship Id="rId1" Type="http://schemas.openxmlformats.org/officeDocument/2006/relationships/image" Target="../media/image11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image" Target="../media/image66.emf"/><Relationship Id="rId1" Type="http://schemas.openxmlformats.org/officeDocument/2006/relationships/image" Target="../media/image65.emf"/><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 Id="rId9" Type="http://schemas.openxmlformats.org/officeDocument/2006/relationships/image" Target="../media/image7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wmf"/><Relationship Id="rId1" Type="http://schemas.openxmlformats.org/officeDocument/2006/relationships/image" Target="../media/image76.wmf"/><Relationship Id="rId4" Type="http://schemas.openxmlformats.org/officeDocument/2006/relationships/image" Target="../media/image7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0.wmf"/></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33.862"/>
    </inkml:context>
    <inkml:brush xml:id="br0">
      <inkml:brushProperty name="width" value="0.2" units="cm"/>
      <inkml:brushProperty name="height" value="0.2" units="cm"/>
      <inkml:brushProperty name="color" value="#177D36"/>
      <inkml:brushProperty name="fitToCurve" value="1"/>
    </inkml:brush>
  </inkml:definitions>
  <inkml:trace contextRef="#ctx0" brushRef="#br0">-2 127 25 0,'0'2'12'0,"3"-2"-6"0,-3 3 12 16,0-3-14-16,0 0 1 15,0 0 2-15,0 0 0 16,0 1-8-16,0 2 0 16,0 0 7-16,0-3 0 15,0 0-1-15,0 1 0 16,0-1-1-16,0 2 0 16,0-2 0-16,2 5 0 15,0-5-1-15,-2 0 0 16,5 0-1-16,-3 1 0 0,1-2 0 15,-3 1 0-15,5 0 0 16,-2 4 0-16,2-4 0 16,-3 3 0-16,3-3 0 15,0 1 0-15,0 2 0 16,0-3 1-16,0 2-2 16,2-2 0-16,0 2 0 15,2 1 1-15,-2-6-1 16,2 3 1-16,-1 0-1 15,2 0 1-15,2 0-1 16,1 0 0-16,2-2-1 16,2 2 1-16,3-5-1 15,-3 5 1-15,4-4-1 16,-2 0 0-16,1 4 0 16,0 0 1-16,0-2-1 15,2-1 1-15,1 0-1 0,2 0 0 16,0 0 0-16,2 3 1 15,3-1-1-15,2-2 0 16,0-2 0-16,5 5 0 16,-7-2 0-16,0 0 0 15,2-2 0-15,1 4 1 16,2-2-1-16,-1 2 0 16,2-5 0-16,-3 3 1 15,8-3-1-15,7 1 0 16,-9 0 0-16,-2-1 0 0,3 0 0 15,2 4 0-15,-2-4 0 16,-1 3 0-16,6 2 0 16,3-2 0-16,2 2 0 15,-6-3 0-15,-1 1 0 16,1 2 0-16,1 0 0 16,-3-1 0-16,6-3 0 15,4 3 0-15,-3-1-1 16,-2-1 1-16,1 1 0 15,-1 2 1-15,0-2-1 16,0 0 0-16,5 2 0 16,3 0 0-16,-5-3 0 15,0 2 0-15,-3 1 0 16,0-3 0-16,0 1 0 16,1-3 0-16,6 5 0 15,-4-4 0-15,-1 1 0 0,-4 3 0 16,-3-1 0-16,-1 1 1 15,-4-3-1-15,-2 3 0 16,-4-4 0-16,-1-1 0 16,-4 3 0-16,-4 0 0 15,-4 2 0-15,-3 0 1 16,-3-2-4-16,-2 0 1 16,-2 2-14-16,-3 0 1 15,-5-5-7-15,-5-4 1 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33.882"/>
    </inkml:context>
    <inkml:brush xml:id="br0">
      <inkml:brushProperty name="width" value="0.14" units="cm"/>
      <inkml:brushProperty name="height" value="0.14" units="cm"/>
      <inkml:brushProperty name="fitToCurve" value="1"/>
    </inkml:brush>
  </inkml:definitions>
  <inkml:trace contextRef="#ctx0" brushRef="#br0">250 120 42 0,'0'-15'21'0,"-2"15"-22"16,2-6 21-16,-3 3-18 16,0-6 0-16,1 2 4 15,-2 0 1-15,-2 0-7 16,-1-1 0-16,-1-1 4 16,1 2 1-16,-3-3-2 15,3 0 1-15,-3-1-3 16,-1 5 1-16,-1 4-1 15,0 0 0-15,-1 6-1 16,1 0 1-16,-1 5-1 0,1 0 1 16,-3 6-1-16,0 1 0 15,1 4 0-15,1 0 0 16,-2 2 0-16,5 7 0 16,2-7-1-16,4 0 1 15,1 1 0-15,3-2 0 16,5-1-1-16,2-1 1 15,4-1 0-15,-2-1 0 16,4-7 0-16,2-1 0 0,0 0 0 16,2-4 0-16,2-4 0 15,-3 2 0-15,4-6 0 16,-1-3 1-16,-1-3-1 16,-3 0 0-16,-1-1 0 15,-3-1 1-15,-4-1 0 16,-1 3 0-16,-2-2-1 15,1 3 1-15,-2-3 0 16,-1-1 0-16,-2 3-1 16,3 3 1-16,-3-3-1 15,0 2 0-15,0 0 0 16,2-1 0-16,-2-1 0 16,0 9 0-16,0-4-1 15,0 4 1-15,-2 2 0 16,-1 0 1-16,1-2-1 15,2 2 0-15,-3 0 0 16,0 0 0-16,3-2 1 16,0 7 0-16,0-4 0 0,0 3 0 15,0-1 0-15,0 3 0 16,0-1-1-16,0 0 1 16,3 1-1-16,2 3 0 15,0 3-1-15,0 4 1 16,7 4 0-16,1 4 0 15,1 3-1-15,4 0 1 16,3 4 0-16,-7 6 0 0,0 2 0 16,-1-4 0-16,1 8 0 15,-8-6 0-15,2 8 0 16,-3-3 0-16,-5 3 0 16,0-5 1-16,-5-5-1 15,-6 3 1-15,-1-5 0 16,-7-6 1-16,-4-2-1 15,1-6 1-15,-6-3-1 16,1-4 1-16,-1-7-1 16,2-3 1-16,-2-4-1 15,8-4 0-15,3-8 0 16,4-3 1-16,6-5-1 16,5-9 1-16,2 3-1 15,7-7 1-15,5 2-1 16,6-1 1-16,2 2-1 15,5-2 0-15,-1 1 0 16,6 3 0-16,-3 2 0 0,1-1 0 16,2-2 0-16,-6 7 0 15,0 0 0-15,-3-1 1 16,2-1-1-16,-4 4 0 16,1 5 2-16,1-3 0 15,-5 4-1-15,2 6 1 16,-3-2-1-16,3 4 0 15,-6 0 0-15,0-1 1 16,-2 5-3-16,-3-3 1 16,-2 4-3-16,-2-6 1 15,-3 7-8-15,-5-3 0 0,-5 3-15 16,-5 0 0-16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33.883"/>
    </inkml:context>
    <inkml:brush xml:id="br0">
      <inkml:brushProperty name="width" value="0.2" units="cm"/>
      <inkml:brushProperty name="height" value="0.2" units="cm"/>
      <inkml:brushProperty name="color" value="#177D36"/>
      <inkml:brushProperty name="fitToCurve" value="1"/>
    </inkml:brush>
  </inkml:definitions>
  <inkml:trace contextRef="#ctx0" brushRef="#br0">-15031-9250 26 0,'-3'0'13'0,"3"0"-7"15,0 0 10-15,0 0-14 16,0 0 1-16,0-5 2 15,3 2 0-15,-3 3-6 16,0 0 0-16,0 0 4 16,0 1 1-16,0 4-2 15,0-2 1-15,0 4-2 16,0 2 1-16,0 5-1 16,0-3 0-16,2 0-1 0,0 0 0 15,3 0 0-15,0-5 1 16,3 4-1-16,-1-4 0 15,0-2 0-15,3-6 0 16,-2 0 1-16,2-7 0 16,-3 2 1-16,1-4 0 15,-3 1 0-15,0-1 0 16,-2-1 0-16,-3 1 0 31,-6-2 0-31,-1 1 0 0,-1 4-1 16,-1 1 0-16,-1 3 0 15,-1 2 0-15,2 2-1 16,-1 2 1-16,2 2-1 16,1 3 0-16,0-2 0 15,2 3 0-15,-1 1-1 16,1 4 1-16,3 1 0 16,2-1 0-16,0-2 0 15,2-2 0-15,3-3 0 16,3-1 0-16,2-3 0 15,-1-4 0-15,2 2 0 16,1-5 0-16,-2 0 0 16,0 2 0-16,0-4 0 15,-3-2 1-15,-1 1-1 16,-6-2 1-16,-3 3-1 16,-3 1 1-16,-1-1-1 0,0 5 0 15,-3 0 0-15,0 2 0 16,3 0-1-16,-3 0 1 15,2 2-3-15,3 3 1 16,0 1-7-16,3 3 1 16,2 0-6-16,5-9 0 15</inkml:trace>
  <inkml:trace contextRef="#ctx0" brushRef="#br0" timeOffset="1">-15009-9204 17 0,'-3'-3'8'0,"0"-5"-1"0,3 8 8 16,0 0-14-16,0 0 1 15,0 0 2-15,0 0 1 0,0-3-5 16,0 3 0-16,0 0 3 16,0 0 1-16,0 0-1 15,0 0 0-15,0 3-1 16,0-3 0-16,0 0-1 16,0 2 1-16,0-2 0 15,0 0 0-15,0 0-1 16,0 0 1-16,0 0-1 15,0-2 1-15,0 2-1 16,0 0 1-16,0 2-1 16,0-2 0-16,0 0 0 15,0 0 0-15,0 0-1 16,0 0 1-16,0 5-1 16,0-5 1-16,0 1-1 15,0-1 0-15,0 0 0 16,0 0 1-16,0 0-1 0,0 0 1 15,0 0-1-15,0 0 1 16,0 0-1-16,0 0 1 16,0 0-1-16,3-1 0 15,-3 1 0-15,0 0 0 16,0 0 0-16,0 0 0 16,0 0 0-16,0 0 1 15,0 0 0-15,0-5 0 16,0 5-1-16,0 0 1 15,0 0-1-15,0 0 0 16,0 0 0-16,0 0 0 16,3 0 0-16,-3 0 0 0,2-5-2 15,-2 5 0-15,0 0-4 16,0 0 0-16,3 0-7 16,-1 5 0-16</inkml:trace>
  <inkml:trace contextRef="#ctx0" brushRef="#br0" timeOffset="2">-14213-9873 34 0,'2'-11'17'0,"5"-2"-16"0,-7 13 24 16,5-2-23-16,-2-1 0 16,-1 8 2-16,1-3 0 15,-3 7-5-15,-3 6 0 16,-2 5 3-16,-3 2 1 15,-1 5-2-15,-4 8 1 0,-1 2-1 16,-4 3 0-16,1 4 1 16,-1-4 0-16,1-2-1 15,3-5 1-15,1-4 0 16,2-3 0-16,5-2-1 16,0-6 0-16,9 0 0 15,2-5 0-15,2-6 0 16,3-6 0-16,2 2-2 15,3-6 1-15,0 2-4 16,0-6 0-16,-2 3-8 16,-1-1 0-16,-2 1-2 15,-1-1 0-15</inkml:trace>
  <inkml:trace contextRef="#ctx0" brushRef="#br0" timeOffset="3">-13391-9190 24 0,'-2'-3'12'0,"-1"3"-5"0,3 0 12 15,0 0-17-15,0 0 1 16,0 0 1-16,0 0 1 15,0 3-6-15,0-2 1 0,0 2 2 16,0 1 1-16,0 4-1 16,0 2 0-16,0 1-2 15,0-5 1-15,3 3-1 16,-1-3 1-16,0 1 0 16,3-4 0-16,1-3 0 15,-1-3 0-15,0-1 1 16,0-3 0-16,-3-4 0 15,-2-1 1-15,0-3-1 16,0 5 0-16,-2-1-1 16,-1 5 1-16,-2-1-2 15,1 2 1-15,-5 0-1 16,4 4 1-16,1 1-1 16,-1 0 0-16,0 1 0 15,3-1 1-15,-1 10-1 16,-2-6 0-16,2 3-1 15,1 0 1-15,-1 1 0 0,3 0 0 16,3-1-1-16,2-2 1 16,0-5 0-16,3 0 0 15,-1 0 0-15,0-7 0 16,1 1 0-16,-1-5 1 16,-2 2-1-16,0 0 1 15,-3 0 0-15,-2 0 1 16,-2 3-1-16,-3-1 0 15,0 3 0-15,-2 1 1 16,-1 6-2-16,-2-1 1 0,3 0-1 16,-1 0 1-16,1 3-1 15,2-1 0-15,0 2-1 16,3 1 1-16,2 3-7 16,2-4 0-16,5 0-8 15,3-3 0-15</inkml:trace>
  <inkml:trace contextRef="#ctx0" brushRef="#br0" timeOffset="4">-14444-9690 42 0,'-3'0'21'0,"15"-2"-23"16,-4 2 40-16,2 0-33 15,7 0 0-15,5 0 2 16,2 0 1-16,4 0-11 15,4-2 1-15,4-1 5 16,-4 3 1-16,-2 0-6 16,-3 0 0-16,-4 3-14 15,-8 1 1-15</inkml:trace>
  <inkml:trace contextRef="#ctx0" brushRef="#br0" timeOffset="5">-16531-10215 24 0,'3'4'12'0,"-3"11"-7"16,2-12 12-16,-2 1-14 15,0 3 0-15,3 2 2 16,-1 0 0-16,3 4-7 0,2 3 1 15,1 2 4-15,0 1 0 16,-1 3 0-16,0 0 0 16,1 5-1-16,2-1 1 15,-3-2 0-15,0 1 1 16,-1-1 0-16,-1-2 1 16,0-5-2-16,-1 1 1 15,-1 0-1-15,-1-2 1 16,-2-3-2-16,0-2 1 15,0-3-1-15,0 1 0 16,0-3-1-16,0 4 1 0,0-8-1 16,0 3 1-16,0-5-1 15,0 1 0-15,0-1-1 16,0 0 1-16,0 0-1 16,0 0 0-16,0-3 0 15,3-2 0-15,-1-6-1 16,4 4 1-16,-1-1 0 15,2-3 0-15,2-1 0 16,2 4 0-16,-1-3 0 16,2-6 1-16,1 1-1 15,-2-2 0-15,5 0 1 16,1-2 1-16,-2 0-1 16,0 0 1-16,0-1-1 15,0 0 1-15,0 4-1 16,2-1 0-16,0 3-1 15,1 0 1-15,-1 5-1 16,-2 4 0-16,0-5 0 0,0 5 1 16,-3 1-1-16,-1-2 0 15,-4 3 0-15,0 2 1 16,-2-5-1-16,1 4 1 16,-6 0 0-16,0 3 0 15,-3-3-1-15,0 3 1 16,-2 3-2-16,-2-2 0 15,-3-1-7-15,0 0 0 16,0 2-11-16,3-2 0 16</inkml:trace>
  <inkml:trace contextRef="#ctx0" brushRef="#br0" timeOffset="6">-15688-10498 22 0,'-5'0'11'0,"0"9"-6"16,3-4 12-16,0 1-15 16,-4 3 1-16,1 4 2 15,0 3 1-15,0 3-7 16,1 8 0-16,1-1 4 16,1 3 1-16,2 2-1 15,0 0 0-15,5-2-1 16,2-3 0-16,2-4 0 15,4-6 0-15,-1-5 1 16,1-1 1-16,4-3-1 0,3-7 1 16,3-8-1-16,-1-3 0 15,0-4 0-15,-2-12 1 16,1-2-3-16,-5 4 1 16,-5-1-1-16,-2 2 1 15,-1 5-1-15,-1 1 0 16,-4 4-1-16,0 1 1 15,-1 2-1-15,-2 1 1 16,0 7-1-16,0 3 0 16,0 2 0-16,3-1 0 15,-3 9 0-15,2 5 0 0,3 3 0 16,0 5 1-16,5 3-1 16,-1-2 1-16,1 1 0 15,6-1 0-15,-2-3 0 16,4-1 1-16,-1-4 0 15,0-3 0-15,-1-2-1 16,-4-4 1-16,-2-2-5 16,-2-2 1-16,-3 0-15 15,-5-3 0-15</inkml:trace>
  <inkml:trace contextRef="#ctx0" brushRef="#br0" timeOffset="7">-15700-10651 35 0,'0'5'17'0,"7"5"-2"16,-2-11 11-16,0 1-19 15,3-6 0-15,1 9 3 16,6 0 1-16,5-2-13 16,5 4 0-16,0 1 9 15,3-10 1-15,-1 11-4 16,0-5 1-16,-2 0-2 15,2 1 1-15,-2-3-2 16,-3 0 0-16,-1 0 0 16,-2 2 0-16,-4-2-1 0,-3 0 0 15,-1-2-2-15,-2 2 0 16,-4-5-10-16,-2 3 0 16,-6 4-10-16,-2-7 1 15</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33.891"/>
    </inkml:context>
    <inkml:brush xml:id="br0">
      <inkml:brushProperty name="width" value="0.2" units="cm"/>
      <inkml:brushProperty name="height" value="0.2" units="cm"/>
      <inkml:brushProperty name="color" value="#ED1C24"/>
      <inkml:brushProperty name="fitToCurve" value="1"/>
    </inkml:brush>
  </inkml:definitions>
  <inkml:trace contextRef="#ctx0" brushRef="#br0">-20782-6199 29 0,'-3'-5'14'0,"3"-1"-6"16,0 6 14-16,0 0-19 16,0 0 1-16,3-5 1 15,-3 5 0-15,0 0-7 16,2 3 1-16,0 5 5 15,4 2 1-15,-1 0-3 16,2 4 1-16,1 6-1 16,-1 4 1-16,3 2-1 15,3 4 1-15,-1-6-2 16,1 4 1-16,-1 1-1 0,0-1 0 16,-2-5 0-16,0-4 1 15,0 2 0-15,-2-1 0 16,-1-2-1-16,0-1 1 15,-2-1-1-15,1-3 0 16,-1-2 0-16,-1 0 0 16,-1 0 0-16,-1-5 0 15,1 2-1-15,-3-7 1 16,2-1 0-16,-2 0 0 16,0-4-1-16,3-3 1 0,-1-4-1 15,-2 1 1-15,3-1-1 16,2-3 0-16,2-6 0 15,1 0 0-15,-1-1 0 16,1 0 0-16,1-4 0 16,1 4 0-16,1 1-1 15,-2-1 1-15,1 0 0 16,0 3 0-16,-2 6 0 16,-1 3 0-16,1-1-1 15,-1 3 1-15,0 3 0 16,1 2 0-16,-3 4-1 15,0-4 1-15,0 4 0 16,0 4 0-16,0 1 0 16,2 4 0-16,-1 2 0 15,-2 5 0-15,1 0 0 16,0 2 0-16,0-2 0 16,0 1 0-16,0-1 0 0,0-2 0 15,0-1 0-15,0-1 0 16,-1-2 0-16,2 3 0 15,-1 0 0-15,0-3 0 16,0 2 0-16,-1 0 0 16,1-4 0-16,1 1 1 15,-1-1-1-15,-3-3 0 16,1-4 0-16,-1 3 0 16,0-3 0-16,3 1 1 15,-2-1-1-15,-1-3 0 0,4-3 0 16,-1-1 1-16,-1-2 0 15,4-6 0-15,-1 0 0 16,1-6 1-16,-1-5 0 16,0-1 0-16,1-7 0 15,2 0 0-15,2-9-1 16,1 1 0-16,-1 1-1 16,3 2 1-16,-3 3-1 15,-4 5 1-15,2 3-1 16,-2 5 0-16,-4 2 0 15,4 6 0-15,-3-4 0 16,-2 9 0-16,-3 0-3 16,0 7 1-16,0-4-3 15,0 2 0-15,0-3-7 16,0 5 0-16,2-4-7 16,3-3 0-16</inkml:trace>
  <inkml:trace contextRef="#ctx0" brushRef="#br0" timeOffset="1">-19877-6272 34 0,'-3'11'17'0,"8"-4"-12"16,-5-7 21-16,3 0-20 16,1-3 0-16,1 3 3 0,3 0 1 15,0 0-12-15,1 0 1 16,9-4 8-16,-1-1 0 15,1 5-3-15,-2-2 0 16,5-2-1-16,-4 2 1 16,0 2-3-16,-1 0 1 15,-2 0-1-15,-1 2 0 16,-4-2 0-16,-1 4 0 16,-3-4-1-16,-2 5 1 15,-1-3-3-15,-2-2 1 16,0 2-6-16,-5-2 1 0,0 0-12 15,0 0 0-15</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33.893"/>
    </inkml:context>
    <inkml:brush xml:id="br0">
      <inkml:brushProperty name="width" value="0.2" units="cm"/>
      <inkml:brushProperty name="height" value="0.2" units="cm"/>
      <inkml:brushProperty name="color" value="#177D36"/>
      <inkml:brushProperty name="fitToCurve" value="1"/>
    </inkml:brush>
  </inkml:definitions>
  <inkml:trace contextRef="#ctx0" brushRef="#br0">-1229 1444 37 0,'0'-7'18'0,"0"3"-12"0,0 4 22 16,0 0-23-16,0 0 0 15,0-4 3-15,0 4 0 0,3-3-10 16,-3 3 1-16,0 0 7 16,0 0 0-16,0 0-2 15,0-4 1-15,0 4-2 16,0 0 1-16,0 0-1 16,0 0 0-16,4 0-1 15,2 2 0-15,0 0-1 16,3 1 0-16,-2-1 0 15,1 0 0-15,-2 2 0 16,2 1 0-16,2-1 0 16,1 0 0-16,1 1-1 15,0 0 1-15,0 2-1 16,1 1 0-16,-1 0 0 16,1 2 1-16,-1-2-1 15,-3 2 0-15,4-3 0 16,-1-1 1-16,1 3-1 0,-1-4 0 15,1 2 0-15,0 2 0 16,-1-3 0-16,0 1 1 16,-2-3-1-16,0 3 0 15,0-3 0-15,-2 2 0 16,-1-3 0-16,0 2 1 16,1-1-1-16,-1-4 0 15,-2 3 0-15,-3-3 1 16,1 1-1-16,-3-1 1 15,0 0-1-15,0 0 1 16,0 0-1-16,3-4 0 0,-3 4 0 16,0 0 0-16,0-4 0 15,0 4 0-15,0-2 0 16,0-3 0-16,0 1 0 16,0 1 0-16,-3 3 0 15,0 3 0-15,-1 0 0 16,-1-3 0-16,0 1 0 15,-6 6 0-15,4 1 0 16,-5 6 0-16,-1 1 0 16,-1 4 0-16,-4 2 0 15,1-1 0-15,2 0 0 16,0 0 0-16,0 0 0 16,-2 2 1-16,-1-7-1 15,0 1 0-15,4-5 0 16,1-1 1-16,1 0-1 0,0-4 0 15,2-1 0-15,1-1 0 16,3-2-1-16,1 2 0 16,3-1-5-16,-1-3 1 15,1 0-16-15,2 0 1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33.859"/>
    </inkml:context>
    <inkml:brush xml:id="br0">
      <inkml:brushProperty name="width" value="0.2" units="cm"/>
      <inkml:brushProperty name="height" value="0.2" units="cm"/>
      <inkml:brushProperty name="color" value="#177D36"/>
      <inkml:brushProperty name="fitToCurve" value="1"/>
    </inkml:brush>
  </inkml:definitions>
  <inkml:trace contextRef="#ctx0" brushRef="#br0">324 42 22 0,'3'-4'11'0,"5"-7"0"0,-8 11 11 16,1-7-18-16,2 3 1 15,0-3 6-15,-1 2 0 16,0 1-12-16,-2 4 1 15,0 2 10-15,-2-4 0 16,0 2-1-16,-4 0 0 0,5 2-2 16,-4-2 0-16,-1 2-2 15,1-2 1-15,-2 0-2 16,-1 3 1-16,1-3-1 16,-6 2 1-16,0-1-2 15,1 2 1-15,-6 0-2 16,2-2 1-16,-5 4-2 15,1 1 1-15,1-1-1 16,-2 2 0-16,1-1-1 16,4 1 0-16,-2 0 0 15,3 4 0-15,0-3-1 16,3 2 1-16,-1-4 0 16,2 3 0-16,4 0-1 15,0 2 1-15,2-2 0 0,3 2 0 16,-1-5-1-16,6 3 1 15,1-2 0-15,4-1 0 16,1-4-1-16,4 3 1 16,4-5 0-16,4 2 0 15,1-2 0-15,3 5 0 16,0-5 0-16,0 2 0 16,-2 2 0-16,-4 1 0 15,4-1 0-15,-3-1 0 16,-1 1 0-16,5 0 0 0,-7 3 0 15,1 2 0-15,-4 3 0 16,1-2 0-16,-3 3 0 16,1 1 1-16,-3-3-1 15,-3 0 0-15,-2-3 0 16,-2 2 1-16,-3 2 0 16,-3 2 0-16,-2-3 0 15,-4-4 1-15,-4 4 0 16,-4 0 1-16,-1 1 0 15,-1-3 0-15,-2-1-1 16,-6 0 1-16,-1-5-2 16,1 4 1-16,-3-3-1 15,3 3 0-15,1-3-1 16,4 0 0-16,2-1 0 16,5-1 0-16,0-2-1 15,3 0 1-15,0 0-3 16,1 2 0-16,4-2-10 15,1-2 1-15,-1 0-15 0,2 2 0 16</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33.860"/>
    </inkml:context>
    <inkml:brush xml:id="br0">
      <inkml:brushProperty name="width" value="0.2" units="cm"/>
      <inkml:brushProperty name="height" value="0.2" units="cm"/>
      <inkml:brushProperty name="color" value="#7030A0"/>
      <inkml:brushProperty name="fitToCurve" value="1"/>
    </inkml:brush>
  </inkml:definitions>
  <inkml:trace contextRef="#ctx0" brushRef="#br0">2 1 44 0,'-3'5'22'0,"6"-2"-20"0,-3 0 22 15,0 2-21-15,2-1 1 16,-2 0 1-16,3 1 1 15,-1-3-7-15,1 0 0 16,2 0 5-16,2-2 1 31,8-2-2-31,0 0 1 16,3-3-2-16,-1 2 1 0,1-2-1 16,-1 0 0-16,5 3 0 15,1-1 1-15,0 3-2 16,-3 0 1-16,0 3-1 15,-6 2 1-15,2 2-1 16,-4-1 1-16,1 4-2 16,-6 1 1-16,0 3-1 15,-4 6 1-15,-3-2-1 16,0-1 1-16,-5 4-1 16,2 0 1-16,-1 6-1 15,-6-2 0-15,4-4 0 16,1 2 0-16,5-2-1 15,-2 4 1-15,2-5 0 16,2 0 0-16,1-2 0 16,5 0 0-16,4-2 0 15,-2-1 0-15,3-7 0 16,1 3 0-16,1-4 0 0,0 0 0 16,0-7 0-16,0 6 0 15,3-4-1-15,-3 1 1 16,0-3 0-16,0 4 1 15,-2-2-1-15,-1-2 0 16,0 0 0-16,-2 5 0 16,0-1 0-16,-3 2 1 15,1 1-1-15,-3 2 0 0,1 0 0 16,-5 0 1-16,-1 2-1 16,0 2 0-16,-1-1 0 15,-2 0 0-15,-2 3 0 16,-3 3 0-16,0 5 0 15,-1-5 1-15,-1 4-2 16,2-3 1-16,1 4 0 16,2-5 0-16,3 1 0 15,2-1 0-15,0-2 0 16,2-3 0-16,3 0 0 16,2 2 0-16,4-6-1 15,0-2 1-15,2 0 0 16,3-3 0-16,1-2 0 15,2-2 0-15,5 0 0 16,-2-2 0-16,2 2 0 16,-1 0 0-16,-3-3 0 15,-2 6 0-15,-3-1 0 16,-3-2 0-16,0 5 0 0,-2 2 1 16,-2-1-1-16,-1 2 0 15,-2 2 0-15,1 1 0 16,-5 2 0-16,2 0 0 15,-3 3 0-15,-3-3 0 16,2 5 0-16,-2-1 1 16,0 3-1-16,1 1 0 15,-6 1 0-15,3 1 0 16,0 0 0-16,1 1 0 0,-2 2 0 16,1-3 0-16,3-1-1 15,2-2 1-15,0-5 0 16,0 6 0-16,5-11 0 15,0 1 0-15,-1-4 0 16,4-1 0-16,2-1 0 16,1 0 0-16,3-5-1 15,3 0 1-15,1-5 0 16,2 0 0-16,0 4 0 16,1-2 0-16,-2-1 0 15,4 2 0-15,-1-1 0 16,1 1 1-16,-1 2-1 15,-7 0 0-15,0 2 0 16,0 1 1-16,-5 1-1 16,-3 5 0-16,1 2 0 15,-3 3 0-15,-2-6 0 16,-3 5 0-16,-3 0 0 16,1 2 0-16,-4 0 0 0,1 0 1 15,-2 0-1-15,0 3 0 16,-1 0 0-16,0-3 0 15,3 0 0-15,-1 0 0 16,3 3 0-16,0-2 0 16,3 2 0-16,0-4 0 15,3-3 0-15,0 2 0 16,3-2-1-16,2-3 1 16,-1-1 0-16,4-3 0 0,1-1 0 15,3 0 0-15,-1 0 0 16,2 0 0-16,-4-1 0 15,3-7 0-15,0 3 0 16,0 1 0-16,0-2 0 16,0 0 0-16,-3 3 0 15,1 3 0-15,0 0 0 16,-3 0 0-16,0 3 0 16,-3 1 1-16,-2 1-1 15,0 0 0-15,-3 1 0 16,1-2 0-16,-3 6 0 15,0 1 0-15,0-3 0 16,0 4 0-16,-3-2 0 16,3-2 1-16,-2 0-1 15,2 0 0-15,0 1-1 16,0-2 1-16,2-1 0 16,1 0 1-16,-1 0-1 0,1-1 1 15,0 2-1-15,-1-2 0 16,1-1 1-16,-1 0 0 15,1-1 0-15,-1-1 0 16,0 0-1-16,1-2 1 16,-1 2-1-16,-2 2 1 15,0-3-1-15,0 1 0 16,0 1-7-16,-2-2 1 16,-3 1-14-16,3-3 0 0</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33.861"/>
    </inkml:context>
    <inkml:brush xml:id="br0">
      <inkml:brushProperty name="width" value="0.2" units="cm"/>
      <inkml:brushProperty name="height" value="0.2" units="cm"/>
      <inkml:brushProperty name="color" value="#7030A0"/>
      <inkml:brushProperty name="fitToCurve" value="1"/>
    </inkml:brush>
  </inkml:definitions>
  <inkml:trace contextRef="#ctx0" brushRef="#br0">499-2981 30 0,'2'0'15'0,"0"-3"-3"0,-2 3 15 15,0 3-25-15,3 3 1 0,-1 0 2 16,1 4 0-16,-1-2-6 16,4 3 1-16,-1 7 4 15,2-1 0-15,3-1-1 16,3 5 1-16,3 7-2 15,4-7 0-15,3 8-1 16,5 0 0-16,-6-3 0 16,0 3 0-16,3 6-1 15,0-4 0-15,0-1 0 16,0 4 0-16,-4-1 0 16,-1 0 1-16,-4-3 0 15,-7-4 0-15,-4 2-1 16,-2-5 1-16,-6 4 0 15,-2-5 0-15,-2-2-1 16,-3-5 0-16,-3-1 0 16,1-6 0-16,0-3-1 15,0-5 1-15,-1-6-1 0,3-4 1 16,3-5-1-16,2-8 0 16,5-3 1-16,3-2 0 15,1-3 0-15,6-6 1 16,2-1 0-16,6-1 1 15,2-4 0-15,-1-2 0 16,1 1 0-16,3 2 1 16,0 0-1-16,-2 4 1 15,2 3-1-15,-5 4 0 0,-2 5 0 16,-3 4 1-16,-3 4-2 16,-3 3 1-16,1 6-1 15,-5-2 1-15,-1 7-1 16,1-1 0-16,-3 1-1 15,-3 6 1-15,1-2-6 16,-6 2 1-16,0 3-12 16,-4-4 1-16,-1 2-5 15,-3-1 1-15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33.858"/>
    </inkml:context>
    <inkml:brush xml:id="br0">
      <inkml:brushProperty name="width" value="0.2" units="cm"/>
      <inkml:brushProperty name="height" value="0.2" units="cm"/>
      <inkml:brushProperty name="color" value="#177D36"/>
      <inkml:brushProperty name="fitToCurve" value="1"/>
    </inkml:brush>
  </inkml:definitions>
  <inkml:trace contextRef="#ctx0" brushRef="#br0">11 3 31 0,'-10'-3'15'0,"27"3"-5"0,-17 0 15 16,0 0-23-16,4 3 0 16,-4-3 2-16,0 0 1 15,3 0-5-15,0 3 1 16,-3-3 3-16,3 4 1 0,0-4-1 15,1 2 1-15,-1 4-1 16,-3-1 1-16,0 4-1 16,4-3 1-16,-1 3-1 15,1-1 0-15,-1 0-1 16,0 2 0-16,0-2 0 16,8 1 0-16,-5 0-2 15,4 2 1-15,3 1-2 16,0 0 1-16,7 2 0 15,0 4 0-15,0-4 0 16,0 0 0-16,-1 1 0 16,1-1 1-16,-2-2 0 15,1-1 0-15,0 4 0 16,1-1 1-16,1 1-2 16,-9 0 1-16,2-1-1 0,-4-2 1 15,-4 2-1 1,-3-4 1-16,1-5-2 0,-8-2 0 15,1 2-7-15,-6-2 0 16,2-6-15-16,-3-10 0 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43.986"/>
    </inkml:context>
    <inkml:brush xml:id="br0">
      <inkml:brushProperty name="width" value="0.2" units="cm"/>
      <inkml:brushProperty name="height" value="0.2" units="cm"/>
      <inkml:brushProperty name="color" value="#177D36"/>
      <inkml:brushProperty name="fitToCurve" value="1"/>
    </inkml:brush>
  </inkml:definitions>
  <inkml:trace contextRef="#ctx0" brushRef="#br0">-1 254 20 0,'0'0'10'0,"6"-4"-3"16,-6 6 11-16,0-2-15 16,0 0 1-16,0 0 2 0,8-2 1 15,-5-4-9-15,-3 6 1 16,6-4 6-16,-2-1 0 16,-1 5-1-16,5-3 1 15,-6-2-2-15,5 3 1 16,1-1-1-16,-2 3 1 15,1-6-2-15,0 6 1 16,-1 0-2-16,2 0 1 16,1 0-1-16,2 0 1 15,-1-3-1-15,0 6 1 16,4-3-1-16,3 0 0 0,-4 0 0 16,1 0 0-16,-1 0 0 15,5 0 0-15,6 0-1 16,0 3 1-16,0-6 0 15,6 3 0-15,0-3-1 16,1 0 1-16,1 0 0 16,-6 0 0-16,2-1-1 15,-1 4 1-15,3-6-1 16,4 1 1-16,1-1-1 16,-1 3 1-16,4-6 0 15,1 4 0-15,3 8 0 16,3-6 1-16,-5 3-1 15,4-2 1-15,-6-2-1 16,-1 2 1-16,1-1-1 16,-1 1 0-16,0-5-1 15,1 7 1-15,0 0-1 0,-1 0 1 16,1 3-1-16,3-6 1 16,3 3-1-16,-3 0 1 15,2 0-1-15,2-2 0 16,-3-1 0-16,-5 1 1 15,0 2-1-15,0-4 1 16,5 4-1-16,-5 0 0 16,1 0 0-16,5 0 1 15,2 0-1-15,2 0 0 16,4 4 0-16,-2-8 0 0,-5 2 0 16,-3 2 0-16,0-3 0 15,6 1 0-15,1 2 0 16,-3-6 0-16,-2 3 0 15,12 0 0-15,-3 3 0 16,-1-3 0-16,0 0 0 16,-4 1 1-16,-2-1-2 15,2 3 1-15,0 0 0 16,2-2 0-16,-5-1 0 16,1 0 0-16,2 3 0 15,0-5 0-15,5 8 0 16,-1-6 0-16,-7 0 0 15,4 3 0-15,-7 0 0 16,3-6 1-16,0 6-1 16,0-3 0-16,-2 0 0 15,-2 3 1-15,8-2 0 16,0 2 0-16,-4 0 0 0,-3-5 0 16,0 2-1-16,-3-3 1 15,-8 6-1-15,0-2 1 16,-2-1-1-16,-4 0 1 15,-1 0-1-15,1 3 1 16,-3-3-1-16,-4-3 1 16,0 4-2-16,-7-7 1 15,0 4-7-15,-3 0 0 16,-3-4-13-16,-1-1 0 16</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43.987"/>
    </inkml:context>
    <inkml:brush xml:id="br0">
      <inkml:brushProperty name="width" value="0.2" units="cm"/>
      <inkml:brushProperty name="height" value="0.2" units="cm"/>
      <inkml:brushProperty name="color" value="#177D36"/>
      <inkml:brushProperty name="fitToCurve" value="1"/>
    </inkml:brush>
  </inkml:definitions>
  <inkml:trace contextRef="#ctx0" brushRef="#br0">4 3 24 0,'-2'-3'12'0,"-2"8"-6"16,4-5 13-16,0 0-16 15,0 0 1-15,0 0 2 16,0 0 1-16,0 3-8 16,0-3 0-16,0 0 5 15,0 0 1-15,0 0-1 16,0 0 1-16,0 0-2 15,0 0 1-15,0 0-1 16,4-3 0-16,-4 3-1 16,2-2 1-16,-2 2-1 15,0 0 0-15,0 0-1 0,4 2 1 16,-4-2-1-16,7 3 1 16,-1-3-1-16,2 2 1 15,-1 0-1-15,-1-2 0 16,1 6 0-16,1-4 0 15,-2 1 0-15,4-1 0 16,0 1-1-16,0 0 1 16,7-1 0-16,-3-2 0 15,7 3 0-15,2-3 0 16,1 7 0-16,3-3 0 0,1 0 0 16,-4-2 0-16,-1-2 0 15,5-2 0-15,2 2-1 16,8-2 1-16,3 0 0 15,-1-4 0-15,1 6-1 16,10-2 1-16,7 2-1 16,1-6 1-16,-5 4-1 15,0-4 1-15,4 6-1 16,0-2 1-16,0 2-1 16,3 0 1-16,4 0-1 15,7 2 0-15,-15-2 0 16,2 3 0-16,-2 0 0 15,-2-3 0-15,3 5 0 16,-4-2 0-16,-3-1 0 16,0 0 1-16,10 2-1 15,-6 0 1-15,-1 2-1 0,-6-6 0 16,0 4 0-16,3-4 1 16,0 0-1-16,0 2 0 15,-3 1 0-15,0 0 1 16,3-1-1-16,3-2 0 15,-7 3 1-15,-2-3 0 16,-3-3 0-16,-5 3 0 16,-3 0-1-16,-3-2 1 15,-5-4 0-15,-1 4 0 16,-1 0-1-16,-4 0 1 16,-3-2-1-16,0 8 1 15,-7-8 0-15,-3 2 0 0,-3 2-4 16,-4-4 1-16,0 4-8 15,-4-6 0-15,0 4-11 16,1-4 1-16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33.863"/>
    </inkml:context>
    <inkml:brush xml:id="br0">
      <inkml:brushProperty name="width" value="0.2" units="cm"/>
      <inkml:brushProperty name="height" value="0.2" units="cm"/>
      <inkml:brushProperty name="color" value="#177D36"/>
      <inkml:brushProperty name="fitToCurve" value="1"/>
    </inkml:brush>
  </inkml:definitions>
  <inkml:trace contextRef="#ctx0" brushRef="#br0">-214-680 28 0,'-6'7'14'0,"6"20"-5"16,0-19 17-16,0 10-22 15,0 7 1-15,0 1 3 16,2 3 0-16,4 4-9 16,-1-2 0-16,2 0 6 15,0 0 1-15,-2 2-2 16,1-4 1-16,-1-1-3 16,-4-1 1-16,2-5-2 15,-3-4 1-15,0-5-5 16,0-3 0-16,0-3-13 15,-3-1 0-15</inkml:trace>
  <inkml:trace contextRef="#ctx0" brushRef="#br0" timeOffset="1">-155-326 27 0,'-3'-9'13'0,"3"3"5"0,-2 1-3 16,-1 1-11-16,-2-1 0 0,0 1 2 15,1 0 0-15,-4-1-6 16,0 3 0-16,-5 2 5 16,-1 0 0-16,-3 0-2 15,-6 5 0-15,1 5-1 16,-3 4 0-16,0 3-2 15,3 4 1-15,4-4-2 16,4 4 1-16,1-1 0 16,6-2 0-16,2-6 0 15,3 2 1-15,9-1-1 16,0 0 1-16,6-4 0 16,1-2 0-16,4 1-1 15,4-1 1-15,0-5-4 16,1 0 0-16,-3-6-6 15,-1-3 1-15,-1 1-7 16,0-7 0-16</inkml:trace>
  <inkml:trace contextRef="#ctx0" brushRef="#br0" timeOffset="2">-173-252 16 0,'5'-3'8'0,"0"-5"-3"0,-2 10 8 0,-3-2-11 16,0 2 1-16,2 0 1 15,-2 5 1-15,3-2-5 16,0 3 0-16,-1-1 5 16,0 2 0-16,0 0-1 15,1 2 0-15,0 0 0 16,-1 2 0-16,0 0-2 15,1-1 1-15,0 0-1 16,-1 2 0-16,1-3-1 16,-1-3 1-16,1-1 0 15,-1 0 0-15,-2-3 0 16,5-2 0-16,-5 1-1 16,0-3 1-16,0-5 0 15,0-4 0-15,-5 0-1 16,3-2 0-16,-3-2 0 15,0-2 0-15,-1 2 0 0,2-7 0 16,-2-2-1-16,0-1 1 16,-2 2-1-16,3-4 0 15,0 2 0-15,2 2 0 16,0 3 0-16,2 2 0 16,-2 2 0-16,3 4 0 15,0-1 0-15,0 2 0 16,0 2-1-16,0 0 1 15,0 3-10-15,-2 0 1 16,2 4-6-16,5-7 1 0</inkml:trace>
  <inkml:trace contextRef="#ctx0" brushRef="#br0" timeOffset="3">1241-1264 29 0,'-5'-4'14'0,"8"-5"-4"16,-3 14 15-16,0-8-23 16,0 3 1-16,-3 0 1 15,3 3 1-15,-2-8-5 16,0 10 0-16,-1-1 4 16,1-2 0-16,-1 5-1 15,1 1 0-15,-1 6-1 16,-2 1 1-16,2 3-2 15,1 4 1-15,2 7-2 16,0 2 1-16,5-3-2 16,0 2 1-16,3-4 0 15,-1 0 0-15,3-5 0 0,2-4 0 16,0-6 0-16,1-2 0 16,-1-4 0-16,6-8 0 15,-1-1 0-15,1-3 0 16,0-4 0-16,-2-4 0 15,2-8 0-15,-1-3 1 16,-2 4-1-16,0-2 1 16,-2-1 0-16,-4 1 1 15,2-2-1-15,-4 5 0 16,-2 1 0-16,-3 5 1 16,1 2-1-16,-3-1 0 0,0 1 0 15,0 2 0-15,-3 2-1 16,1 2 0-16,2 3 0 15,-2 7 1-15,-1-3-1 16,1 4 0-16,-1 0 0 16,3 1 0-16,0-1 0 15,0 3 0-15,3 3 0 16,-1 5 0-16,3-3 0 16,0 6 0-16,0-4 0 15,3 2 1-15,1 5-1 16,6 0 1-16,3 2 0 15,-1-5 0-15,0 0 1 16,1-5 1-16,-4-2-1 16,4 0 1-16,-6-6 0 15,4-2 0-15,-7 3 1 16,-2-4 0-16,-1 0-1 0,-1-2 0 16,-3 2-1-16,-2-2 1 15,-2-2-2-15,2 0 1 16,-2 0-1-16,-1-4 0 15,-3 5-6-15,2-1 1 16,-1-1-8-16,0 3 1 16,0 0-11-16,0-3 1 15</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43.988"/>
    </inkml:context>
    <inkml:brush xml:id="br0">
      <inkml:brushProperty name="width" value="0.2" units="cm"/>
      <inkml:brushProperty name="height" value="0.2" units="cm"/>
      <inkml:brushProperty name="color" value="#177D36"/>
      <inkml:brushProperty name="fitToCurve" value="1"/>
    </inkml:brush>
  </inkml:definitions>
  <inkml:trace contextRef="#ctx0" brushRef="#br0">2 24 17 0,'-3'-3'8'0,"6"3"6"0,-3 0-6 15,0 0-6-15,0 0 0 16,3 3 1-16,-3-3 1 16,0 0-4-16,0 0 1 15,0 0 3-15,4-3 0 16,4 0 0-16,-5 3 0 16,0-6-1-16,1 6 1 15,2-3-2-15,1 3 1 16,0-2-1-16,0 2 0 15,-1-3 0-15,2 0 1 0,2 3-1 16,0 0 0-16,0 0 0 16,0 0 0-16,0 0 0 15,4 3 0-15,0-3-1 16,3 0 0-16,0 3 0 16,4-1 0-16,2-2-1 15,5 0 1-15,-1 0-1 16,0-2 1-16,0 2 0 15,4 0 0-15,4-3-1 16,2 0 1-16,3 6 0 16,1-3 0-16,0 3-1 15,7-1 1-15,3 1-1 16,6-3 1-16,-6 3-1 16,1-3 1-16,-1 3-1 15,4-6 1-15,3 3 0 16,-4 0 0-16,11 0-1 0,0 3 1 15,0-3 0-15,-4 3 0 16,0 0-1-16,0-3 1 16,4 3-1-16,-7-1 0 15,0 2 0-15,4 1 0 16,-5 0 0-16,5-2 1 16,-7 0 0-16,-4 0 0 15,3 2-1-15,-3-2 1 16,3-3-1-16,-2 3 1 15,3 0 0-15,-1 0 1 16,4 0-1-16,-4-3 1 0,-2-3-1 16,-2 3 1-16,-2 3-1 15,0-3 1-15,-4-3-1 16,1 3 0-16,-5 3-1 16,-2-3 1-16,-4-3-1 15,3 3 1-15,1 3-1 16,-7-3 1-16,-1 0 0 15,1 0 0-15,3 0-1 16,-7 3 0-16,-6-3 0 16,0 0 1-16,-4 0-1 15,-4 0 1-15,-3-3-1 16,1 0 0-16,-2 3-1 16,-2-3 1-16,-7 3-5 15,4 3 0-15,-4 0-5 16,-4-9 1-16,1 6-10 15,-1 3 0-15</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43.989"/>
    </inkml:context>
    <inkml:brush xml:id="br0">
      <inkml:brushProperty name="width" value="0.2" units="cm"/>
      <inkml:brushProperty name="height" value="0.2" units="cm"/>
      <inkml:brushProperty name="color" value="#177D36"/>
      <inkml:brushProperty name="fitToCurve" value="1"/>
    </inkml:brush>
  </inkml:definitions>
  <inkml:trace contextRef="#ctx0" brushRef="#br0">-813-72 17 0,'0'0'8'0,"0"0"-3"15,0 0 8-15,0 0-12 16,0 0 1-16,0 0 1 16,0 0 0-16,0 0-4 15,0 0 1-15,0 0 2 0,-3 0 1 16,-1 0-1-16,1 0 1 16,0 4-1-16,-1-2 0 15,0 6-1-15,1 0 1 16,0 6-1-16,0-7 0 15,3 5-1-15,0-4 1 16,0 3-1-16,0-2 0 16,0-1 0-16,3 2 1 15,0-1-1-15,4-6 0 0,-3-1 1 16,2 0 0-16,1-4-1 16,0 2 1-16,-4-8 0 15,1-4 1-15,0 2-1 16,-1 2 0-16,-3 0 0 15,0 2 0-15,0-5-1 16,-3 2 1-16,-1 2-1 16,0-4 1-16,1 5 0 15,-4 4 0-15,0-1-1 16,1 3 0-16,-2 0 0 16,2 8 1-16,0-2-1 15,-2 2 0-15,1 3 0 16,4-3 0-16,0 3 0 15,-1 0 0-15,4 0 0 16,4-4 0-16,-1 5 0 16,3-4 0-16,6 0 0 15,-3-3 0-15,5-5 0 16,0 0 0-16,0-2 0 0,-2-7 0 16,0-1 0-16,-3-4 0 15,2 4 0-15,-4-4 1 16,-4 0-1-16,0 2 1 15,-3 2-1-15,-3-4 1 16,0 6 0-16,-4 1 0 16,-4 1 0-16,-2 6 0 15,-1 0 1-15,0 2 0 16,1 4-1-16,-1 5 1 0,1 0-2 16,-2 4 0-16,6 3-2 15,-2-5 1-15,4 4-10 16,1-9 0-16,6 0-2 15,6-5 0-15</inkml:trace>
  <inkml:trace contextRef="#ctx0" brushRef="#br0" timeOffset="1">-2159 56 22 0,'-10'-11'11'0,"6"28"2"0,0-17 0 16,4 0-9-16,-2 5 0 16,-6 1 3-16,-5 2 0 15,-4 3-8-15,0-3 0 0,-4 6 8 16,-3 2 0-16,-3 3-2 15,-4 6 1-15,1-4-1 16,0-1 1-16,-2 2-2 16,2-4 0-16,0 2-2 15,-2-4 0-15,5 0-1 16,-4-2 0-16,7-3-1 16,4-3 0-16,3 0-6 15,7-2 1-15,4-4-11 16,6-2 0-16</inkml:trace>
  <inkml:trace contextRef="#ctx0" brushRef="#br0" timeOffset="2">-2841-185 25 0,'-3'-4'12'0,"6"2"4"15,-3 2-2-15,0 0-12 16,0 0 0-16,0 0 3 0,0 0 0 16,4-3-5-16,-2 3 0 15,6-3 5-15,-8 3 0 16,6 0-1-16,1 0 1 15,0 0-1-15,0 0 0 16,3 0-1-16,0 0 1 16,0 3-2-16,0 0 0 15,1-1 0-15,3 4 0 16,-1-1-1-16,4 1 1 16,-3-1-1-16,3 1 0 15,-3 0 0-15,6-1 0 16,-3 3 0-16,0 0 0 0,-4-2 0 15,1 2 0-15,7 0-1 16,-5 0 1-16,1 0-1 16,1 0 0-16,2 0 0 15,1 0 1-15,-1 3-1 16,1-5 0-16,-1 5 0 16,1 0 0-16,-1-1 0 15,-2-4 0-15,-2 2 0 16,1 0 0-1,13 4 0 1,-2-4 0-16,-5-4 0 16,2 2 0-16,-5-3 0 15,1 0 0-15,-4 0 0 16,-4 0 0-16,1-3 0 16,-4 2 1-16,0-2 0 15,-3 0 0-15,-3-2 0 16,0 2 0-16,-4 0 0 0,0 2 1 15,2 0-1-15,-2-2 0 16,0 0-1-16,0 0 0 16,0 0 0-16,0 0 0 15,0 0-2-15,-2 0 0 16,2 4-6-16,-4-2 1 16,4-2-11-16,-4 3 0 15</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43.992"/>
    </inkml:context>
    <inkml:brush xml:id="br0">
      <inkml:brushProperty name="width" value="0.2" units="cm"/>
      <inkml:brushProperty name="height" value="0.2" units="cm"/>
      <inkml:brushProperty name="color" value="#177D36"/>
      <inkml:brushProperty name="fitToCurve" value="1"/>
    </inkml:brush>
  </inkml:definitions>
  <inkml:trace contextRef="#ctx0" brushRef="#br0">483 28 26 0,'0'-4'13'0,"-3"-1"-2"0,3 5 13 16,0-2-22-16,-3-1 1 16,0 0 1-16,-4 0 1 15,0 1-5-15,-3-2 1 16,-4 4 4-16,1-2 1 0,-5 2-2 15,2 0 1-15,-5 0-2 16,1 2 1-16,-4 4-2 16,-3 3 1-16,-4-2-3 15,7-1 1-15,-14 8-1 16,-2 4 0-16,6 4 0 16,4 4 0-16,2-2-1 15,5-2 1-15,2 2 0 16,6-2 0-16,6 0-1 15,5 2 1-15,4-5 0 16,4 3 0-16,9-3-1 16,7 0 1-16,4-8 0 15,3-6 0-15,8-5-1 16,-1-2 0-16,-4-9-5 16,2-8 1-16,-2-1-10 15,0-4 1-15</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43.993"/>
    </inkml:context>
    <inkml:brush xml:id="br0">
      <inkml:brushProperty name="width" value="0.2" units="cm"/>
      <inkml:brushProperty name="height" value="0.2" units="cm"/>
      <inkml:brushProperty name="color" value="#177D36"/>
      <inkml:brushProperty name="fitToCurve" value="1"/>
    </inkml:brush>
  </inkml:definitions>
  <inkml:trace contextRef="#ctx0" brushRef="#br0">16-1 24 0,'-7'5'12'0,"-4"23"-4"15,11-26 6-15,0 7-10 16,0 4 1-16,0 11 3 16,3 4 0-16,1 13-9 15,0 5 1-15,-1 4 7 16,-3 6 0-16,0 0-2 16,0 3 1-16,0-7-2 15,0 6 0-15,4-4-2 16,-1 0 1-16,0-4-1 0,1-7 1 15,-1-4-2-15,1-6 1 16,-4-9-1-16,0-3 0 16,0-4-5-16,0-6 0 15,0-6-12-15,7-1 0 16</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43.994"/>
    </inkml:context>
    <inkml:brush xml:id="br0">
      <inkml:brushProperty name="width" value="0.2" units="cm"/>
      <inkml:brushProperty name="height" value="0.2" units="cm"/>
      <inkml:brushProperty name="color" value="#177D36"/>
      <inkml:brushProperty name="fitToCurve" value="1"/>
    </inkml:brush>
  </inkml:definitions>
  <inkml:trace contextRef="#ctx0" brushRef="#br0">6790-144 24 0,'-3'6'12'0,"-7"-12"-4"0,7 6 5 16,-1-2-10-16,0 2 1 15,1 0 2-15,-3 0 0 16,-2 0-7-16,1-3 0 16,1 3 6-16,-5 0 0 15,-2-6-1-15,-5-3 1 16,2 5-1-16,-8-4 1 15,0-2 0-15,-4 0 0 16,-6 0-1-16,4-7 0 16,0 1-1-16,-2 0 0 0,1-3-1 15,-2 0 0-15,2 0-1 16,0-1 0-16,4 2-1 16,0 2 1-16,3 2-1 15,3 1 1-15,4-4-2 16,0 6 1-16,4 1 0 15,2-1 0-15,1 0 0 16,-1 5 0-16,5 6-1 16,3 0 1-16,-1 3-1 15,4 0 1-15,4 2-1 16,2 1 1-16,5-1-1 16,-1 3 1-16,8 4 0 15,1 0 0-15,5 5-1 16,3-1 1-16,1 0 0 15,-1-2 0-15,4-4 0 16,-1 10 0-16,5-4 0 0,-1 0 0 16,-1 6 0-16,2-6 1 15,-4-2-1-15,-4-3 0 16,-3 0 0-16,-7-6 0 16,0 6 0-16,-3-7 0 15,-5 3 0-15,-1-2 0 16,-1 1 0-16,-1-4 1 15,-3-2-1-15,-3 0 0 16,0 0 0-16,0 2 1 16,0-2-1-16,0 0 0 15,0 4 0-15,-3-2 0 0,-3-2 0 16,-1 0 0-16,-3 6 0 16,-4-3 0-16,-3 4 0 15,-10 2 0-15,-11 2 1 16,7 4 0-16,-2 2-1 15,-5 5 1-15,0-3 1 16,-3 0 0-16,3-3-1 16,1 2 1-16,3 0-1 15,7-3 0-15,-1 2 0 16,1-4 0-16,3-1-2 16,3-2 0-16,8-1-2 15,-1-4 0-15,4-3-9 16,0-2 0-16,10 0-6 15,0 0 1-15</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43.995"/>
    </inkml:context>
    <inkml:brush xml:id="br0">
      <inkml:brushProperty name="width" value="0.2" units="cm"/>
      <inkml:brushProperty name="height" value="0.2" units="cm"/>
      <inkml:brushProperty name="color" value="#177D36"/>
      <inkml:brushProperty name="fitToCurve" value="1"/>
    </inkml:brush>
  </inkml:definitions>
  <inkml:trace contextRef="#ctx0" brushRef="#br0">6487-1793 21 0,'3'-10'10'0,"27"4"-1"15,-26 0 11-15,3 0-17 16,-3-2 1-16,-1 4 2 16,-3-8 1-16,0 6-8 15,0-2 1-15,-3 1 6 16,-8 1 0-16,1 1-1 15,-1 1 0-15,-2 2-2 0,-4 2 1 16,-4 0-1-16,1 2 0 16,-1 4-1-16,-3 0 0 15,-4 4-2-15,4 4 1 16,0 2-1-16,0 4 1 16,0-4-1-16,7-2 0 15,-3 1 0-15,6 0 0 16,4-2 0-16,2 1 0 15,5 2 0-15,-1-5 0 16,11 2 0-16,4-2 1 16,6 0-1-16,7-3 1 0,3-2-1 15,8-3 1-15,-1-3-1 16,4-6 1-16,6 1-3 16,5-6 1-16,-5 0-6 15,-3 1 1-15,-6-8-10 16,-5-3 1-16</inkml:trace>
  <inkml:trace contextRef="#ctx0" brushRef="#br0" timeOffset="1">6469-2597 23 0,'0'3'11'0,"0"3"-1"0,0-4 7 0,0 1-14 15,0 8 0-15,0 0 2 16,0 8 0-16,0 6-6 16,0 4 1-16,0 7 4 15,0 5 0-15,4 0-2 16,-2 3 1-16,-2 1-1 15,4 2 1-15,0 4-1 16,3 1 0-16,6-3 0 16,-2 3 1-16,-1-2-1 15,-3-7 1-15,0-2-1 16,-1-4 1-16,-2-7-1 16,-4-2 1-16,7-1-2 15,-7-5 1-15,3-4-1 16,-3 0 1-16,0-6-2 15,0 0 1-15,0-4-1 16,0-2 1-16,0-2-2 0,0-1 0 16,0-3-6-16,-3 0 1 15,-4-3-10-15,7-1 1 16</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43.997"/>
    </inkml:context>
    <inkml:brush xml:id="br0">
      <inkml:brushProperty name="width" value="0.2" units="cm"/>
      <inkml:brushProperty name="height" value="0.2" units="cm"/>
      <inkml:brushProperty name="color" value="#7030A0"/>
      <inkml:brushProperty name="fitToCurve" value="1"/>
    </inkml:brush>
    <inkml:brush xml:id="br1">
      <inkml:brushProperty name="width" value="0.2" units="cm"/>
      <inkml:brushProperty name="height" value="0.2" units="cm"/>
      <inkml:brushProperty name="color" value="#177D36"/>
      <inkml:brushProperty name="fitToCurve" value="1"/>
    </inkml:brush>
  </inkml:definitions>
  <inkml:trace contextRef="#ctx0" brushRef="#br0">-395-64 13 0,'7'2'6'0,"0"0"3"0,-7-2 6 16,4 0-14-16,2 3 1 15,-3 0 1-15,5 2 1 16,-1 1-5-16,3 5 1 16,-2 0 4-16,4 0 0 15,4 4-1-15,-2 7 0 16,-1 4-1-16,5-2 1 15,-1 6-1-15,4 0 0 16,-4-1-1-16,2 2 0 16,2 1 0-16,0 4 0 0,0 1-1 15,-1-4 0-15,8 8 0 16,-9 2 1-16,-1-2-1 16,0 0 1-16,-5 0-1 15,-3-3 1-15,0 3-1 16,-4-1 1-16,-2-7-1 15,-8-8 0-15,2 0 0 16,-2-3 1-16,-2-4-1 16,-5-1 0-16,1-3 0 15,0-3 1-15,-1-4-1 16,-2-4 0-16,3-3 0 16,-1-5 1-16,5-3 0 15,-2-9 0-15,5-10 0 16,3-4 0-16,3-1 0 15,5-11 0-15,1-3 0 16,1-1 0-16,4 1 0 0,0 2 0 16,0 6 0-16,7 5 1 15,3-7 0-15,6-4 1 16,4 4 0-16,1-1 0 16,-1 2 0-16,-4-1 0 15,1 5-1-15,0-1 1 16,-1 3-2-16,-2 6 1 15,-5 6-1-15,-2 1 1 16,-7 7-2-16,-4 2 1 16,-3 2-1-16,0 4 0 0,-7 2-4 15,-7 3 1-15,4 0-7 16,-1 0 0-16,1 0-6 16,3 0 0-16</inkml:trace>
  <inkml:trace contextRef="#ctx0" brushRef="#br1" timeOffset="1">479 2392 21 0,'-3'0'10'0,"0"0"5"15,3 0-3-15,0 0-10 16,-4 6 1-16,0 0 1 15,-2 4 1-15,-1 7-6 16,-3-3 1-16,3 2 3 16,0 0 1-16,3 4-1 15,4-4 0-15,4-2-1 16,3-1 1-16,3-5-1 0,0 1 0 16,4 1 0-16,-1-5 0 15,2-1 1-15,2-4 0 16,-1-4 0-16,-2-1 0 15,-1-9 0-15,2 1 1 16,-9-3-1-16,-3-1 1 16,-3-5-2-16,-3 7 1 15,0 0-1-15,-7 5 0 16,-4-1-1-16,-3 5 0 16,0 3-2-16,-3 1 1 15,-4 2 0-15,3 2 0 16,0 4-1-16,4 5 0 0,1 2 1 15,-2 2 0-15,8 0-1 16,7-1 1-16,-1 0-1 16,8-3 1-16,2 2 0 15,5-5 0-15,6-2 0 16,-4 0 0-16,4-4 0 16,1-4 0-16,2 2 0 15,-3-12 1-15,0 2-1 16,-3-4 1-16,-1-2-1 15,-6-1 1-15,0 4-1 16,-7-4 0-16,0 6 0 16,-4 0 1-16,1 6-2 15,-4 2 0-15,-3 3-5 16,0 3 0-16,0 2-11 16,3 4 1-16</inkml:trace>
  <inkml:trace contextRef="#ctx0" brushRef="#br0" timeOffset="2">-1228-163 19 0,'-14'0'9'0,"11"3"-1"0,3-3 9 16,0 0-13-16,0 0 1 16,0-6 0-16,0 9 1 15,0-3-8-15,0 0 1 16,0 0 4-16,0 0 1 0,3 0-2 15,4 0 0-15,4 0-1 16,-2 0 1-16,5 0-1 16,3 0 0-16,3 0 0 15,1 0 1-15,0 3-1 16,0 2 0-16,-1 1-1 16,3-1 1-16,-2 3 0 15,-4 3 0-15,1 2 0 16,-9 2 1-16,-1-2 0 15,-8 7 1-15,-4 1-1 16,-6 6 0-16,-4 6 0 16,-3-1 0-16,-3 4-2 15,-11 1 1-15,3-4-1 16,1 3 0-16,-1-6 0 16,4 0 0-16,5 0 0 15,2-3 1-15,2-3-1 0,6 1 0 16,5-6 0-16,4-2 0 15,4-4-1-15,5-2 1 16,6-3 0-16,4-3 0 16,6 1 0-16,-1-1 0 15,0 3 0-15,3-5 0 16,1 2 0-16,2 1 1 16,-6 2-1-16,-3 0 1 15,-4 3-1-15,-4 0 0 16,-10 6 0-16,-3 1 1 0,-10-1-1 15,0 5 1-15,-3 0-1 16,-5 5 1-16,-2 0-1 16,0 1 1-16,-8 2-1 15,3-6 0-15,6 3 0 16,1-3 0-16,4 1-1 16,5-3 1-16,2 0 0 15,3-1 0-15,4-7-1 16,7 2 1-16,6-2 0 15,5 0 0-15,-1-7 0 16,3 8 0-16,1 0 0 16,3-1 0-16,-4 0 0 15,-2-1 0-15,-5 4 0 16,1-1 1-16,-11 3-1 16,-6 3 0-16,0 2 0 15,-8 6 1-15,-2 0-1 16,-5-6 0-16,-2 4 0 0,-8 2 1 15,1-3-1-15,0 3 0 16,3-2 0-16,3 1 0 16,1 3 0-16,3-4 0 15,3-3 0-15,4-4 0 16,3 1 0-16,4 3 0 16,3-10-1-16,6 2 1 15,5-6 0-15,3-3 0 16,2-2 0-16,5 2 0 15,3-8 0-15,0 5 0 0,0-2 0 16,3-3 0-16,4 2 0 16,-7 4 1-16,-4 2-1 15,-2 5 0-15,-9-1 0 16,-1 6 0-16,-12 2 0 16,-3 2 0-16,-3-6 0 15,-4 6 1-15,-3 3-1 16,-4 2 0-16,-6 0 0 15,3-3 0-15,1 9 0 16,-1 3 0-16,0-1 0 16,3-5 0-16,7 0 0 15,5-6 0-15,2-5 0 16,3 0 1-16,4-3-1 16,0 1 0-16,7-7 0 15,0 4 0-15,3-6 0 16,4 1 0-16,3-1 0 0,-1 0 0 15,2 0 0-15,-4 3 1 16,-1 0-1-16,1-1 1 16,-4 2 0-16,0-2 0 15,-2 1 0-15,-2 0 1 16,1 2-1-16,-3 2 0 16,-4-2 0-16,0-2 0 15,0 0 0-15,0-1 0 16,0-1-1-16,0-4 1 15,0 1-1-15,0-1 1 16,0 1-2-16,0-1 0 0,0 1-3 16,0-4 1-16,0 2-8 15,0-2 1-15,2 1-7 16,-2-3 1-16</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44"/>
    </inkml:context>
    <inkml:brush xml:id="br0">
      <inkml:brushProperty name="width" value="0.2" units="cm"/>
      <inkml:brushProperty name="height" value="0.2" units="cm"/>
      <inkml:brushProperty name="color" value="#177D36"/>
      <inkml:brushProperty name="fitToCurve" value="1"/>
    </inkml:brush>
  </inkml:definitions>
  <inkml:trace contextRef="#ctx0" brushRef="#br0">1547 397 29 0,'-3'3'14'0,"3"-3"0"0,0 0 9 16,0 0-21-16,0 0 0 0,3-5 1 16,1-1 1-16,-1 1-4 15,4-4 1-15,2 1 2 16,3-2 1-16,1 1-1 16,4-2 1-16,4 0-1 15,6-2 0-15,0 0-1 16,0-5 0-16,1 5-1 15,12 2 1-15,-2-2-1 16,-4 4 1-16,0 7-2 16,0 2 1-16,-4 0-1 15,-6 2 1-15,-3 4-1 16,-4-1 1-16,0 12 0 16,-1-6 0-16,2-4 0 15,-1-1 0-15,0 0 0 16,0 0 0-16,0-4 0 15,0 0 0-15,3 2-1 16,1-4 1-16,2-4 0 0,-2 2 0 16,0-3-2-16,2-4 0 15,-6 1-6-15,-3 0 0 16,0 3-10-16,2-1 1 16</inkml:trace>
  <inkml:trace contextRef="#ctx0" brushRef="#br0" timeOffset="1">2044 785 23 0,'7'5'11'0,"-11"-12"-3"15,4 7 12-15,0 0-17 16,0 0 1-16,0-4 2 16,0 2 1-16,-3 2-8 15,0-6 0-15,-1 6 5 16,-2 6 1-16,-1-6-1 16,-7 0 0-16,1 0-2 15,-4 2 1-15,0 2-1 16,-11-2 1-16,5 3-1 15,-5 1 0-15,1 5-1 0,0 0 0 16,-4 3 0-16,1 2 0 16,3 0-1-16,-1 1 1 15,5-1-1-15,2 3 1 16,4 3 0-16,3-5 0 16,8 1-1-16,2 1 1 15,4-5 0-15,7-6 0 16,3 0 0-16,7-2 0 15,4-9 0-15,2-2 0 0,4-1 0 16,4-4 0-16,7-4-4 16,-5 6 1-16,-2-3-5 15,-3 0 1-15,-1 0-10 16,-7 0 1-16</inkml:trace>
  <inkml:trace contextRef="#ctx0" brushRef="#br0" timeOffset="2">2037 370 24 0,'-6'11'12'0,"6"8"0"0,0-10 8 15,0 1-16-15,0 7 0 0,0 4 3 16,4 6 0-16,-4 7-8 16,2 1 1-16,-2 3 6 15,4 0 0-15,-1 3-1 16,0-2 0 0,4 9 0-1,-3 5 0-15,3-10-2 16,-1-2 0-16,-3-6-1 15,1-4 1-15,0-4-2 16,0-5 0-16,-2-9-2 16,-2 1 1-16,0-6-7 15,4-8 1-15,-1-5-11 16,-3 5 1-16</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44.003"/>
    </inkml:context>
    <inkml:brush xml:id="br0">
      <inkml:brushProperty name="width" value="0.2" units="cm"/>
      <inkml:brushProperty name="height" value="0.2" units="cm"/>
      <inkml:brushProperty name="color" value="#FF0000"/>
      <inkml:brushProperty name="fitToCurve" value="1"/>
    </inkml:brush>
  </inkml:definitions>
  <inkml:trace contextRef="#ctx0" brushRef="#br0">2-1 24 0,'0'11'12'0,"0"-17"-9"16,0 6 13-16,0 0-13 15,0 0 0-15,4 3 1 16,-1 6 0-16,-3-2-5 16,0 7 1-16,0-2 3 15,0 0 1-15,-3 8-1 16,3-4 0-16,-4 0 0 0,4 0 1 16,0 0-2-16,0 1 0 15,-3-4 0-15,3-2 0 16,0-2-1-16,0-1 1 15,0-2-2-15,0-2 1 16,0-1-4-16,0-3 0 16,0 0-9-16,0 0 0 15</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44.004"/>
    </inkml:context>
    <inkml:brush xml:id="br0">
      <inkml:brushProperty name="width" value="0.2" units="cm"/>
      <inkml:brushProperty name="height" value="0.2" units="cm"/>
      <inkml:brushProperty name="color" value="#FF0000"/>
      <inkml:brushProperty name="fitToCurve" value="1"/>
    </inkml:brush>
  </inkml:definitions>
  <inkml:trace contextRef="#ctx0" brushRef="#br0">-1 0 21 0,'0'2'10'0,"8"24"0"0,-8-22 5 16,0 2-12-16,0 8 0 15,2 1 3-15,-2 0 0 16,0 4-7-16,0 5 0 16,0 0 5-16,4 1 0 15,0-3-1-15,-1-4 0 0,-3 1-2 16,3-2 1-16,-3-2-2 15,4-3 1-15,3 4-2 16,0-8 1-16,0-2-4 16,3 2 0-16,-6-2-8 15,6 1 1-15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33.867"/>
    </inkml:context>
    <inkml:brush xml:id="br0">
      <inkml:brushProperty name="width" value="0.2" units="cm"/>
      <inkml:brushProperty name="height" value="0.2" units="cm"/>
      <inkml:brushProperty name="color" value="#ED1C24"/>
      <inkml:brushProperty name="fitToCurve" value="1"/>
    </inkml:brush>
    <inkml:brush xml:id="br1">
      <inkml:brushProperty name="width" value="0.2" units="cm"/>
      <inkml:brushProperty name="height" value="0.2" units="cm"/>
      <inkml:brushProperty name="color" value="#177D36"/>
      <inkml:brushProperty name="fitToCurve" value="1"/>
    </inkml:brush>
  </inkml:definitions>
  <inkml:trace contextRef="#ctx0" brushRef="#br0">-15-1393 24 0,'-3'0'12'0,"6"3"-8"0,-3-1 12 16,0-2-12-16,0 3 0 16,0-3 3-16,0 2 1 15,0-2-10-15,0 1 1 16,0 2 8-16,0 0 0 15,0-3-2-15,0 1 0 0,0 2-1 16,2-1 0-16,-2-2-1 16,3 2 1-16,-3-2-2 15,3-2 0-15,0 0-1 16,0-2 1-16,0-2-1 16,5 5 1-16,2-1-2 15,-5-3 1-15,5-2-1 16,-1 3 1-16,1-4-1 15,3-4 0-15,2 3 0 16,-3-4 0-16,4-2 0 16,-2 2 0-16,2-2 0 15,-2 5 0-15,-1-1 0 16,-1 2 0-16,3 2 0 16,-6 0 0-16,1 3 0 15,-2 2 0-15,0 0 0 16,-1 2 0-16,0 0 0 15,1 0 0-15,1 2 0 0,2 0 0 16,-1 1 0-16,-1-2 0 16,1 4 0-16,1 0 0 15,-2 2 0-15,1 1 0 16,1 3 0-16,-2 0 0 16,1 1 0-16,-2-2 0 15,-1 6 0-15,3-1 1 16,3-2-1-16,-1 1 0 15,0-1 0-15,3 1 1 16,-3 1-1-16,3-2 1 0,-5 0-1 16,6-1 0-16,-4-2 0 15,3-1 1-15,-3 0-1 16,3 0 1-16,-3-2-1 16,1-3 0-16,-1 0 0 15,-2-1 1-15,0-3-1 16,2 2 1-16,1-4-1 15,0-2 1-15,-1-6-1 16,0 3 1-16,0-1-1 16,1-3 0-16,-1-1 0 15,1 0 1-15,0 0-1 16,-1 2 0-16,-2-6 0 16,2 3 0-16,1-1 0 15,-1 3 0-15,6-2 0 16,-4 0 0-16,1 2 0 15,2-9 0-15,-1 9 1 0,1 0 0 16,1 0-1-16,-3-1 0 16,0 3 1-16,-3 1 0 15,0-1-1-15,-3 4 0 16,2 1-1-16,-4 0 0 16,2 2 1-16,0-1 0 15,1 1-1-15,-2 2 0 16,1 0 1-16,1 0 0 15,1 2 1-15,-2 1 0 16,1-1-1-16,0 2 0 0,0-2 2 16,-3 0 0-16,1 3-1 15,2 1 1-15,-3 1-2 16,1 0 0-16,0 2 1 16,-1 2 1-16,0 2-2 15,4 1 0-15,-2-1 0 16,-4 2 1-16,5-1-1 15,0-4 0-15,0 4 0 16,0-4 0-16,2 0 0 16,0-2 0-16,1 2 0 15,-1 1 0-15,1-3 0 16,-3 3 0-16,2-2 0 16,-2 2 0-16,2-4 0 15,-1-1 0-15,-1 1 0 16,-3 2 0-16,3-5 0 15,-2-1 1-15,-1 1-1 0,0-4 0 16,1 3 0-16,-1-3 1 16,0-5-1-16,3-2 1 15,1 1-1-15,-2-1 0 16,1-4 0-16,1-1 0 16,0 1 0-16,0 1 0 15,1-3 0-15,-2-3 0 16,3 3 0-16,-4-3 0 15,1 3 0-15,3-5 0 16,1 0 0-16,-1-2 1 16,2 7-1-16,2 0 0 15,-1 2-1-15,-1 0 1 0,-1 2 0 16,-1 0 0 0,2 2 0-1,0 1 0-15,0 2 0 16,-3-1 0-16,-3 2 0 15,2 2 0-15,-1-2 0 16,-3 3 0-16,1 0 0 16,-1 3 0-16,1-2-1 15,-2 4 1-15,3 0 0 16,-2-1 1-16,1 0-1 16,-4 1 0-16,1 4 0 15,0 2 0-15,0 1 0 16,0 0 0-16,1-1 0 15,0 2 0-15,0 3 0 16,-2-5 1-16,4 4-2 0,0 2 1 16,-1-5 0-16,0 0 0 15,1-3 0-15,0-1 0 16,-1-1 0-16,0-5 1 16,1 3-1-16,-2-4 0 15,5 4 0-15,2-3 0 16,1-2 0-16,-1 0 0 15,-1-2 0-15,0 0 0 16,-1-1 0-16,1 2 1 16,-2-6-1-16,-1 0 0 0,4 0 0 15,-2-1 0-15,-2-2 0 16,-2 0 1-16,4-6-1 16,-2 3 0-16,1 2 0 15,-2-7 0-15,0 3 0 16,-1 2 0-16,0 1 0 15,1 1 0-15,-1 0-1 16,1 0 1-16,-1 0 0 16,1 0 0-16,-1 0 0 15,0 0 0-15,4 2 0 16,-4 3 0-16,0-1 0 16,1 2 0-16,0 4 0 15,-1-2 0-15,0 3 0 16,-2 0 0-16,0 3 0 15,1-2 1-15,-2 4-1 16,1-1 0-16,0 1 0 0,0 1 0 16,0 1 0-16,0 2 0 15,0-3 0-15,2 3 1 16,-2 0-1-16,0 0 1 16,1 2-1-16,-2 1 1 15,1-3-1-15,0 3 1 16,2-3-1-16,1 0 1 15,5 0-1-15,-6 0 1 16,3-1 0-16,0-1 0 16,-1-3-1-16,4 3 1 0,-3-3 0 15,0 1 0-15,0 1-1 16,0-3 1-16,-3 0-1 16,6-3 1-16,-4 0-1 15,2 0 1-15,-4 0-1 16,1 0 0-16,-1 0 0 15,1 0 1-15,-1 0-1 16,1-6 0-16,-4 4 0 16,1 0 0-16,1-3 0 15,-2 2 0-15,4-4 0 16,-1 0 0-16,1 0 0 16,-1-3 1-16,1 0-1 15,-1 7 0-15,1-2 0 16,-1-2 0-16,-2 3 0 15,1-3 0-15,-3 3 0 16,3-2 0-16,-1 5 0 0,0 1 0 16,0-2 0-16,2-1 0 15,-2 0 0-15,0 4 0 16,0-1 0-16,0-1 0 16,1 1 0-16,-3 0 1 15,3 0-1-15,-1-3 1 16,0 6-1-16,1-2 1 15,-1 1-1-15,2 1 1 16,0-1-1-16,4-2 1 16,-2 0-1-16,1 0 1 0,0 0 0 15,2 0 1-15,-2 0 0 16,0 0 0-16,-2 0 0 16,-1-2 0-16,-2 4-1 15,0-4 1-15,0 2-2 16,0 0 1-16,0 0-1 15,-5 0 0-15,2-3 0 16,-2 3 1-16,-5 3-7 16,0-6 1-16,-2 3-14 15,-8-3 1-15,-5 0-6 16,1-4 0-16</inkml:trace>
  <inkml:trace contextRef="#ctx0" brushRef="#br1" timeOffset="1">-31-1421 10 0,'0'-3'5'0,"-2"10"2"15,2-7 5-15,0 0-9 16,2-2 0-16,-2 4 0 16,0-2 1-16,0 0-5 15,3 0 0-15,0 2 4 16,-3-2 0-16,3 0 0 16,-3 0 0-16,2 0 0 15,0 3 1-15,-2-3-1 16,3 3 0-16,-3-3-1 15,2 1 1-15,-2 1-2 16,0-2 0-16,0 3 0 16,0-1 0-16,0-2 0 0,0 0 1 15,3 2 0-15,-3-2 1 16,3-4-1-16,-3 4 1 16,0 0-1-16,3-5 1 15,-2-2-1-15,1 1 1 16,-2 6-1-16,3-6 1 15,0 1-1-15,-1-2 1 16,1 3-1-16,-3-9 0 16,2 6 0-16,-2-1 0 15,0-2 0-15,3-1 0 0,-1 2-1 16,4 0 1-16,-2-1-1 16,-2-1 1-16,6-3-1 15,-1 0 0-15,2-1 0 16,-3 2 0-16,0 0 1 15,1 0 0-15,3-5 0 16,0 0 0-16,0-1-1 16,0-2 0-16,0 2 0 15,-1-3 1-15,2 2-1 16,1-7 1-16,-2 1-2 16,-1-1 1-16,-1 3 0 15,2 0 0-15,-1 2-1 16,2 0 1-16,-1 0-1 15,-1 4 1-15,2 0-2 16,-1 2 1-16,-1-2 0 16,2 3 0-16,2-3 0 0,-1 1 0 15,0-1 0-15,0 0 0 16,1 3 0-16,0 0 0 16,-2 1 0-16,3-1 0 15,0-1 0-15,1-2 0 16,2 4 0-16,0-7 0 15,4 6 0-15,1 2 0 16,0-4 0-16,-2 2 0 16,5-4 0-16,-2 1 0 15,-2 0 0-15,4 0 1 0,1 3-1 16,-2 2 1-16,1-1-1 16,0 2 0-16,3-4 0 15,2 2 1-15,-1-1-1 16,1 2 0-16,-3 2 0 15,1-3 0-15,-4 2 0 16,-2-3 1-16,1 5-1 16,0-3 0-16,-1-1 0 15,2 1 0-15,1 4 0 16,1-1 0-16,-4-1 0 16,3-2 0-16,4 1 0 15,1-3 0-15,0 6 0 16,0-2 0-16,-3 3 0 15,-2-1 0-15,0 0 0 16,-2 2 0-16,-1-1 0 16,3-4 0-16,-1 3 0 0,3 0 0 15,-2 1 0-15,3-1 0 16,-1 0 0-16,3 0 0 16,0 0 0-16,5 0 0 15,-5 3 0-15,-3 2 0 16,0-4-1-16,0 5 1 15,3-7 0-15,0 2 0 16,3-4 0-16,-3 4 1 16,7-1-1-16,-2 2 0 15,1-4 0-15,2 2 0 16,-3 3 0-16,0-6 1 0,0 4-2 16,-3-3 1-16,3 0 0 15,-3 2 0-15,-2 1 0 16,-1 0 1-16,4 1-1 15,4-1 0-15,-4-3 0 16,2 6 1-16,-6 3-1 16,-1-5 1-16,-1 7-2 15,0-4 1-15,0 4 0 16,3-5 1 0,7 3-1-1,-5 0 0-15,6 2 0 16,-5 2 1-16,-1-2-1 15,-2-4 1-15,0 6 0 16,-3-4 0-16,0 0 0 16,-2-1 0-16,0 3-1 0,0-2 1 15,0 2-1-15,-3 0 0 16,0 5 0-16,1-3 1 16,-6 0-1-16,0-2 0 15,-1 4 0-15,-2-4 1 16,-1 0-1-16,-1 0 1 15,1 0 0-15,-1 2 0 16,1-4 0-16,-3 2 0 16,-1 0 0-16,2 0 0 15,-4 0-1-15,-2 0 1 16,-1 0 0-16,-4 0 1 16,0 5-3-16,-2-8 1 0,-3 3-12 15,3-8 1-15,-3 1-12 16,3-9 1-16</inkml:trace>
  <inkml:trace contextRef="#ctx0" brushRef="#br1" timeOffset="2">3218-2957 17 0,'-2'0'8'0,"-6"7"0"0,8-7 8 0,0 0-15 16,3 1 1-16,-3-1 1 15,0 0 1-15,0 0-4 16,0 0 0-16,2 3 3 16,-2 0 1-16,3 1-1 15,-3-4 0-15,0 4 0 16,0-1 0-16,0 1-1 15,0-2 1-15,0 4-1 16,0-3 1-16,-3-1-1 16,3 0 1-16,0 1-1 15,3-1 1-15,-3 0-1 16,0 0 0-16,0 0 0 16,0 0 0-16,0 1-1 0,0-1 1 15,0 5-1-15,0-5 0 16,2 5-1-16,1-3 0 15,-3 2 1-15,0 1 0 16,0 2 0-16,2-4 0 16,0-3 0-16,1 4 1 15,-3-1-1-15,2-1 0 16,0 0 0-16,-2 1 0 16,3 1-1-16,0 1 1 15,-3 3-1-15,0-4 1 16,0 3 0-16,0-1 0 15,0 1-1-15,0 0 1 0,0 0-1 16,0 0 1-16,0 2-1 16,0-5 0-16,-3 8 0 15,3-3 1-15,0 0-1 16,0-3 0-16,0 4 0 16,0-1 0-16,3 0 0 15,0-2 1-15,-1 2-1 16,1 0 1-16,-3 1-1 15,0-4 0-15,0 5 1 16,0-2 0-16,-3 0-1 16,3 0 1-16,0 0-1 15,0 1 1-15,0 0 0 16,0-1 0-16,0-3 0 16,0 4 0-16,-2-1 0 15,2-2 0-15,-3-1 0 0,3-1 0 16,0 1 0-16,-3 2 0 15,0-2-1-15,1 2 0 16,0 1 0-16,-1 0 1 16,1 2-1-16,0-2 0 15,-1 2 0-15,1-2 0 16,-3 1 0-16,2-1 1 16,-2 2-1-16,2 0 0 15,1 0 1-15,-1 1 0 16,-1-1 0-16,-1 0 0 0,0-2-1 15,-3 3 1-15,1-3 0 16,0-1 0-16,-1 5-1 16,3-3 1-16,0 2-1 15,0-3 0-15,0 0 0 16,0 4 0-16,0-2 0 16,0 0 1-16,0 1-2 15,0-8 1-15,0 4 0 16,1-2 1-16,-2 2-1 15,1 1 0 1,-2 4 0 0,0 0 0-16,2-1 0 15,-1-1 1-15,1-2-1 16,0 0 1-16,1-2 0 16,-1-1 0-16,0 8 0 15,-1-5 0-15,-1 0 0 16,2 3 0-16,1-1-1 0,-4 0 0 15,3-2 0-15,0 4 1 16,0-2-1-16,0-1 0 16,0 1 0-16,0 1 0 15,0-4 0-15,0 2 0 16,0-1 0-16,0-3 0 16,1 3 0-16,-2 0 1 15,1 2-1-15,0-2 0 16,0-2 0-16,1 0 0 15,-1 4 0-15,-3-2 0 0,5 1 0 16,-2-2 1-16,1 1-1 16,-1 0 0-16,2-2 0 15,-2 0 1-15,0 0 0 16,0 0 0-16,0 0 0 16,3-3 0-16,-3 3 0 15,0-5 0-15,-1 6 0 16,2-6 0-16,-1 4-1 15,0-2 1-15,0-3-1 16,0 3 1-16,0 2-1 16,0-1 1-16,0-1-2 15,0-2 0-15,1-1-9 16,-2-6 1-16,3-1-13 16,3-11 0-16</inkml:trace>
  <inkml:trace contextRef="#ctx0" brushRef="#br1" timeOffset="3">1344-2759 30 0,'-2'0'15'0,"-1"2"-8"0,3-2 15 15,0 0-20-15,0 3 1 16,-3-2 1-16,1 1 1 15,-3-2-5-15,0 3 1 16,0-1 4-16,1 0 0 16,-5 0-1-16,2 1 1 15,-2-3 0-15,-4 0 0 16,-4 0-1-16,-6-3 0 16,1-1-1-16,-6-1 1 15,-2 3-1-15,-2-2 0 16,2 2-1-16,1 0 0 15,-4-1-1-15,3 2 0 0,2-2-2 16,1 0 1-16,0 2 0 16,8-2 0-16,-4 1-1 15,8 2 0-15,3 0 0 16,2 2 1-16,2-2-1 16,3 3 0-16,3-2 0 15,6 2 0-15,5 0 0 16,0-2 1-16,6 2 0 15,3-1 0-15,4-2-1 16,-2 2 1-16,0-2 0 16,5 3 0-16,2-2-1 15,0 1 1-15,3 1 0 16,-2-1 0-16,2 0 0 16,-3 0 0-16,0 1 0 15,0 0 0-15,-4-2 0 16,2 1 0-16,-3-2 0 0,-2 3 0 15,-3-1 0-15,-1-1 1 16,-5 2-1-16,-1 0 0 16,1-3 0-16,-2 1 0 15,-2-1 0-15,2 0 1 32,-2 3-1-32,0-3 0 15,-2 0 0-15,0 0 0 16,0 0 0-16,0 0 0 0,-2 0 0 15,-1 0 0-15,-2 0 0 16,2 2 1-16,-2-2 0 16,0 2 0-16,-2 2 0 15,0-1 0-15,-1-1 0 16,-2 3 0-16,0 5 0 16,-3 2 0-16,1 5 0 15,-2 5 0-15,-4 0 0 16,-4 7 0-16,-3-1 1 15,-1-1 0-15,2-2-1 16,2-1 1-16,1-3-1 16,2 2 1-16,4-5-1 15,0-1 1-15,2-1-2 16,1-5 1-16,-1 0 0 16,3-3 0-16,0-1-1 15,1 0 1-15,1-3-1 0,1 1 1 16,-1-3-3-16,1-1 1 15,-1-1-4-15,0 0 1 16,1 0-6-16,-1 0 1 16,3 0-12-16,0 0 1 15</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44.005"/>
    </inkml:context>
    <inkml:brush xml:id="br0">
      <inkml:brushProperty name="width" value="0.2" units="cm"/>
      <inkml:brushProperty name="height" value="0.2" units="cm"/>
      <inkml:brushProperty name="color" value="#FF0000"/>
      <inkml:brushProperty name="fitToCurve" value="1"/>
    </inkml:brush>
  </inkml:definitions>
  <inkml:trace contextRef="#ctx0" brushRef="#br0">-4 0 20 0,'0'8'10'0,"18"1"-1"0,-14-6 8 0,-1-1-13 16,0 6 0-16,0 0 1 15,0 1 1-15,1 2-8 16,0 2 1-16,0 3 5 16,-1 4 0-16,3-3-2 15,1-1 0-15,1 1-1 16,-2-4 1-16,-2-2-2 15,2 0 1-15,2-6-4 16,-2 1 1-16,0-4-6 16,2 4 0-16,2-3-3 15,0 0 0-15</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44.006"/>
    </inkml:context>
    <inkml:brush xml:id="br0">
      <inkml:brushProperty name="width" value="0.2" units="cm"/>
      <inkml:brushProperty name="height" value="0.2" units="cm"/>
      <inkml:brushProperty name="color" value="#FF0000"/>
      <inkml:brushProperty name="fitToCurve" value="1"/>
    </inkml:brush>
  </inkml:definitions>
  <inkml:trace contextRef="#ctx0" brushRef="#br0">0 2 30 0,'10'6'15'0,"21"5"-9"15,-21-8 26-15,4 2-29 16,0-2 1-16,-1 2 2 16,1 1 0-16,0-1-7 15,2 1 0-15,2 0 4 16,-1-4 1-16,-1 4-2 16,1-1 1-16,1 1-2 15,-5-3 0-15,1-1-3 0,0 1 0 16,-1 0-6-16,-3 0 1 15,1 0-8-15,-2-1 1 16</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44.007"/>
    </inkml:context>
    <inkml:brush xml:id="br0">
      <inkml:brushProperty name="width" value="0.2" units="cm"/>
      <inkml:brushProperty name="height" value="0.2" units="cm"/>
      <inkml:brushProperty name="color" value="#FF0000"/>
      <inkml:brushProperty name="fitToCurve" value="1"/>
    </inkml:brush>
  </inkml:definitions>
  <inkml:trace contextRef="#ctx0" brushRef="#br0">-2 16 27 0,'11'2'13'0,"9"5"2"15,-13-7 15-15,3 0-24 0,4 2 0 16,0-2 2-1,2 2 1-15,2-2-12 0,2 3 1 16,-3-3 6-16,2 3 1 16,5-3-3-16,1-3 1 15,2-2-3-15,-1-1 1 16,2 1-2-16,-1 0 1 16,1-1-6-16,-5 1 0 31</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44.008"/>
    </inkml:context>
    <inkml:brush xml:id="br0">
      <inkml:brushProperty name="width" value="0.2" units="cm"/>
      <inkml:brushProperty name="height" value="0.2" units="cm"/>
      <inkml:brushProperty name="color" value="#FF0000"/>
      <inkml:brushProperty name="fitToCurve" value="1"/>
    </inkml:brush>
  </inkml:definitions>
  <inkml:trace contextRef="#ctx0" brushRef="#br0">-2 227 48 0,'7'3'24'0,"13"-8"-14"0,-9 0 22 16,-4 1-31-16,0-4 1 16,3-2 0-16,0-2 0 15,0-2-3-15,4 1 1 16,-1-4 1-16,2 2 0 15,-2-2-3-15,0-2 1 16,2-1-8-16,-2-1 1 0,1-1-7 16,-1-6 0-16</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44.009"/>
    </inkml:context>
    <inkml:brush xml:id="br0">
      <inkml:brushProperty name="width" value="0.2" units="cm"/>
      <inkml:brushProperty name="height" value="0.2" units="cm"/>
      <inkml:brushProperty name="color" value="#FF0000"/>
      <inkml:brushProperty name="fitToCurve" value="1"/>
    </inkml:brush>
  </inkml:definitions>
  <inkml:trace contextRef="#ctx0" brushRef="#br0">23 223 37 0,'0'-10'18'0,"4"-17"-13"0,-4 21 26 16,0 1-30-16,0-1 1 0,0-2 0 16,0-3 0-16,0 0-3 15,-4 0 1-15,4-3 2 16,-3 1 0-16,0-1-2 16,-1 1 0-16,1 1-4 15,-1 2 0-15,2-1-8 16,-2-2 1-16,4-1-2 15,0 0 0-15</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44.010"/>
    </inkml:context>
    <inkml:brush xml:id="br0">
      <inkml:brushProperty name="width" value="0.2" units="cm"/>
      <inkml:brushProperty name="height" value="0.2" units="cm"/>
      <inkml:brushProperty name="color" value="#FF0000"/>
      <inkml:brushProperty name="fitToCurve" value="1"/>
    </inkml:brush>
  </inkml:definitions>
  <inkml:trace contextRef="#ctx0" brushRef="#br0">77 157 30 0,'-7'-13'15'0,"-14"-6"-12"0,19 11 28 0,-2 0-29 15,0-4 1-15,0 2 0 16,2-1 1-16,-2 0-5 16,1 0 0-16,-3 3 2 15,-1 0 1-15,-1-2-7 16,6 1 0-16,-2 0-7 15,4-1 1-15</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44.011"/>
    </inkml:context>
    <inkml:brush xml:id="br0">
      <inkml:brushProperty name="width" value="0.2" units="cm"/>
      <inkml:brushProperty name="height" value="0.2" units="cm"/>
      <inkml:brushProperty name="color" value="#FF0000"/>
      <inkml:brushProperty name="fitToCurve" value="1"/>
    </inkml:brush>
  </inkml:definitions>
  <inkml:trace contextRef="#ctx0" brushRef="#br0">0 29 24 0,'10'-10'12'0,"35"10"-10"0,-32 0 12 15,1-3-14-15,2-3 0 16,5 6 2-16,3-5 0 16,0-1 0-16,-1 6 0 15,2 0 1-15,-4 0 0 16,-1 3 1-16,1 0 0 15,-2 5-1-15,2 6 0 0,3-1-1 16,-3 6 0-16,2 1 0 16,-2-5 0-16,-1 7 0 15,-3 2 0-15,4 4 0 16,-4 2 0-16,0-1 0 16,-1 6 0-16,2 3 0 15,3 4 1-15,-1-2-1 16,1 1 0-16,3 0 0 15,-4 0 0-15,0 1 0 16,4-1 0-16,0 0-1 16,0-5 1-16,0 2-1 15,4-3 1-15,2 3 0 16,8-2 0-16,-1-1-1 16,1-6 0-16,6 1 0 15,-3-2 0-15,1-4-1 16,-3-5 0-16,-1-3 0 15,-7-6 0-15,-4-1-7 0,-6-4 0 16,-4-5-9-16,-4-5 0 16</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44.012"/>
    </inkml:context>
    <inkml:brush xml:id="br0">
      <inkml:brushProperty name="width" value="0.2" units="cm"/>
      <inkml:brushProperty name="height" value="0.2" units="cm"/>
      <inkml:brushProperty name="color" value="#FF0000"/>
      <inkml:brushProperty name="fitToCurve" value="1"/>
    </inkml:brush>
  </inkml:definitions>
  <inkml:trace contextRef="#ctx0" brushRef="#br0">726-4 35 0,'-3'0'17'0,"-11"30"-15"15,10-30 19-15,-2 12-19 16,-4-2 0-16,-4 4 2 15,-7 5 1-15,-6 9-5 0,-3 6 0 16,-1 19 5-16,-7 1 0 16,-9 6 0-16,-11 1 0 15,3 1-1-15,-2 3 1 16,-1-2-2-16,3-3 0 16,7 1-2-16,4-5 1 15,9-9-1-15,9-9 0 16,1-4-6-16,13-13 1 15,1-7-12-15,11-12 0 16</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44.013"/>
    </inkml:context>
    <inkml:brush xml:id="br0">
      <inkml:brushProperty name="width" value="0.2" units="cm"/>
      <inkml:brushProperty name="height" value="0.2" units="cm"/>
      <inkml:brushProperty name="color" value="#FF0000"/>
      <inkml:brushProperty name="fitToCurve" value="1"/>
    </inkml:brush>
  </inkml:definitions>
  <inkml:trace contextRef="#ctx0" brushRef="#br0">-2 153 21 0,'0'2'10'0,"7"-2"2"0,-7 0-1 16,0 0-9-16,6-2 0 15,-2-1 3-15,-1 3 0 16,5 0-5-16,-2-3 0 16,1 0 4-16,0-2 0 15,3-3 0-15,7 0 1 16,3-5-2-16,1-1 0 15,7 0-1-15,2 4 0 16,4 2-1-16,4-4 0 16,-4 2 0-16,-3 2 0 0,-1 2-1 15,2 6 0-15,-5 0 0 16,-3 0 0-16,-4 3 0 16,-3 0 0-16,0 5 0 15,-2 0 1-15,-2 0 1 16,1 3 0-16,-2-3 0 15,3 0 0-15,-2 0 1 16,4-2 0-16,1-4 0 16,2-2 0-16,8-2-1 15,-7-4 0-15,2-2-1 16,-3-3 1-16,8 1-1 16,-4 1 0-16,-1-1-1 15,5 2 1-15,-8-4-1 16,-3 2 1-16,1 5-4 15,-5-1 0-15,-6 1-8 16,1 7 1-16,-2-2-6 16,1 3 0-16</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44.014"/>
    </inkml:context>
    <inkml:brush xml:id="br0">
      <inkml:brushProperty name="width" value="0.2" units="cm"/>
      <inkml:brushProperty name="height" value="0.2" units="cm"/>
      <inkml:brushProperty name="color" value="#FF0000"/>
      <inkml:brushProperty name="fitToCurve" value="1"/>
    </inkml:brush>
  </inkml:definitions>
  <inkml:trace contextRef="#ctx0" brushRef="#br0">51 73 22 0,'-10'0'11'0,"10"0"-8"0,0 0 9 0,0 6-12 15,0-1 0-15,-4-1 0 16,1 1 1-16,0 3-1 15,0-2 1-15,-1 5 0 16,1 0 1-16,-4 2 1 16,3 4 0-16,1-3-1 15,0 2 1-15,-1-3-1 16,4 2 0-16,4-4-1 16,2-4 1-16,1 2-2 15,4-1 1-15,2-3 0 16,8-5 1-16,-1 0-1 15,0-5 0-15,1-3 0 16,3-4 1-16,6 4-1 16,-2-5 0-16,-1-3-1 15,0-1 1-15,-3 4 0 16,-3-4 0-16,-4-5 0 0,-4 3 0 16,-5 0 0-16,-2 8 1 15,-3-3 0-15,-3 0 1 16,-3 3-1-16,-7-3 1 15,-7 4-1-15,0 4 0 16,0 4 0-16,-4-1 0 16,-3 0-2-16,-3 6 1 15,0 2-1-15,-4 3 0 0,1 3-3 16,3 3 1-16,-1-4-8 16,7 5 1-16,4-2-4 15,11-8 0-15</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33.871"/>
    </inkml:context>
    <inkml:brush xml:id="br0">
      <inkml:brushProperty name="width" value="0.2" units="cm"/>
      <inkml:brushProperty name="height" value="0.2" units="cm"/>
      <inkml:brushProperty name="color" value="#177D36"/>
      <inkml:brushProperty name="fitToCurve" value="1"/>
    </inkml:brush>
  </inkml:definitions>
  <inkml:trace contextRef="#ctx0" brushRef="#br0">-1 35 28 0,'0'2'14'0,"0"-7"-6"0,0 5 13 16,0 0-20-16,0 0 1 16,0 0 2-16,0 0 0 15,0 0-4-15,0 0 0 16,0 0 4-16,0 0 1 15,3 0-1-15,-3 0 1 16,0 0-1-16,2-2 0 16,0 1-1-16,1-2 1 0,-1 0-2 15,1 6 0-15,-3-3-1 16,0 0 1-16,2-3-1 16,4 3 1-16,-2 0-1 15,2 0 0-15,-2-3 0 16,1 3 1-16,5 0-1 15,-5 0 0-15,2 0 0 16,-2 0 0-16,3-1 1 16,2 1 0-16,0 0-1 15,0 0 1-15,2 0-1 16,-2 0 0-16,3 0 0 16,-1 0 0-16,1 0-1 15,-1 0 0-15,-2 0 0 16,2 0 1-16,0 0-2 15,-1 0 1-15,1 0 0 16,1 0 1-16,1 0-1 16,2 0 1-16,-2-2-1 15,4 2 1-15,1-3-1 0,1 3 1 16,1 0-1-16,-2 3 0 16,3-3 0-16,1 0 0 15,0 0 0-15,2 0 0 16,1 0 0-16,-1 0 0 15,0 0 0-15,-3 2 1 16,1-4-1-16,0 2 1 16,1 0-1-16,3 0 1 0,0-3-1 15,3 3 1-15,2 0 0 16,2-3 0-16,-2 3-1 16,2 0 1-16,1 0-1 15,-5 0 0-15,-3 0 0 16,3 0 1-16,0 0-1 15,2 0 0-15,0 0 0 16,0 0 0-16,-2 0 0 16,3 0 0-16,1 0 0 15,1 0 0-15,0 0 0 16,-5 0 0-16,-3 0 0 16,3 0 0-16,0 0 0 15,0 0 0-15,0 0 0 16,2 0 0-16,-2 0 0 15,0 0 0-15,2 0 0 16,2 0 1-16,2 0-2 16,-4 0 1-16,-2 0 0 15,0 0 0-15,-1-1 0 0,4-2 0 16,1 1 0-16,-2 2 0 16,-2 0 0-16,0 0 0 15,2 0 0-15,-2 0 0 16,0 0 0-16,0 0 0 15,0 0 0-15,-6 0 1 16,1 0-1-16,-2 0 0 16,2 0 0-16,-6 0 0 15,1 0 0-15,-2 0 1 0,-1-2-1 16,-2 2 0-16,-3-3-1 16,1 3 1-16,-3 0-7 15,-3 0 1-15,-7 0-14 16,0 0 1-16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33.872"/>
    </inkml:context>
    <inkml:brush xml:id="br0">
      <inkml:brushProperty name="width" value="0.2" units="cm"/>
      <inkml:brushProperty name="height" value="0.2" units="cm"/>
      <inkml:brushProperty name="color" value="#177D36"/>
      <inkml:brushProperty name="fitToCurve" value="1"/>
    </inkml:brush>
  </inkml:definitions>
  <inkml:trace contextRef="#ctx0" brushRef="#br0">-13250-7602 21 0,'0'-3'10'0,"0"9"-3"0,0-9 10 0,0 6-15 15,0-3 0-15,0 0 2 16,0 0 0-16,0 0-4 15,0 0 0-15,0 0 4 16,0 0 0-16,0 0-1 16,0 0 1-16,0 0-1 15,0 0 1-15,0 0-1 16,0 0 0-16,0 0 0 16,2-6 1-16,1 6-1 15,-3 0 0-15,0 0 0 16,0 0 0-16,2 0-1 15,-2 0 1-15,2-1-1 16,-2 1 0-16,3 0 0 16,-3 0 0-16,0 0-1 15,0 0 1-15,2 0-2 0,-2 0 1 16,5-3 0-16,-5 3 0 16,5 0 0-16,-2 0 0 15,2 0 0-15,0 0 1 16,0-2-1-16,-1 2 0 15,4 0 0-15,0 0 1 16,-1 0-1-16,3 0 0 16,0 0-1-16,2 0 1 15,4 5-1-15,-2-5 1 16,4 0-2-16,4 0 1 0,0 1 0 16,3 2 0-16,-3 1 0 15,2-2 0-15,0-2 0 16,-3 3 0-16,7-3 0 15,-1 0 0-15,3 0 0 16,0-5 1-16,2 7-1 16,2-2 0-16,1 0 0 15,1 0 0-15,-4 3 0 16,2-3 0-16,-4-3 0 16,2 3 0-16,3 3 0 15,0-3 1-15,0 0-1 16,2 2 0-16,-3-2 1 15,4 0 0-15,-3 3-1 16,-1-3 1-16,-4 1-1 16,0-1 1-16,-3 0-1 15,0-1 1-15,0 1-1 16,0 0 0-16,3 1 0 0,-3 4 1 16,1-5-1-16,4 2 1 15,-2-2-1-15,5-2 1 16,-5 2 0-16,-2-2 0 15,-4 2-1-15,-2-4 1 16,1 4-1-16,-3 0 0 16,-3 1 0-16,0-1 0 15,-2 3 0-15,-3-3 0 16,1 0 0-16,-3 0 1 16,-3 2-1-16,-2-2 0 0,0 2-4 15,-5 0 1-15,-2-2-11 16,-3 0 0-16,0 0-6 15,0-2 0-15</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33.873"/>
    </inkml:context>
    <inkml:brush xml:id="br0">
      <inkml:brushProperty name="width" value="0.2" units="cm"/>
      <inkml:brushProperty name="height" value="0.2" units="cm"/>
      <inkml:brushProperty name="color" value="#177D36"/>
      <inkml:brushProperty name="fitToCurve" value="1"/>
    </inkml:brush>
    <inkml:brush xml:id="br1">
      <inkml:brushProperty name="width" value="0.2" units="cm"/>
      <inkml:brushProperty name="height" value="0.2" units="cm"/>
      <inkml:brushProperty name="color" value="#ED1C24"/>
      <inkml:brushProperty name="fitToCurve" value="1"/>
    </inkml:brush>
  </inkml:definitions>
  <inkml:trace contextRef="#ctx0" brushRef="#br0">-8838-9488 21 0,'-11'5'10'0,"11"11"4"16,-2-12-2-16,2 2-8 15,0 5 1-15,0 6 2 16,2-1 1-16,1 11-10 16,3 6 0-16,-4-2 7 15,0 5 0-15,-2 1-1 16,0 1 0-16,0-1-1 15,0 2 1-15,0 4-1 16,3-1 1-16,-1-4 0 16,-2-3 1-16,3-6-3 15,-3 1 1-15,-3-3 0 16,-2-5 0-16,5 1-1 16,-2-7 1-16,0-2-1 15,-1 0 0-15,3-6 0 0,0 1 1 16,0-5-2-16,3 1 1 15,-3-3-1-15,0-2 0 16,0 0-9-16,0-4 0 16,0-1-10-16,0-4 0 15</inkml:trace>
  <inkml:trace contextRef="#ctx0" brushRef="#br0" timeOffset="1">-8811-9037 28 0,'-5'2'14'0,"5"-4"-6"0,0 2 15 16,0 0-18-16,0 0 0 15,0-5 4-15,0 4 1 16,0-1-12-16,0-1 1 16,-5-2 8-16,-2 1 1 15,-3 1-3-15,-3 2 0 16,-4 1-2-16,0 0 0 0,-4 1-1 16,2 5 1-16,-1 0-3 15,0 0 1-15,1 4-1 16,-2 3 1-16,4 0-1 15,2 3 0-15,2 1-1 16,6 4 1-16,2-6-1 16,5-2 1-16,5 2 0 15,5 0 0-15,3-1 0 16,1-3 0-16,8-3 0 16,1 2 0-16,5-5 0 15,-4-4 0-15,1-5-6 16,-3-3 1-16,-4-1-12 15,0-5 1-15</inkml:trace>
  <inkml:trace contextRef="#ctx0" brushRef="#br0" timeOffset="2">-9161-8613 19 0,'-6'-2'9'0,"6"7"0"0,0-5 5 16,0 0-12-16,0-3 1 16,0 3 3-16,-2-2 1 0,0 0-8 15,0 2 1-15,2 0 5 16,-3 0 1-16,-2 0-2 16,-2 0 1-16,-1 4-1 15,-4 0 0-15,2 3 1 16,-5 3 0-16,-3-2-1 15,-1 5 1-15,-1 3-1 16,-3-3 0-16,0 7-1 16,-1 5 1-16,-3-6-1 15,2 1 0-15,3-2 0 16,1 1 0-16,7-2-1 16,1-5 1-16,3 0-2 15,6-6 1-15,1 1-2 16,3-2 0-16,5-5-3 15,0 0 1-15,2-3-6 16,1 3 1-16,-3 0-11 16,0-2 0-16</inkml:trace>
  <inkml:trace contextRef="#ctx0" brushRef="#br1" timeOffset="3">-11187-7313 35 0,'-3'0'17'0,"6"-3"-11"16,2 3 24-16,3 0-25 16,6 0 1-16,2 3 2 15,0-6 1-15,7 1-11 16,3-1 0-16,1 2 7 16,3-2 1-16,-3-3-4 15,3 1 1-15,-6 1-8 16,1 0 1-16,-11 1-12 15,-8 3 1-15</inkml:trace>
  <inkml:trace contextRef="#ctx0" brushRef="#br1" timeOffset="4">-11016-7510 37 0,'0'2'18'0,"0"11"-17"16,3-6 22-16,-3 6-21 15,3 5 1-15,-1 4 1 16,1 7 0-16,-1-1-6 16,1 3 1-16,-1 0 3 15,1-4 0-15,1 0-2 16,1-6 1-16,1-3-1 0,-1-2 0 16,-1-6-5-16,-1 0 1 15,-3-4-8-15,0-1 1 16</inkml:trace>
  <inkml:trace contextRef="#ctx0" brushRef="#br1" timeOffset="5">-11977-7172 43 0,'-5'3'21'0,"-3"-6"-16"16,11 6 21-16,2-2-22 0,-5 1 0 16,3 3 1-16,-3 2 1 15,2 2-8-15,3 1 1 16,0 4 5-16,2 1 0 16,4 5-2-16,-2 6 1 15,1 5-1-15,3 3 1 16,-1-1-1-16,-2 2 0 15,-2 1-1-15,1-4 0 16,-1 4 0-16,-1-3 0 16,1-4 0-16,-1-1 0 15,1-4 0-15,-3 1 0 16,0-2 0-16,-1-4 1 0,1-1-1 16,0-3 1-16,-2-4-1 15,0 1 0-15,-1-6 0 16,1-2 0-1,1-8 0 1,4-5 1-16,2-4-1 16,0-7 1-16,2-7-1 15,3 3 0-15,0-5-1 16,-2-2 1-16,1 3-1 16,1-3 0-16,0 4-1 15,-2 2 1-15,-4 1 0 16,1 1 0-16,-2 1 0 15,-1 5 0-15,-2 7 0 16,0-1 0-16,-3 6-1 16,4 3 1-16,-1 4-1 0,-3 5 1 15,3 2-1-15,-3 4 1 16,6 7-1-16,-6 2 1 16,4-5 0-16,1 7 0 15,0-6 0-15,3 0 0 16,0 0 0-16,2-3 0 15,-1-1 0-15,-1-1 0 16,-3-2 0-16,1-2 0 16,-1-2 0-16,1-3 1 15,-1-2-1-15,1-2 0 16,-1-5 0-16,0-3 0 0,0-3 0 16,2-4 1-16,0-6-1 15,1-3 0-15,0-7 0 16,0-4 1-16,-1-1-1 15,5 1 1-15,-5 1-1 16,1-2 1-16,-2 3-1 16,-1 4 1-16,-2 3-1 15,0 1 1-15,-3 2-1 16,1 11 0-16,0-3-1 16,-3 1 1-16,0 5-5 15,-3 2 0-15,0 3-7 16,1 2 0-16,-1 0-8 15,1-1 1-15</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33.879"/>
    </inkml:context>
    <inkml:brush xml:id="br0">
      <inkml:brushProperty name="width" value="0.2" units="cm"/>
      <inkml:brushProperty name="height" value="0.2" units="cm"/>
      <inkml:brushProperty name="color" value="#177D36"/>
      <inkml:brushProperty name="fitToCurve" value="1"/>
    </inkml:brush>
  </inkml:definitions>
  <inkml:trace contextRef="#ctx0" brushRef="#br0">-16646-7611 18 0,'0'3'9'0,"0"-13"-3"0,0 10 9 15,0 0-13-15,0 0 1 16,0 3 2-16,0-3 1 16,0 4-6-16,0-1 0 15,0-1 5-15,0-2 0 16,0 2-1-16,0 0 1 16,0-2-1-16,0 0 1 15,0 2-1-15,0 1 1 16,0-3-1-16,0 0 0 15,0 4-1-15,2-1 1 16,-2-3-2-16,3 0 1 0,0 1-1 16,0-1 1-16,-3 0-1 15,2 0 0-15,2 0-1 16,-1 0 1-16,2 3-1 16,0-3 0-16,0-3 0 15,0 3 1-15,-1 0-1 16,2 3 1-16,-1-3 0 15,2 0 0-15,1 0-1 16,2 3 0-16,-1-6 0 16,2 3 1-16,-1-3-2 15,2-1 1-15,0 2-1 16,1-3 1-16,-1 3-1 16,3 0 1-16,-1 2-1 15,2 0 0-15,-2 0 0 16,4-2 1-16,2 4-2 15,-1-4 1-15,2 0 0 0,-3-1 0 16,-4 1 0-16,4 2 1 16,-2 0-2-16,2-2 1 15,0 2 0-15,1 2 0 16,1 0 0-16,1-2 0 16,-2-2-1-16,1 2 1 15,-3 2 0-15,3 1 1 16,-1-1-1-16,4 0 0 15,0-2 0-15,-1 2 0 16,0 3 0-16,0-5 0 0,1 2 0 16,-3-4 0-16,2 2 0 15,-2 0 0-15,2 0 0 16,4 0 0-16,-1-5 0 16,-1 3 0-16,1 6 0 15,4-1 0-15,1-3 0 16,3-3 0-16,0 1 0 15,-5 0 1-15,0 4-1 16,-1-2 0-16,-2-2 0 16,0 2 0-16,3-2 0 15,-4 0 0-15,-2 4 0 16,1-2 0-16,-3-2 0 16,-3 2 0-16,0 0 0 15,-2-3 0-15,-3 6 0 16,4-3 0-16,-4 2 0 15,3-2 0-15,-1 0 0 0,2-2 0 16,-4 4 0-16,3-4 0 16,0-1 0-16,-2 3 0 15,-4 3 0-15,1-8 1 16,0 5-1-16,-2 0 0 16,-1 0 0-16,1-2 1 15,-3 4 0-15,0-2 1 16,-3 2 0-16,3-4 0 15,0 4-1-15,-5-2 1 16,2 3-1-16,-2-3 1 0,3 2-1 16,-3-2 0-16,3-2-1 15,-3 2 1-15,2 0-1 16,-2 0 0-16,3 2-4 16,-3-2 0-16,-3 2-11 15,-2 0 1-15,0 0-8 16,-5 3 1-16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33.880"/>
    </inkml:context>
    <inkml:brush xml:id="br0">
      <inkml:brushProperty name="width" value="0.14" units="cm"/>
      <inkml:brushProperty name="height" value="0.14" units="cm"/>
      <inkml:brushProperty name="fitToCurve" value="1"/>
    </inkml:brush>
  </inkml:definitions>
  <inkml:trace contextRef="#ctx0" brushRef="#br0">10 492 17 0,'-5'11'8'0,"5"-14"-4"0,0 3 8 16,0 0-10-16,0 0 1 15,-3 0 1-15,3-5 0 16,0 5-5-16,0 0 1 16,0 0 3-16,0-3 1 15,-2-3-2-15,2 2 1 16,0 0-1-16,2-3 1 15,-2 3-1-15,0-1 0 16,0-3-1-16,0-3 1 16,3 4-1-16,-3-4 1 0,0 0-1 15,3 0 0-15,-3 0-1 16,5 2 1-16,-3 0 0 16,3 1 0-16,-2-2-1 15,1 2 1-15,1-4-1 16,1 1 0-16,-1-2 0 15,2 0 1-15,2 2-1 16,2 2 0-16,2-2 0 16,1 0 0-16,2 0 0 15,0-2 1-15,1-1-1 16,1 3 0-16,4-2 0 16,1-2 1-16,1 2-1 15,2-2 0-15,1 3 0 16,1-3 1-16,-1-5-1 15,0 4 0-15,-3 3 0 16,1-1 0-16,0 2 0 16,3-2 0-16,-6 5 0 15,1 2 0-15,-2 1 0 0,0 1 0 16,1 5 0-16,1 0 1 16,-2 0 0-16,0 3 0 15,-4 1-1-15,0 2 1 16,-2-1 0-16,0 0 1 15,-2 1-1-15,0 0 0 16,-4 6 0-16,1 0 1 16,0-2-1-16,-6 6 1 15,4-3-1-15,-3 2 1 0,-2 1-1 16,2-3 0-16,-8 0 0 16,3 0 0-16,-2 0 0 15,2-2 0-15,-5 0-1 16,-3 1 0-16,-1-1 1 15,-2-2 0-15,-2-1-1 16,-1 1 0-16,-4 0 0 16,2 0 1-16,-2-5-1 15,3 1 0-15,0 0 0 16,0-4 1-16,3-1-1 16,2 0 0-16,-1-6 1 15,2 0 0-15,2-1-1 16,-1 0 1-16,3-2 0 15,2-2 0-15,3 2-1 16,0-6 1-16,3 3-1 16,2 0 1-16,0 0-1 15,0 4 0-15,0-2-1 16,0 2 1-16,2-2 0 0,3 2 1 16,2 2-2-16,1 0 1 15,4-1 0-15,-1 0 0 16,-2 3 0-16,4-8 0 15,-1 6-1-15,4-3 1 16,-2-2 0-16,-2 0 0 16,1 4 0-16,2 0 0 15,-1-1 0-15,2 1 0 0,-2 4-1 16,1 0 1-16,3 0 0 16,-4 3 0-16,-1-2 0 15,2 2 0-15,2 0 0 16,-2 0 1-16,0 0-1 15,-3 0 0-15,-2 5 0 16,0-2 0-16,-3 7 0 16,3-6 0-16,-5 3 0 15,0-5 0-15,0 4 0 16,-2 4 1-16,-1 1-1 16,2 0 0-16,0 0 0 15,-5 2 1-15,-1-2-1 16,2 4 1-16,-3-1-1 15,-2-3 1-15,0 2-1 16,-2 0 1-16,-3-2-1 16,0 1 1-16,-3-4-1 15,-2 3 0-15,1-2 0 0,-2-3 1 16,-1 1-1-16,0-2 1 16,-3-1-1-16,0-2 0 15,2 0 0-15,1-2 1 16,2-2-1-16,0-2 1 15,3-1-1-15,-1 3 1 16,3-2-1-16,0-1 0 16,0-1 0-16,3-1 0 15,0-2 0-15,2 0 0 0,0 2-1 16,2-4 1-16,3 0 0 16,2 1 0-16,4 0 0 15,3-1 0-15,-1-2 0 16,1 3 0-16,4-1 0 15,-1 0 0-15,3-1-1 16,0-1 1-16,2 2 0 16,-2 1 0-16,3-2 0 15,2-1 0-15,-1 2 0 16,1 1 0-16,-3 0 0 16,-2 5 0-16,3 0 0 15,-1 2 0-15,0 5 0 16,6-4 0-16,0 2 0 15,-7 0 0-15,2 7 0 16,2-7 0-16,-5 1 0 16,-3 4 0-16,-3 3-1 15,-1 2 1-15,0-4 0 16,-4 5 1-16,1 3-1 0,-2-1 1 16,-1 2 0-16,-2 1 0 15,0 4 0-15,-3-2 0 16,-2-2 0-16,0 2 0 15,-2-5 0-15,0 1 0 16,-3 1 0-16,0 1 0 16,0-1 0-16,0 1 1 15,-3 0-1-15,1-5 0 16,-2 0 0-16,-4-3 1 0,1 5-1 16,-1-8 0-16,0 0 0 15,1-4 0-15,0-1-1 16,-3-1 1-16,5-2-1 15,-1-4 1-15,-1-1 0 16,3-1 0-16,3-3-1 16,3 2 1-16,3-6-1 15,3-2 0-15,5 3 0 16,-1 0 1-16,1-3-1 16,2 4 0-16,2-1-1 15,3 2 1-15,0-3 0 16,0 2 0-16,0 2 0 15,0-3 0-15,0 4 0 16,-1-3 0-16,4 6 0 16,1 1 0-16,2 0 0 15,-1-1 0-15,-1 2 0 16,4 0 0-16,1 6 0 16,4-5 0-16,-1 8-1 0,3-6 1 15,0 3 0-15,-3 0 0 16,-2 5 0-16,-2-3 0 15,-4 5 0-15,-1 2 0 32,4 4 0-32,0 5 0 15,-1-5 0-15,-4 2 1 16,-3 2-1-16,-1-3 0 0,0 2 0 16,-4 2 0-16,-1-5 0 15,-1 0 1-15,-1 3-1 16,-4-1 1-16,-2 0-1 15,-2 1 1-15,-1-1 0 16,-2-2 0-16,0-1 0 16,-3 5 0-16,-1 0 0 15,-4-8 0-15,0 6-1 16,-1-2 1-16,1-5 0 16,-2 3 0-16,-3-2-1 15,7 0 1-15,-5-3 0 16,2-3 0-16,1-2 0 15,1-2 1-15,-1-4-1 16,4 1 0-16,1-2 1 16,3-4 0-16,3 4-1 15,-1-1 0-15,3 0 0 16,3 1 1-16,2-2-1 16,5-4 0-16,-4 1-1 15,5-2 0-15,-1 0 0 0,-1 0 0 16,2 2 0-16,2 1 0 15,-1 2 0-15,3-3 0 16,-1 2 0-16,3 2 0 16,3-4-1-16,1 0 1 15,-4 3 0-15,0-2 0 16,6 3 0-16,-2 1 0 16,3-1 0-16,0 3 0 0,1 2 0 15,0 0 0-15,-3 2 0 16,-1 2 0-16,-2 0-1 15,1 2 0-15,-2 3 1 16,-4-2 0-16,1 3 0 16,0-4 0-16,0 3 0 15,-3 0 0-15,1 4 1 16,-1 0 1-16,-2 0-2 16,0 2 0-16,-3 3 0 15,1 0 0-15,-1-3 0 16,-1 5 0-16,-2 1 0 15,-1 3 0-15,-1-4 0 16,-2 2 1-16,0 2-1 16,-2 0 0-16,-1-2 0 15,-1 0 0-15,-2 1 0 16,-1 0 1-16,-3-4-1 16,0-2 0-16,-3-1 0 15,1-1 1-15,-3 0-1 0,3-4 0 16,-1 0 0-16,1-3 0 15,-1 1 0-15,1-2 1 16,0-3-1-16,2 1 1 16,2-3-1-16,4-3 0 15,-1 1 0-15,2 0 0 16,3-8 0-16,0 4 0 16,3-5 0-16,4 4 0 0,0-4-1 15,0 3 1-15,2-1 0 16,-2 0 0-16,2 0-1 15,-1 0 1-15,2 2 0 16,2-1 0-16,1-4 0 16,-1 11 0-16,1-2 0 15,-1 3 0-15,0-2 0 16,3 4 0-16,0 1 0 16,-2 3 0-16,-1 1-1 15,1-3 1-15,1 3 0 16,-1 4 0-16,-1 0-1 15,1 0 1-15,-1 0 0 16,0-2 0-16,-1 2 0 16,-1 2 0-16,-4 0 0 15,0 0 1-15,-1 3-1 16,0-1 0-16,0 3 0 16,-1 2 0-16,-1 2 0 15,-3 2 0-15,0 1 0 0,0-1 0 16,0 4 0-16,-4-5 0 15,-2-4 0-15,-1 6 1 16,-1-4-1-16,-4 0 1 16,-3-4-1-16,0 1 0 15,0 0 0-15,-5-2 1 16,0-2 0-16,0 0 0 16,1-3-1-16,-1-2 0 0,0-2 0 15,3-3 1-15,1-1-1 16,2-3 0-16,1 0 0 15,4-3 1-15,1-4-1 16,3 0 0-16,0 1 0 16,2-5 1-16,3 2-1 15,3-4 0-15,-1 2 0 16,4-2 0-16,1 0 0 16,0-3 0-16,3 5-1 15,1 0 1-15,-2-2 0 16,4 1 1-16,-1 4-1 15,0 1 0-15,1 3-1 16,-1-1 1-16,1 3 0 16,-1 2 0-16,3 0-1 15,2 2 1-15,3-2-1 16,0 5 1-16,-3-3 0 16,1 4 0-16,-1 3 0 15,1-3 0-15,-3 2 0 16,0 5 0-16,-3-2 0 0,-2 0 0 15,1 0 0-15,-5-3 0 16,2 4 0-16,-1-1 0 16,-1 0 0-16,-2 0 0 15,-2 2 0-15,1 1 0 16,-3-2 0-16,0 2 1 16,0 0-1-16,-3 1 1 15,-1 2-1-15,-4 1 0 0,-2 0 0 16,-1-2 1-16,-3-2-1 15,-1 0 1-15,-2-1-1 16,-3-4 1-16,2 3-1 16,-1-6 0-16,2 3 0 15,-1-5 0-15,-2 0 0 16,3 1 1-16,0-7-1 16,-1 2 0-16,3 0 0 15,0-7 1-15,3 0-1 16,-1-4 0-16,4 3 0 15,1-3 0-15,3-3-1 16,2 1 1-16,1 2 0 16,2 0 0-16,5 3 0 15,0-2 0-15,3-3-1 16,4 2 1-16,3 2-1 16,0 0 1-16,0 1 0 15,-1 1 0-15,7 0-1 16,-1 0 1-16,1 5 0 0,0 0 0 15,-1 2 0-15,-4 0 0 16,2 0 0-16,-3 4 0 16,0 0-1-16,-3 2 1 15,-2-2 0-15,1 3 1 16,-5 1-1-16,2-1 0 16,-3 4 0-16,0 0 0 15,1 4 0-15,-4 2 0 16,0 1 0-16,-2-2 1 0,2-1-1 15,-2 3 0-15,0-3 0 16,0 1 1-16,-2 2-1 16,0 0 0-16,0-3 0 15,-1 3 0-15,-2-1 0 16,-3-2 1-16,3-1-1 16,0-1 0-16,1 3 0 15,-2-1 1-15,-1 1-1 16,-1-3 0-16,2 3 0 15,-2-1 0-15,0 2 0 16,0 1 0-16,2-3 0 16,-2 1 0-16,1 2 0 15,-6-3 1-15,3-1-1 16,0 1 0-16,0 0 1 16,0-2 0-16,0 4-1 15,0-5 1-15,-2 2 0 16,1-2 0-16,2-2-1 15,-1 3 1-15,0 0-1 0,0-1 1 16,1-4-1-16,-2-1 1 16,1-1-1-16,-2 3 0 15,-1 0 0-15,4-1 0 16,-2 2 0-16,2-2 0 16,-1 2 0-16,2-2 1 15,1-1-1-15,0-1 1 16,2 0-1-16,0-1 0 0,2-3 0 15,0 1 0-15,1-1-3 16,-3-2 0-16,0-2-9 16,0-1 1-16,-2 0-16 15,-1-4 0-15</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9-18T14:29:33.881"/>
    </inkml:context>
    <inkml:brush xml:id="br0">
      <inkml:brushProperty name="width" value="0.2" units="cm"/>
      <inkml:brushProperty name="height" value="0.2" units="cm"/>
      <inkml:brushProperty name="color" value="#ED1C24"/>
      <inkml:brushProperty name="fitToCurve" value="1"/>
    </inkml:brush>
  </inkml:definitions>
  <inkml:trace contextRef="#ctx0" brushRef="#br0">-13288-7423 16 0,'0'2'8'0,"-2"-2"-5"0,2 0 9 16,0 0-10-16,0 0 0 15,0 0 1-15,-2 3 1 16,2-3-4-16,0 0 0 16,-3-3 3-16,1 3 1 15,2 0-1-15,0 0 0 16,0 0-1-16,-2 3 1 16,2-2 0-16,0-1 0 15,0 3-2-15,0-1 1 16,0-2 0-16,-3 0 0 0,3 0-1 15,0 0 0-15,0 0 0 16,0 2 0-16,0-2-1 16,0 0 1-16,0 2 0 15,3 1 0-15,-3-3 0 16,0 0 0-16,2 2-1 16,0-2 1-16,1 4-1 15,-1-2 1-15,0 3 0 16,-2 0 0-16,0 1-1 15,0 3 0-15,0-1 0 16,-2 2 0-16,2 1 0 16,-2 2 1-16,-1-2-2 15,1 2 1-15,0-4 0 16,-1 0 1-16,-2 1-1 16,2 1 0-16,-2-1 0 15,3 3 1-15,-1-4-1 0,1 0 1 16,2-2-1-16,0-1 1 15,2 0-1-15,1-2 1 16,1 1-1-16,5 0 0 16,-2-1-1-16,0 0 1 15,3 1 0-15,0 0 0 16,0-1 0-16,0 0 0 16,0 1 0-16,-3-1 1 15,1 0 0-15,-3 6 0 16,0-2-1-16,-2 2 0 0,-1 2 0 15,-2-1 0-15,-2 5 0 16,-1-1 0-16,-2 3 0 16,0 0 0-16,0 0 0 15,0-1 1-15,0-2-1 16,0 1 1-16,3-3-1 16,-1 5 0-16,3-5 0 15,0-2 1-15,0-1-1 16,3 1 0-16,-1-1 0 15,1-2 0-15,2-1 0 16,2 0 0-16,0-3 0 16,4 1 0-16,-2-3 0 15,1-1 0-15,1 2 0 16,3-1 1-16,1 0-1 16,0 1 0-16,-2-1 0 0,-4 2 0 15,1 3 0-15,-2-3 1 16,0 0-1-16,-4 6 0 15,-1-2 0-15,-3 2 0 16,-3 5 0-16,1-2 0 16,0 2 0-16,-6 3 0 15,0 0 0-15,3 0 0 16,-2 1 0-16,0-3 0 16,1-3 0-16,1 3 0 15,3-1 0-15,2-2 0 16,-3-3 0-16,6 0 0 15,-1-4 0-15,6-1 0 0,2 0 0 16,2-5 0-16,4-5 0 16,-2 5 1-16,4 0-2 15,-1-2 1-15,-5-1 0 16,3 2 0-16,-3-2 0 16,0 3 0-16,-1 0 0 15,-1 0 0-15,-1 0 0 16,-1 3 0-16,0-2 0 15,-1 4 0-15,-2 0 0 16,-1 2 0-16,2-1 0 16,-3 3 0-16,-1 4 0 15,-2-2 1-15,2-2-1 16,-2 0 0-16,3-3 0 16,-1-1 1-16,1-1-1 15,1 0 1-15,1-1-1 16,4-1 1-16,-2 0-1 0,2-2 1 15,2 0 0-15,1 0 0 16,0 0-1-16,1-2 1 16,-1-3-1-16,4 1 1 15,0 0-1-15,2-3 1 16,-1 7-1-16,-1-4 1 16,-2 4-1-16,-3 4 1 15,1-2-1-15,1 5 0 16,-6 2-1-16,0-1 1 15,-2 4 0-15,3-1 0 0,-1-1 0 16,-2 5 0-16,2-5 0 16,1 4 0-16,0-5 0 15,-1-3 0 1,3 3 0 0,0-5 0-16,0-1 0 15,-1-3 1-15,2-3-1 16,-1 1 0-16,-1-3 0 15,2-1 1-15,-2-3-1 16,0 0 1-16,2-2-1 16,2 2 0-16,-1-2 0 15,0 3 0-15,0-1-1 16,1 2 1-16,-3 0 0 16,-1 3 0-16,2 1 0 15,-4 3 0-15,0 0 0 16,1 3 0-16,5 1-1 0,-4 3 1 15,-1 0 0-15,0-1 0 16,2 0 0-16,5 2 0 16,-6-1 0-16,6-4 0 15,-2 0 0-15,-1-3 1 16,1 0-1-16,2-3 0 16,-3-3 0-16,0-3 1 15,-2-2 0-15,1 0 0 16,-2-7-1-16,1 3 1 15,1 2-1-15,-2-5 0 0,1 2 0 16,0 1 0-16,0 0 0 16,0-1 0-16,0 3 0 15,0 0 0-15,0 0-1 16,-3-1 1-16,3 3 0 16,-2 2 0-16,-1 5-1 15,1-1 1-15,-3-1 0 16,0 8 0-16,2 1 0 15,-2-2 0-15,0 4 0 16,-2-1 0-16,2 2 0 16,0-1 0-16,0 4 0 15,-3-5 0-15,2-4-1 16,1-1 1-16,3-2 0 16,4-4 0-16,-2-4 0 15,-5 0 0-15,0-2 0 16,1-5 1-16,-4 0-1 15,2-1 1-15,-4-1-1 0,0-1 0 16,6 5 0-16,-6-2 0 16,2 2 0-16,3-6 0 15,-3 4 0-15,4 0 0 16,-1 6 0-16,4 0 0 16,-1 0-1-16,2 5 1 15,-1 1-1-15,4-4 1 16,0 3 0-16,2 4 0 15,-2-2-1-15,-1-2 1 0,0 3 0 16,0-3 0-16,1 1 0 16,-3-3 1-16,0 3-1 15,-3-4 0-15,-2 4 0 16,-5-6 1-16,-2 1-1 16,-1-4 1-16,-2 4-1 15,0-2 1-15,-2 0-1 16,2 0 0-16,-3-1 0 15,1 2 1-15,0-3-1 16,2 5 0-16,-1-1 0 16,4-2 0-16,2-1-1 15,0 3 1-15,2 0 0 16,4 3 0-16,-1-2-1 16,-1 2 1-16,2-1 0 15,-2-2 0-15,1 1 0 16,1-1 0-16,-1 3 0 15,-1 1 1-15,1-2 0 0,0-1 0 16,-2 3 0-16,-1-2 1 16,1-2-2-16,-1 2 1 15,-2 0 0-15,0 0 0 16,0 0-1-16,0 0 0 16,0 1 0-16,-2-3 0 15,-1 4-1-15,1-1 1 16,-1 1-7-16,1-4 0 15,-1 1-9-15,3 4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1D25E5-74E3-4346-BB7F-6167744876E3}" type="datetimeFigureOut">
              <a:rPr lang="en-US" smtClean="0"/>
              <a:pPr/>
              <a:t>2/14/2019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36B1A5-5311-42A3-9375-59B7B798E8AD}" type="slidenum">
              <a:rPr lang="en-US" smtClean="0"/>
              <a:pPr/>
              <a:t>‹#›</a:t>
            </a:fld>
            <a:endParaRPr lang="en-US"/>
          </a:p>
        </p:txBody>
      </p:sp>
    </p:spTree>
    <p:extLst>
      <p:ext uri="{BB962C8B-B14F-4D97-AF65-F5344CB8AC3E}">
        <p14:creationId xmlns:p14="http://schemas.microsoft.com/office/powerpoint/2010/main" val="589369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symmetries are important when we discuss another problem with the Standard Model associated with matter production in the early universe.</a:t>
            </a:r>
          </a:p>
          <a:p>
            <a:r>
              <a:rPr lang="en-US" baseline="0" dirty="0" smtClean="0"/>
              <a:t>Energy/photons can produce matter and antimatter – in equal amounts, but when we look around we don’t see anti-matter galaxies – via collisions. </a:t>
            </a:r>
            <a:endParaRPr lang="en-US" dirty="0"/>
          </a:p>
        </p:txBody>
      </p:sp>
      <p:sp>
        <p:nvSpPr>
          <p:cNvPr id="4" name="Slide Number Placeholder 3"/>
          <p:cNvSpPr>
            <a:spLocks noGrp="1"/>
          </p:cNvSpPr>
          <p:nvPr>
            <p:ph type="sldNum" sz="quarter" idx="10"/>
          </p:nvPr>
        </p:nvSpPr>
        <p:spPr/>
        <p:txBody>
          <a:bodyPr/>
          <a:lstStyle/>
          <a:p>
            <a:fld id="{A6BFA33F-2809-4904-9044-214514293EB3}" type="slidenum">
              <a:rPr lang="en-US" smtClean="0"/>
              <a:t>6</a:t>
            </a:fld>
            <a:endParaRPr lang="en-US"/>
          </a:p>
        </p:txBody>
      </p:sp>
    </p:spTree>
    <p:extLst>
      <p:ext uri="{BB962C8B-B14F-4D97-AF65-F5344CB8AC3E}">
        <p14:creationId xmlns:p14="http://schemas.microsoft.com/office/powerpoint/2010/main" val="872649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now step down</a:t>
            </a:r>
            <a:r>
              <a:rPr lang="en-US" baseline="0" dirty="0" smtClean="0"/>
              <a:t> to very low energies. This is the energy of the neutron’s electric dipole moment in an electric field at the future sensitivity. No EDM has yet been observed in neutron, proton, quark, muon, electron, tau …</a:t>
            </a:r>
            <a:endParaRPr lang="en-US" dirty="0"/>
          </a:p>
        </p:txBody>
      </p:sp>
      <p:sp>
        <p:nvSpPr>
          <p:cNvPr id="4" name="Slide Number Placeholder 3"/>
          <p:cNvSpPr>
            <a:spLocks noGrp="1"/>
          </p:cNvSpPr>
          <p:nvPr>
            <p:ph type="sldNum" sz="quarter" idx="10"/>
          </p:nvPr>
        </p:nvSpPr>
        <p:spPr/>
        <p:txBody>
          <a:bodyPr/>
          <a:lstStyle/>
          <a:p>
            <a:fld id="{A6BFA33F-2809-4904-9044-214514293EB3}" type="slidenum">
              <a:rPr lang="en-US" smtClean="0"/>
              <a:t>15</a:t>
            </a:fld>
            <a:endParaRPr lang="en-US"/>
          </a:p>
        </p:txBody>
      </p:sp>
    </p:spTree>
    <p:extLst>
      <p:ext uri="{BB962C8B-B14F-4D97-AF65-F5344CB8AC3E}">
        <p14:creationId xmlns:p14="http://schemas.microsoft.com/office/powerpoint/2010/main" val="1643894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1DD151-EA9A-4DBE-8B85-C0A84382AE67}" type="slidenum">
              <a:rPr lang="en-US" smtClean="0"/>
              <a:pPr/>
              <a:t>21</a:t>
            </a:fld>
            <a:endParaRPr lang="en-US"/>
          </a:p>
        </p:txBody>
      </p:sp>
    </p:spTree>
    <p:extLst>
      <p:ext uri="{BB962C8B-B14F-4D97-AF65-F5344CB8AC3E}">
        <p14:creationId xmlns:p14="http://schemas.microsoft.com/office/powerpoint/2010/main" val="1798062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Rot="1" noChangeAspect="1" noChangeArrowheads="1"/>
          </p:cNvSpPr>
          <p:nvPr>
            <p:ph type="sldImg"/>
          </p:nvPr>
        </p:nvSpPr>
        <p:spPr bwMode="auto">
          <a:xfrm>
            <a:off x="1257300" y="720725"/>
            <a:ext cx="4802188" cy="3600450"/>
          </a:xfrm>
          <a:prstGeom prst="rect">
            <a:avLst/>
          </a:prstGeom>
          <a:solidFill>
            <a:srgbClr val="FFFFFF"/>
          </a:solidFill>
          <a:ln>
            <a:solidFill>
              <a:srgbClr val="000000"/>
            </a:solidFill>
            <a:miter lim="800000"/>
            <a:headEnd/>
            <a:tailEnd/>
          </a:ln>
        </p:spPr>
      </p:sp>
      <p:sp>
        <p:nvSpPr>
          <p:cNvPr id="9218"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sz="2300" dirty="0">
              <a:latin typeface="Lucida Grande" charset="0"/>
              <a:ea typeface="Lucida Grande" charset="0"/>
              <a:cs typeface="Lucida Grande" charset="0"/>
              <a:sym typeface="Lucida Grande" charset="0"/>
            </a:endParaRPr>
          </a:p>
        </p:txBody>
      </p:sp>
    </p:spTree>
    <p:extLst>
      <p:ext uri="{BB962C8B-B14F-4D97-AF65-F5344CB8AC3E}">
        <p14:creationId xmlns:p14="http://schemas.microsoft.com/office/powerpoint/2010/main" val="2962678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80</a:t>
            </a:r>
            <a:r>
              <a:rPr lang="en-US" baseline="0" dirty="0" smtClean="0"/>
              <a:t> </a:t>
            </a:r>
            <a:r>
              <a:rPr lang="en-US" dirty="0" smtClean="0"/>
              <a:t>physicists, 19 institutions, </a:t>
            </a:r>
            <a:endParaRPr lang="en-US" dirty="0"/>
          </a:p>
        </p:txBody>
      </p:sp>
      <p:sp>
        <p:nvSpPr>
          <p:cNvPr id="4" name="Slide Number Placeholder 3"/>
          <p:cNvSpPr>
            <a:spLocks noGrp="1"/>
          </p:cNvSpPr>
          <p:nvPr>
            <p:ph type="sldNum" sz="quarter" idx="10"/>
          </p:nvPr>
        </p:nvSpPr>
        <p:spPr/>
        <p:txBody>
          <a:bodyPr/>
          <a:lstStyle/>
          <a:p>
            <a:fld id="{A6BFA33F-2809-4904-9044-214514293EB3}" type="slidenum">
              <a:rPr lang="en-US" smtClean="0"/>
              <a:t>45</a:t>
            </a:fld>
            <a:endParaRPr lang="en-US"/>
          </a:p>
        </p:txBody>
      </p:sp>
    </p:spTree>
    <p:extLst>
      <p:ext uri="{BB962C8B-B14F-4D97-AF65-F5344CB8AC3E}">
        <p14:creationId xmlns:p14="http://schemas.microsoft.com/office/powerpoint/2010/main" val="2232119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1DD151-EA9A-4DBE-8B85-C0A84382AE67}" type="slidenum">
              <a:rPr lang="en-US" smtClean="0"/>
              <a:pPr/>
              <a:t>48</a:t>
            </a:fld>
            <a:endParaRPr lang="en-US"/>
          </a:p>
        </p:txBody>
      </p:sp>
    </p:spTree>
    <p:extLst>
      <p:ext uri="{BB962C8B-B14F-4D97-AF65-F5344CB8AC3E}">
        <p14:creationId xmlns:p14="http://schemas.microsoft.com/office/powerpoint/2010/main" val="3555541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774FA0-9263-4A85-97CF-A8A1F0C26733}" type="datetimeFigureOut">
              <a:rPr lang="en-US" smtClean="0"/>
              <a:pPr/>
              <a:t>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7923A-60D7-47FC-8EA3-F464E313A2A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774FA0-9263-4A85-97CF-A8A1F0C26733}" type="datetimeFigureOut">
              <a:rPr lang="en-US" smtClean="0"/>
              <a:pPr/>
              <a:t>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7923A-60D7-47FC-8EA3-F464E313A2A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774FA0-9263-4A85-97CF-A8A1F0C26733}" type="datetimeFigureOut">
              <a:rPr lang="en-US" smtClean="0"/>
              <a:pPr/>
              <a:t>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7923A-60D7-47FC-8EA3-F464E313A2A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ody w/header">
    <p:spTree>
      <p:nvGrpSpPr>
        <p:cNvPr id="1" name=""/>
        <p:cNvGrpSpPr/>
        <p:nvPr/>
      </p:nvGrpSpPr>
      <p:grpSpPr>
        <a:xfrm>
          <a:off x="0" y="0"/>
          <a:ext cx="0" cy="0"/>
          <a:chOff x="0" y="0"/>
          <a:chExt cx="0" cy="0"/>
        </a:xfrm>
      </p:grpSpPr>
      <p:sp>
        <p:nvSpPr>
          <p:cNvPr id="24" name="Shape 24"/>
          <p:cNvSpPr>
            <a:spLocks noGrp="1"/>
          </p:cNvSpPr>
          <p:nvPr>
            <p:ph type="title"/>
          </p:nvPr>
        </p:nvSpPr>
        <p:spPr>
          <a:prstGeom prst="rect">
            <a:avLst/>
          </a:prstGeom>
        </p:spPr>
        <p:txBody>
          <a:bodyPr/>
          <a:lstStyle/>
          <a:p>
            <a:pPr lvl="0">
              <a:defRPr sz="1800" b="0">
                <a:solidFill>
                  <a:srgbClr val="000000"/>
                </a:solidFill>
                <a:uFillTx/>
              </a:defRPr>
            </a:pPr>
            <a:r>
              <a:rPr sz="2800" b="1">
                <a:solidFill>
                  <a:srgbClr val="FFFFFF"/>
                </a:solidFill>
                <a:uFill>
                  <a:solidFill>
                    <a:srgbClr val="FFFFFF"/>
                  </a:solidFill>
                </a:uFill>
              </a:rPr>
              <a:t>Title Text</a:t>
            </a:r>
          </a:p>
        </p:txBody>
      </p:sp>
      <p:sp>
        <p:nvSpPr>
          <p:cNvPr id="25" name="Shape 25"/>
          <p:cNvSpPr>
            <a:spLocks noGrp="1"/>
          </p:cNvSpPr>
          <p:nvPr>
            <p:ph type="body" idx="1"/>
          </p:nvPr>
        </p:nvSpPr>
        <p:spPr>
          <a:prstGeom prst="rect">
            <a:avLst/>
          </a:prstGeom>
        </p:spPr>
        <p:txBody>
          <a:bodyPr/>
          <a:lstStyle/>
          <a:p>
            <a:pPr lvl="0"/>
            <a:r>
              <a:t>Body Level One</a:t>
            </a:r>
          </a:p>
          <a:p>
            <a:pPr lvl="1"/>
            <a:r>
              <a:t>Body Level Two</a:t>
            </a:r>
          </a:p>
          <a:p>
            <a:pPr lvl="2"/>
            <a:r>
              <a:t>Body Level Three</a:t>
            </a:r>
          </a:p>
          <a:p>
            <a:pPr lvl="3"/>
            <a:r>
              <a:t>Body Level Four</a:t>
            </a:r>
          </a:p>
          <a:p>
            <a:pPr lvl="4"/>
            <a:r>
              <a:t>Body Level Five</a:t>
            </a:r>
          </a:p>
        </p:txBody>
      </p:sp>
      <p:sp>
        <p:nvSpPr>
          <p:cNvPr id="26" name="Shape 26"/>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774FA0-9263-4A85-97CF-A8A1F0C26733}" type="datetimeFigureOut">
              <a:rPr lang="en-US" smtClean="0"/>
              <a:pPr/>
              <a:t>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7923A-60D7-47FC-8EA3-F464E313A2A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774FA0-9263-4A85-97CF-A8A1F0C26733}" type="datetimeFigureOut">
              <a:rPr lang="en-US" smtClean="0"/>
              <a:pPr/>
              <a:t>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7923A-60D7-47FC-8EA3-F464E313A2A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774FA0-9263-4A85-97CF-A8A1F0C26733}" type="datetimeFigureOut">
              <a:rPr lang="en-US" smtClean="0"/>
              <a:pPr/>
              <a:t>2/14/2019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7923A-60D7-47FC-8EA3-F464E313A2A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774FA0-9263-4A85-97CF-A8A1F0C26733}" type="datetimeFigureOut">
              <a:rPr lang="en-US" smtClean="0"/>
              <a:pPr/>
              <a:t>2/14/2019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87923A-60D7-47FC-8EA3-F464E313A2A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774FA0-9263-4A85-97CF-A8A1F0C26733}" type="datetimeFigureOut">
              <a:rPr lang="en-US" smtClean="0"/>
              <a:pPr/>
              <a:t>2/14/2019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87923A-60D7-47FC-8EA3-F464E313A2A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774FA0-9263-4A85-97CF-A8A1F0C26733}" type="datetimeFigureOut">
              <a:rPr lang="en-US" smtClean="0"/>
              <a:pPr/>
              <a:t>2/14/2019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87923A-60D7-47FC-8EA3-F464E313A2A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774FA0-9263-4A85-97CF-A8A1F0C26733}" type="datetimeFigureOut">
              <a:rPr lang="en-US" smtClean="0"/>
              <a:pPr/>
              <a:t>2/14/2019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7923A-60D7-47FC-8EA3-F464E313A2A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774FA0-9263-4A85-97CF-A8A1F0C26733}" type="datetimeFigureOut">
              <a:rPr lang="en-US" smtClean="0"/>
              <a:pPr/>
              <a:t>2/14/2019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7923A-60D7-47FC-8EA3-F464E313A2A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774FA0-9263-4A85-97CF-A8A1F0C26733}" type="datetimeFigureOut">
              <a:rPr lang="en-US" smtClean="0"/>
              <a:pPr/>
              <a:t>2/14/2019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7923A-60D7-47FC-8EA3-F464E313A2A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32.emf"/><Relationship Id="rId26" Type="http://schemas.openxmlformats.org/officeDocument/2006/relationships/image" Target="../media/image36.emf"/><Relationship Id="rId39" Type="http://schemas.openxmlformats.org/officeDocument/2006/relationships/customXml" Target="../ink/ink18.xml"/><Relationship Id="rId21" Type="http://schemas.openxmlformats.org/officeDocument/2006/relationships/customXml" Target="../ink/ink9.xml"/><Relationship Id="rId34" Type="http://schemas.openxmlformats.org/officeDocument/2006/relationships/image" Target="../media/image40.emf"/><Relationship Id="rId42" Type="http://schemas.openxmlformats.org/officeDocument/2006/relationships/image" Target="../media/image44.emf"/><Relationship Id="rId47" Type="http://schemas.openxmlformats.org/officeDocument/2006/relationships/customXml" Target="../ink/ink22.xml"/><Relationship Id="rId50" Type="http://schemas.openxmlformats.org/officeDocument/2006/relationships/image" Target="../media/image48.emf"/><Relationship Id="rId55" Type="http://schemas.openxmlformats.org/officeDocument/2006/relationships/customXml" Target="../ink/ink26.xml"/><Relationship Id="rId63" Type="http://schemas.openxmlformats.org/officeDocument/2006/relationships/customXml" Target="../ink/ink30.xml"/><Relationship Id="rId68" Type="http://schemas.openxmlformats.org/officeDocument/2006/relationships/image" Target="../media/image57.emf"/><Relationship Id="rId76" Type="http://schemas.openxmlformats.org/officeDocument/2006/relationships/image" Target="../media/image61.emf"/><Relationship Id="rId7" Type="http://schemas.openxmlformats.org/officeDocument/2006/relationships/customXml" Target="../ink/ink2.xml"/><Relationship Id="rId71" Type="http://schemas.openxmlformats.org/officeDocument/2006/relationships/customXml" Target="../ink/ink34.xml"/><Relationship Id="rId2" Type="http://schemas.openxmlformats.org/officeDocument/2006/relationships/slideLayout" Target="../slideLayouts/slideLayout2.xml"/><Relationship Id="rId16" Type="http://schemas.openxmlformats.org/officeDocument/2006/relationships/image" Target="../media/image31.emf"/><Relationship Id="rId29" Type="http://schemas.openxmlformats.org/officeDocument/2006/relationships/customXml" Target="../ink/ink13.xml"/><Relationship Id="rId11" Type="http://schemas.openxmlformats.org/officeDocument/2006/relationships/customXml" Target="../ink/ink4.xml"/><Relationship Id="rId24" Type="http://schemas.openxmlformats.org/officeDocument/2006/relationships/image" Target="../media/image35.emf"/><Relationship Id="rId32" Type="http://schemas.openxmlformats.org/officeDocument/2006/relationships/image" Target="../media/image39.emf"/><Relationship Id="rId37" Type="http://schemas.openxmlformats.org/officeDocument/2006/relationships/customXml" Target="../ink/ink17.xml"/><Relationship Id="rId40" Type="http://schemas.openxmlformats.org/officeDocument/2006/relationships/image" Target="../media/image43.emf"/><Relationship Id="rId45" Type="http://schemas.openxmlformats.org/officeDocument/2006/relationships/customXml" Target="../ink/ink21.xml"/><Relationship Id="rId53" Type="http://schemas.openxmlformats.org/officeDocument/2006/relationships/customXml" Target="../ink/ink25.xml"/><Relationship Id="rId58" Type="http://schemas.openxmlformats.org/officeDocument/2006/relationships/image" Target="../media/image52.emf"/><Relationship Id="rId66" Type="http://schemas.openxmlformats.org/officeDocument/2006/relationships/image" Target="../media/image56.emf"/><Relationship Id="rId74" Type="http://schemas.openxmlformats.org/officeDocument/2006/relationships/image" Target="../media/image60.emf"/><Relationship Id="rId79" Type="http://schemas.openxmlformats.org/officeDocument/2006/relationships/customXml" Target="../ink/ink38.xml"/><Relationship Id="rId5" Type="http://schemas.openxmlformats.org/officeDocument/2006/relationships/customXml" Target="../ink/ink1.xml"/><Relationship Id="rId61" Type="http://schemas.openxmlformats.org/officeDocument/2006/relationships/customXml" Target="../ink/ink29.xml"/><Relationship Id="rId82" Type="http://schemas.openxmlformats.org/officeDocument/2006/relationships/image" Target="../media/image64.emf"/><Relationship Id="rId10" Type="http://schemas.openxmlformats.org/officeDocument/2006/relationships/image" Target="../media/image28.emf"/><Relationship Id="rId19" Type="http://schemas.openxmlformats.org/officeDocument/2006/relationships/customXml" Target="../ink/ink8.xml"/><Relationship Id="rId31" Type="http://schemas.openxmlformats.org/officeDocument/2006/relationships/customXml" Target="../ink/ink14.xml"/><Relationship Id="rId44" Type="http://schemas.openxmlformats.org/officeDocument/2006/relationships/image" Target="../media/image45.emf"/><Relationship Id="rId52" Type="http://schemas.openxmlformats.org/officeDocument/2006/relationships/image" Target="../media/image49.emf"/><Relationship Id="rId60" Type="http://schemas.openxmlformats.org/officeDocument/2006/relationships/image" Target="../media/image53.emf"/><Relationship Id="rId65" Type="http://schemas.openxmlformats.org/officeDocument/2006/relationships/customXml" Target="../ink/ink31.xml"/><Relationship Id="rId73" Type="http://schemas.openxmlformats.org/officeDocument/2006/relationships/customXml" Target="../ink/ink35.xml"/><Relationship Id="rId78" Type="http://schemas.openxmlformats.org/officeDocument/2006/relationships/image" Target="../media/image62.emf"/><Relationship Id="rId81" Type="http://schemas.openxmlformats.org/officeDocument/2006/relationships/customXml" Target="../ink/ink39.xml"/><Relationship Id="rId4" Type="http://schemas.openxmlformats.org/officeDocument/2006/relationships/image" Target="../media/image18.wmf"/><Relationship Id="rId9" Type="http://schemas.openxmlformats.org/officeDocument/2006/relationships/customXml" Target="../ink/ink3.xml"/><Relationship Id="rId14" Type="http://schemas.openxmlformats.org/officeDocument/2006/relationships/image" Target="../media/image30.emf"/><Relationship Id="rId22" Type="http://schemas.openxmlformats.org/officeDocument/2006/relationships/image" Target="../media/image34.emf"/><Relationship Id="rId27" Type="http://schemas.openxmlformats.org/officeDocument/2006/relationships/customXml" Target="../ink/ink12.xml"/><Relationship Id="rId30" Type="http://schemas.openxmlformats.org/officeDocument/2006/relationships/image" Target="../media/image38.emf"/><Relationship Id="rId35" Type="http://schemas.openxmlformats.org/officeDocument/2006/relationships/customXml" Target="../ink/ink16.xml"/><Relationship Id="rId43" Type="http://schemas.openxmlformats.org/officeDocument/2006/relationships/customXml" Target="../ink/ink20.xml"/><Relationship Id="rId48" Type="http://schemas.openxmlformats.org/officeDocument/2006/relationships/image" Target="../media/image47.emf"/><Relationship Id="rId56" Type="http://schemas.openxmlformats.org/officeDocument/2006/relationships/image" Target="../media/image51.emf"/><Relationship Id="rId64" Type="http://schemas.openxmlformats.org/officeDocument/2006/relationships/image" Target="../media/image55.emf"/><Relationship Id="rId69" Type="http://schemas.openxmlformats.org/officeDocument/2006/relationships/customXml" Target="../ink/ink33.xml"/><Relationship Id="rId77" Type="http://schemas.openxmlformats.org/officeDocument/2006/relationships/customXml" Target="../ink/ink37.xml"/><Relationship Id="rId8" Type="http://schemas.openxmlformats.org/officeDocument/2006/relationships/image" Target="../media/image27.emf"/><Relationship Id="rId51" Type="http://schemas.openxmlformats.org/officeDocument/2006/relationships/customXml" Target="../ink/ink24.xml"/><Relationship Id="rId72" Type="http://schemas.openxmlformats.org/officeDocument/2006/relationships/image" Target="../media/image59.emf"/><Relationship Id="rId80" Type="http://schemas.openxmlformats.org/officeDocument/2006/relationships/image" Target="../media/image63.emf"/><Relationship Id="rId3" Type="http://schemas.openxmlformats.org/officeDocument/2006/relationships/oleObject" Target="../embeddings/oleObject10.bin"/><Relationship Id="rId12" Type="http://schemas.openxmlformats.org/officeDocument/2006/relationships/image" Target="../media/image29.emf"/><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42.emf"/><Relationship Id="rId46" Type="http://schemas.openxmlformats.org/officeDocument/2006/relationships/image" Target="../media/image46.emf"/><Relationship Id="rId59" Type="http://schemas.openxmlformats.org/officeDocument/2006/relationships/customXml" Target="../ink/ink28.xml"/><Relationship Id="rId67" Type="http://schemas.openxmlformats.org/officeDocument/2006/relationships/customXml" Target="../ink/ink32.xml"/><Relationship Id="rId20" Type="http://schemas.openxmlformats.org/officeDocument/2006/relationships/image" Target="../media/image33.emf"/><Relationship Id="rId41" Type="http://schemas.openxmlformats.org/officeDocument/2006/relationships/customXml" Target="../ink/ink19.xml"/><Relationship Id="rId54" Type="http://schemas.openxmlformats.org/officeDocument/2006/relationships/image" Target="../media/image50.emf"/><Relationship Id="rId62" Type="http://schemas.openxmlformats.org/officeDocument/2006/relationships/image" Target="../media/image54.emf"/><Relationship Id="rId70" Type="http://schemas.openxmlformats.org/officeDocument/2006/relationships/image" Target="../media/image58.emf"/><Relationship Id="rId75" Type="http://schemas.openxmlformats.org/officeDocument/2006/relationships/customXml" Target="../ink/ink36.xml"/><Relationship Id="rId1" Type="http://schemas.openxmlformats.org/officeDocument/2006/relationships/vmlDrawing" Target="../drawings/vmlDrawing4.vml"/><Relationship Id="rId6" Type="http://schemas.openxmlformats.org/officeDocument/2006/relationships/image" Target="../media/image260.emf"/><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37.emf"/><Relationship Id="rId36" Type="http://schemas.openxmlformats.org/officeDocument/2006/relationships/image" Target="../media/image41.emf"/><Relationship Id="rId49" Type="http://schemas.openxmlformats.org/officeDocument/2006/relationships/customXml" Target="../ink/ink23.xml"/><Relationship Id="rId57" Type="http://schemas.openxmlformats.org/officeDocument/2006/relationships/customXml" Target="../ink/ink27.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arxiv.org/find/hep-ph/1/au:+Nath_P/0/1/0/all/0/1" TargetMode="External"/><Relationship Id="rId5" Type="http://schemas.openxmlformats.org/officeDocument/2006/relationships/hyperlink" Target="https://arxiv.org/find/hep-ph/1/au:+Ibrahim_T/0/1/0/all/0/1" TargetMode="External"/><Relationship Id="rId4" Type="http://schemas.openxmlformats.org/officeDocument/2006/relationships/hyperlink" Target="https://arxiv.org/find/hep-ph/1/au:+Aboubrahim_A/0/1/0/all/0/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31.png"/><Relationship Id="rId4" Type="http://schemas.openxmlformats.org/officeDocument/2006/relationships/image" Target="../media/image1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4.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oleObject" Target="../embeddings/oleObject17.bin"/><Relationship Id="rId18" Type="http://schemas.openxmlformats.org/officeDocument/2006/relationships/image" Target="../media/image72.emf"/><Relationship Id="rId3" Type="http://schemas.openxmlformats.org/officeDocument/2006/relationships/oleObject" Target="../embeddings/oleObject12.bin"/><Relationship Id="rId21" Type="http://schemas.openxmlformats.org/officeDocument/2006/relationships/image" Target="../media/image87.png"/><Relationship Id="rId7" Type="http://schemas.openxmlformats.org/officeDocument/2006/relationships/oleObject" Target="../embeddings/oleObject14.bin"/><Relationship Id="rId12" Type="http://schemas.openxmlformats.org/officeDocument/2006/relationships/image" Target="../media/image69.emf"/><Relationship Id="rId17" Type="http://schemas.openxmlformats.org/officeDocument/2006/relationships/oleObject" Target="../embeddings/oleObject19.bin"/><Relationship Id="rId2" Type="http://schemas.openxmlformats.org/officeDocument/2006/relationships/slideLayout" Target="../slideLayouts/slideLayout7.xml"/><Relationship Id="rId16" Type="http://schemas.openxmlformats.org/officeDocument/2006/relationships/image" Target="../media/image71.emf"/><Relationship Id="rId20" Type="http://schemas.openxmlformats.org/officeDocument/2006/relationships/image" Target="../media/image73.wmf"/><Relationship Id="rId1" Type="http://schemas.openxmlformats.org/officeDocument/2006/relationships/vmlDrawing" Target="../drawings/vmlDrawing6.vml"/><Relationship Id="rId6" Type="http://schemas.openxmlformats.org/officeDocument/2006/relationships/image" Target="../media/image66.emf"/><Relationship Id="rId11" Type="http://schemas.openxmlformats.org/officeDocument/2006/relationships/oleObject" Target="../embeddings/oleObject16.bin"/><Relationship Id="rId5" Type="http://schemas.openxmlformats.org/officeDocument/2006/relationships/oleObject" Target="../embeddings/oleObject13.bin"/><Relationship Id="rId15" Type="http://schemas.openxmlformats.org/officeDocument/2006/relationships/oleObject" Target="../embeddings/oleObject18.bin"/><Relationship Id="rId23" Type="http://schemas.openxmlformats.org/officeDocument/2006/relationships/image" Target="../media/image89.png"/><Relationship Id="rId10" Type="http://schemas.openxmlformats.org/officeDocument/2006/relationships/image" Target="../media/image68.emf"/><Relationship Id="rId19" Type="http://schemas.openxmlformats.org/officeDocument/2006/relationships/oleObject" Target="../embeddings/oleObject20.bin"/><Relationship Id="rId4" Type="http://schemas.openxmlformats.org/officeDocument/2006/relationships/image" Target="../media/image65.emf"/><Relationship Id="rId9" Type="http://schemas.openxmlformats.org/officeDocument/2006/relationships/oleObject" Target="../embeddings/oleObject15.bin"/><Relationship Id="rId14" Type="http://schemas.openxmlformats.org/officeDocument/2006/relationships/image" Target="../media/image70.emf"/><Relationship Id="rId22" Type="http://schemas.openxmlformats.org/officeDocument/2006/relationships/image" Target="../media/image88.png"/></Relationships>
</file>

<file path=ppt/slides/_rels/slide29.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oleObject" Target="../embeddings/oleObject21.bin"/><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slideLayout" Target="../slideLayouts/slideLayout7.xml"/><Relationship Id="rId16" Type="http://schemas.openxmlformats.org/officeDocument/2006/relationships/image" Target="../media/image101.png"/><Relationship Id="rId1" Type="http://schemas.openxmlformats.org/officeDocument/2006/relationships/vmlDrawing" Target="../drawings/vmlDrawing7.vml"/><Relationship Id="rId6" Type="http://schemas.openxmlformats.org/officeDocument/2006/relationships/image" Target="../media/image75.wmf"/><Relationship Id="rId11" Type="http://schemas.openxmlformats.org/officeDocument/2006/relationships/image" Target="../media/image96.png"/><Relationship Id="rId5" Type="http://schemas.openxmlformats.org/officeDocument/2006/relationships/oleObject" Target="../embeddings/oleObject22.bin"/><Relationship Id="rId1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image" Target="../media/image74.wmf"/><Relationship Id="rId9" Type="http://schemas.openxmlformats.org/officeDocument/2006/relationships/image" Target="../media/image94.png"/><Relationship Id="rId14" Type="http://schemas.openxmlformats.org/officeDocument/2006/relationships/image" Target="../media/image99.png"/></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77.wmf"/><Relationship Id="rId5" Type="http://schemas.openxmlformats.org/officeDocument/2006/relationships/oleObject" Target="../embeddings/oleObject24.bin"/><Relationship Id="rId10" Type="http://schemas.openxmlformats.org/officeDocument/2006/relationships/image" Target="../media/image79.emf"/><Relationship Id="rId4" Type="http://schemas.openxmlformats.org/officeDocument/2006/relationships/image" Target="../media/image76.wmf"/><Relationship Id="rId9" Type="http://schemas.openxmlformats.org/officeDocument/2006/relationships/oleObject" Target="../embeddings/oleObject26.bin"/></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4.xml"/><Relationship Id="rId1" Type="http://schemas.openxmlformats.org/officeDocument/2006/relationships/vmlDrawing" Target="../drawings/vmlDrawing9.vml"/><Relationship Id="rId5" Type="http://schemas.openxmlformats.org/officeDocument/2006/relationships/image" Target="../media/image80.wmf"/><Relationship Id="rId4" Type="http://schemas.openxmlformats.org/officeDocument/2006/relationships/oleObject" Target="../embeddings/oleObject27.bin"/></Relationships>
</file>

<file path=ppt/slides/_rels/slide32.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84.png"/><Relationship Id="rId4" Type="http://schemas.openxmlformats.org/officeDocument/2006/relationships/image" Target="../media/image83.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83.wmf"/></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23.emf"/><Relationship Id="rId4" Type="http://schemas.openxmlformats.org/officeDocument/2006/relationships/image" Target="../media/image87.emf"/></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3.emf"/><Relationship Id="rId10" Type="http://schemas.openxmlformats.org/officeDocument/2006/relationships/image" Target="../media/image9.png"/><Relationship Id="rId4" Type="http://schemas.openxmlformats.org/officeDocument/2006/relationships/oleObject" Target="../embeddings/oleObject1.bin"/><Relationship Id="rId9" Type="http://schemas.openxmlformats.org/officeDocument/2006/relationships/image" Target="../media/image8.pn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12.xml"/><Relationship Id="rId4" Type="http://schemas.openxmlformats.org/officeDocument/2006/relationships/image" Target="../media/image114.jpeg"/></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oleObject" Target="../embeddings/oleObject17.bin"/><Relationship Id="rId18" Type="http://schemas.openxmlformats.org/officeDocument/2006/relationships/image" Target="../media/image72.emf"/><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69.emf"/><Relationship Id="rId17" Type="http://schemas.openxmlformats.org/officeDocument/2006/relationships/oleObject" Target="../embeddings/oleObject19.bin"/><Relationship Id="rId2" Type="http://schemas.openxmlformats.org/officeDocument/2006/relationships/slideLayout" Target="../slideLayouts/slideLayout7.xml"/><Relationship Id="rId16" Type="http://schemas.openxmlformats.org/officeDocument/2006/relationships/image" Target="../media/image71.emf"/><Relationship Id="rId20" Type="http://schemas.openxmlformats.org/officeDocument/2006/relationships/image" Target="../media/image73.wmf"/><Relationship Id="rId1" Type="http://schemas.openxmlformats.org/officeDocument/2006/relationships/vmlDrawing" Target="../drawings/vmlDrawing13.vml"/><Relationship Id="rId6" Type="http://schemas.openxmlformats.org/officeDocument/2006/relationships/image" Target="../media/image66.emf"/><Relationship Id="rId11" Type="http://schemas.openxmlformats.org/officeDocument/2006/relationships/oleObject" Target="../embeddings/oleObject16.bin"/><Relationship Id="rId5" Type="http://schemas.openxmlformats.org/officeDocument/2006/relationships/oleObject" Target="../embeddings/oleObject13.bin"/><Relationship Id="rId15" Type="http://schemas.openxmlformats.org/officeDocument/2006/relationships/oleObject" Target="../embeddings/oleObject18.bin"/><Relationship Id="rId10" Type="http://schemas.openxmlformats.org/officeDocument/2006/relationships/image" Target="../media/image68.emf"/><Relationship Id="rId19" Type="http://schemas.openxmlformats.org/officeDocument/2006/relationships/oleObject" Target="../embeddings/oleObject31.bin"/><Relationship Id="rId4" Type="http://schemas.openxmlformats.org/officeDocument/2006/relationships/image" Target="../media/image65.emf"/><Relationship Id="rId9" Type="http://schemas.openxmlformats.org/officeDocument/2006/relationships/oleObject" Target="../embeddings/oleObject15.bin"/><Relationship Id="rId14" Type="http://schemas.openxmlformats.org/officeDocument/2006/relationships/image" Target="../media/image70.emf"/></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15.emf"/><Relationship Id="rId4" Type="http://schemas.openxmlformats.org/officeDocument/2006/relationships/oleObject" Target="../embeddings/oleObject32.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8" Type="http://schemas.openxmlformats.org/officeDocument/2006/relationships/image" Target="../media/image119.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18.emf"/><Relationship Id="rId5" Type="http://schemas.openxmlformats.org/officeDocument/2006/relationships/oleObject" Target="../embeddings/oleObject34.bin"/><Relationship Id="rId4" Type="http://schemas.openxmlformats.org/officeDocument/2006/relationships/image" Target="../media/image117.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6.xml"/><Relationship Id="rId1" Type="http://schemas.openxmlformats.org/officeDocument/2006/relationships/vmlDrawing" Target="../drawings/vmlDrawing16.vml"/><Relationship Id="rId4" Type="http://schemas.openxmlformats.org/officeDocument/2006/relationships/image" Target="../media/image120.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slideLayout" Target="../slideLayouts/slideLayout6.xml"/><Relationship Id="rId1" Type="http://schemas.openxmlformats.org/officeDocument/2006/relationships/vmlDrawing" Target="../drawings/vmlDrawing17.vml"/><Relationship Id="rId5" Type="http://schemas.openxmlformats.org/officeDocument/2006/relationships/image" Target="../media/image121.wmf"/><Relationship Id="rId4" Type="http://schemas.openxmlformats.org/officeDocument/2006/relationships/oleObject" Target="../embeddings/oleObject37.bin"/></Relationships>
</file>

<file path=ppt/slides/_rels/slide66.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3.wmf"/><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oleObject" Target="../embeddings/oleObject39.bin"/><Relationship Id="rId5" Type="http://schemas.openxmlformats.org/officeDocument/2006/relationships/image" Target="../media/image121.wmf"/><Relationship Id="rId4" Type="http://schemas.openxmlformats.org/officeDocument/2006/relationships/oleObject" Target="../embeddings/oleObject38.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3.bin"/><Relationship Id="rId4" Type="http://schemas.openxmlformats.org/officeDocument/2006/relationships/image" Target="../media/image8.wmf"/></Relationships>
</file>

<file path=ppt/slides/_rels/slide9.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14.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11.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13.wmf"/><Relationship Id="rId4" Type="http://schemas.openxmlformats.org/officeDocument/2006/relationships/image" Target="../media/image10.wmf"/><Relationship Id="rId9" Type="http://schemas.openxmlformats.org/officeDocument/2006/relationships/oleObject" Target="../embeddings/oleObject7.bin"/><Relationship Id="rId14" Type="http://schemas.openxmlformats.org/officeDocument/2006/relationships/image" Target="../media/image1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eaLnBrk="1" fontAlgn="auto" hangingPunct="1">
              <a:spcAft>
                <a:spcPts val="0"/>
              </a:spcAft>
              <a:defRPr/>
            </a:pPr>
            <a:r>
              <a:rPr lang="en-US" sz="4000" b="1" dirty="0" smtClean="0">
                <a:solidFill>
                  <a:schemeClr val="accent6"/>
                </a:solidFill>
                <a:latin typeface="Comic Sans MS" pitchFamily="66" charset="0"/>
              </a:rPr>
              <a:t>Searching for the Neutron Electric Dipole Moment (EDM)</a:t>
            </a:r>
            <a:endParaRPr lang="en-US" sz="4000" b="1" dirty="0">
              <a:solidFill>
                <a:schemeClr val="accent6"/>
              </a:solidFill>
              <a:latin typeface="Comic Sans MS" pitchFamily="66" charset="0"/>
            </a:endParaRPr>
          </a:p>
        </p:txBody>
      </p:sp>
      <p:sp>
        <p:nvSpPr>
          <p:cNvPr id="172035" name="Content Placeholder 3"/>
          <p:cNvSpPr>
            <a:spLocks noGrp="1"/>
          </p:cNvSpPr>
          <p:nvPr>
            <p:ph idx="1"/>
          </p:nvPr>
        </p:nvSpPr>
        <p:spPr>
          <a:xfrm>
            <a:off x="457200" y="1371600"/>
            <a:ext cx="8229600" cy="4267200"/>
          </a:xfrm>
        </p:spPr>
        <p:txBody>
          <a:bodyPr>
            <a:normAutofit/>
          </a:bodyPr>
          <a:lstStyle/>
          <a:p>
            <a:pPr eaLnBrk="1" hangingPunct="1">
              <a:buNone/>
            </a:pPr>
            <a:endParaRPr lang="en-US" dirty="0" smtClean="0"/>
          </a:p>
          <a:p>
            <a:pPr eaLnBrk="1" hangingPunct="1"/>
            <a:r>
              <a:rPr lang="en-US" dirty="0" smtClean="0">
                <a:latin typeface="+mj-lt"/>
              </a:rPr>
              <a:t>Why look for EDMs? Why the neutron?</a:t>
            </a:r>
          </a:p>
          <a:p>
            <a:pPr eaLnBrk="1" hangingPunct="1"/>
            <a:r>
              <a:rPr lang="en-US" dirty="0" smtClean="0">
                <a:latin typeface="+mj-lt"/>
              </a:rPr>
              <a:t>How do you measure neutron EDM (</a:t>
            </a:r>
            <a:r>
              <a:rPr lang="en-US" dirty="0" err="1" smtClean="0">
                <a:latin typeface="+mj-lt"/>
              </a:rPr>
              <a:t>nEDM</a:t>
            </a:r>
            <a:r>
              <a:rPr lang="en-US" dirty="0" smtClean="0">
                <a:latin typeface="+mj-lt"/>
              </a:rPr>
              <a:t>)? </a:t>
            </a:r>
          </a:p>
          <a:p>
            <a:pPr eaLnBrk="1" hangingPunct="1"/>
            <a:r>
              <a:rPr lang="en-US" dirty="0" smtClean="0">
                <a:latin typeface="+mj-lt"/>
              </a:rPr>
              <a:t>Overview of experiments to measure </a:t>
            </a:r>
            <a:r>
              <a:rPr lang="en-US" dirty="0" err="1" smtClean="0">
                <a:latin typeface="+mj-lt"/>
              </a:rPr>
              <a:t>nEDM</a:t>
            </a:r>
            <a:endParaRPr lang="en-US" dirty="0" smtClean="0">
              <a:latin typeface="+mj-lt"/>
            </a:endParaRPr>
          </a:p>
          <a:p>
            <a:pPr lvl="1"/>
            <a:r>
              <a:rPr lang="en-US" dirty="0" smtClean="0">
                <a:latin typeface="+mj-lt"/>
              </a:rPr>
              <a:t>Need lots of Ultra-Cold Neutrons (UCN)</a:t>
            </a:r>
          </a:p>
          <a:p>
            <a:pPr eaLnBrk="1" hangingPunct="1"/>
            <a:r>
              <a:rPr lang="en-US" dirty="0" smtClean="0">
                <a:latin typeface="+mj-lt"/>
              </a:rPr>
              <a:t>Our new experiment at the Spallation Neutron Source at Oak Ridge National Lab</a:t>
            </a:r>
          </a:p>
          <a:p>
            <a:pPr eaLnBrk="1" hangingPunct="1"/>
            <a:endParaRPr lang="en-US" dirty="0" smtClean="0">
              <a:latin typeface="+mj-lt"/>
            </a:endParaRPr>
          </a:p>
          <a:p>
            <a:pPr eaLnBrk="1" hangingPunct="1"/>
            <a:endParaRPr lang="en-US" dirty="0" smtClean="0">
              <a:latin typeface="+mj-lt"/>
            </a:endParaRPr>
          </a:p>
        </p:txBody>
      </p:sp>
      <p:sp>
        <p:nvSpPr>
          <p:cNvPr id="172036" name="TextBox 4"/>
          <p:cNvSpPr txBox="1">
            <a:spLocks noChangeArrowheads="1"/>
          </p:cNvSpPr>
          <p:nvPr/>
        </p:nvSpPr>
        <p:spPr bwMode="auto">
          <a:xfrm>
            <a:off x="6694488" y="5934075"/>
            <a:ext cx="1287532" cy="923330"/>
          </a:xfrm>
          <a:prstGeom prst="rect">
            <a:avLst/>
          </a:prstGeom>
          <a:noFill/>
          <a:ln w="9525">
            <a:noFill/>
            <a:miter lim="800000"/>
            <a:headEnd/>
            <a:tailEnd/>
          </a:ln>
        </p:spPr>
        <p:txBody>
          <a:bodyPr wrap="none">
            <a:spAutoFit/>
          </a:bodyPr>
          <a:lstStyle/>
          <a:p>
            <a:pPr eaLnBrk="1" hangingPunct="1"/>
            <a:r>
              <a:rPr lang="en-US" dirty="0">
                <a:solidFill>
                  <a:srgbClr val="000000"/>
                </a:solidFill>
                <a:latin typeface="Calibri" pitchFamily="34" charset="0"/>
              </a:rPr>
              <a:t>B. </a:t>
            </a:r>
            <a:r>
              <a:rPr lang="en-US" dirty="0" err="1">
                <a:solidFill>
                  <a:srgbClr val="000000"/>
                </a:solidFill>
                <a:latin typeface="Calibri" pitchFamily="34" charset="0"/>
              </a:rPr>
              <a:t>Filippone</a:t>
            </a:r>
            <a:endParaRPr lang="en-US" dirty="0">
              <a:solidFill>
                <a:srgbClr val="000000"/>
              </a:solidFill>
              <a:latin typeface="Calibri" pitchFamily="34" charset="0"/>
            </a:endParaRPr>
          </a:p>
          <a:p>
            <a:pPr eaLnBrk="1" hangingPunct="1"/>
            <a:r>
              <a:rPr lang="en-US" dirty="0">
                <a:solidFill>
                  <a:srgbClr val="000000"/>
                </a:solidFill>
                <a:latin typeface="Calibri" pitchFamily="34" charset="0"/>
              </a:rPr>
              <a:t>Phys </a:t>
            </a:r>
            <a:r>
              <a:rPr lang="en-US" dirty="0" smtClean="0">
                <a:solidFill>
                  <a:srgbClr val="000000"/>
                </a:solidFill>
                <a:latin typeface="Calibri" pitchFamily="34" charset="0"/>
              </a:rPr>
              <a:t>242</a:t>
            </a:r>
          </a:p>
          <a:p>
            <a:pPr eaLnBrk="1" hangingPunct="1"/>
            <a:r>
              <a:rPr lang="en-US" dirty="0" smtClean="0">
                <a:solidFill>
                  <a:srgbClr val="000000"/>
                </a:solidFill>
                <a:latin typeface="Calibri" pitchFamily="34" charset="0"/>
              </a:rPr>
              <a:t>1-12-2018</a:t>
            </a:r>
            <a:endParaRPr lang="en-US" dirty="0">
              <a:solidFill>
                <a:srgbClr val="000000"/>
              </a:solidFill>
              <a:latin typeface="Calibri"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6200" y="152400"/>
            <a:ext cx="9067800" cy="1295400"/>
          </a:xfrm>
        </p:spPr>
        <p:txBody>
          <a:bodyPr rtlCol="0">
            <a:normAutofit fontScale="90000"/>
          </a:bodyPr>
          <a:lstStyle/>
          <a:p>
            <a:pPr eaLnBrk="1" fontAlgn="auto" hangingPunct="1">
              <a:spcAft>
                <a:spcPts val="0"/>
              </a:spcAft>
              <a:defRPr/>
            </a:pPr>
            <a:r>
              <a:rPr lang="en-US" sz="4000" b="1" dirty="0" smtClean="0">
                <a:solidFill>
                  <a:srgbClr val="FF9900"/>
                </a:solidFill>
                <a:latin typeface="Comic Sans MS" pitchFamily="66" charset="0"/>
              </a:rPr>
              <a:t>Are there new sources of CP violation </a:t>
            </a:r>
            <a:br>
              <a:rPr lang="en-US" sz="4000" b="1" dirty="0" smtClean="0">
                <a:solidFill>
                  <a:srgbClr val="FF9900"/>
                </a:solidFill>
                <a:latin typeface="Comic Sans MS" pitchFamily="66" charset="0"/>
              </a:rPr>
            </a:br>
            <a:r>
              <a:rPr lang="en-US" sz="4000" b="1" dirty="0" smtClean="0">
                <a:solidFill>
                  <a:schemeClr val="accent2"/>
                </a:solidFill>
                <a:latin typeface="Comic Sans MS" pitchFamily="66" charset="0"/>
              </a:rPr>
              <a:t>Beyond the Standard Model</a:t>
            </a:r>
            <a:r>
              <a:rPr lang="en-US" sz="4000" b="1" dirty="0" smtClean="0">
                <a:solidFill>
                  <a:srgbClr val="FF9900"/>
                </a:solidFill>
                <a:latin typeface="Comic Sans MS" pitchFamily="66" charset="0"/>
              </a:rPr>
              <a:t> to account for matter/antimatter asymmetry?</a:t>
            </a:r>
          </a:p>
        </p:txBody>
      </p:sp>
      <p:sp>
        <p:nvSpPr>
          <p:cNvPr id="178179" name="Rectangle 3"/>
          <p:cNvSpPr>
            <a:spLocks noGrp="1" noChangeArrowheads="1"/>
          </p:cNvSpPr>
          <p:nvPr>
            <p:ph type="body" idx="1"/>
          </p:nvPr>
        </p:nvSpPr>
        <p:spPr>
          <a:xfrm>
            <a:off x="0" y="1752600"/>
            <a:ext cx="9144000" cy="4876800"/>
          </a:xfrm>
        </p:spPr>
        <p:txBody>
          <a:bodyPr>
            <a:normAutofit/>
          </a:bodyPr>
          <a:lstStyle/>
          <a:p>
            <a:pPr eaLnBrk="1" hangingPunct="1"/>
            <a:r>
              <a:rPr lang="en-US" dirty="0" smtClean="0"/>
              <a:t>Where to search for new sources of CP Violation?</a:t>
            </a:r>
          </a:p>
          <a:p>
            <a:pPr lvl="1" eaLnBrk="1" hangingPunct="1"/>
            <a:r>
              <a:rPr lang="en-US" dirty="0" smtClean="0"/>
              <a:t>Quarks/Gluons </a:t>
            </a:r>
          </a:p>
          <a:p>
            <a:pPr lvl="2" eaLnBrk="1" hangingPunct="1"/>
            <a:r>
              <a:rPr lang="en-US" dirty="0" smtClean="0"/>
              <a:t>Neutron/Proton EDM: Allows production of matter-antimatter asymmetry via “</a:t>
            </a:r>
            <a:r>
              <a:rPr lang="en-US" dirty="0" err="1" smtClean="0"/>
              <a:t>Baryogenesis</a:t>
            </a:r>
            <a:r>
              <a:rPr lang="en-US" dirty="0" smtClean="0"/>
              <a:t>”</a:t>
            </a:r>
          </a:p>
          <a:p>
            <a:pPr lvl="1"/>
            <a:r>
              <a:rPr lang="en-US" dirty="0"/>
              <a:t>Leptons </a:t>
            </a:r>
            <a:r>
              <a:rPr lang="en-US" dirty="0" smtClean="0"/>
              <a:t>(e</a:t>
            </a:r>
            <a:r>
              <a:rPr lang="en-US" dirty="0"/>
              <a:t>, </a:t>
            </a:r>
            <a:r>
              <a:rPr lang="en-US" dirty="0">
                <a:latin typeface="Symbol" panose="05050102010706020507" pitchFamily="18" charset="2"/>
              </a:rPr>
              <a:t>m, t, </a:t>
            </a:r>
            <a:r>
              <a:rPr lang="en-US" dirty="0" err="1" smtClean="0">
                <a:latin typeface="Symbol" panose="05050102010706020507" pitchFamily="18" charset="2"/>
              </a:rPr>
              <a:t>n</a:t>
            </a:r>
            <a:r>
              <a:rPr lang="en-US" baseline="-25000" dirty="0" err="1" smtClean="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a:t>
            </a:r>
          </a:p>
          <a:p>
            <a:pPr lvl="2"/>
            <a:r>
              <a:rPr lang="en-US" dirty="0" smtClean="0">
                <a:cs typeface="Times New Roman" panose="02020603050405020304" pitchFamily="18" charset="0"/>
              </a:rPr>
              <a:t>Lepton EDMs</a:t>
            </a:r>
            <a:endParaRPr lang="en-US" dirty="0">
              <a:cs typeface="Times New Roman" panose="02020603050405020304" pitchFamily="18" charset="0"/>
            </a:endParaRPr>
          </a:p>
          <a:p>
            <a:pPr lvl="2"/>
            <a:r>
              <a:rPr lang="en-US" dirty="0" smtClean="0"/>
              <a:t>Neutrino mixing </a:t>
            </a:r>
            <a:r>
              <a:rPr lang="en-US" dirty="0"/>
              <a:t>(2015 Nobel Prize - Art McDonald PhD from Caltech) suggests possibility of new CP violation in </a:t>
            </a:r>
            <a:r>
              <a:rPr lang="en-US" dirty="0" smtClean="0"/>
              <a:t>leptons</a:t>
            </a:r>
          </a:p>
          <a:p>
            <a:pPr lvl="3"/>
            <a:r>
              <a:rPr lang="en-US" dirty="0" smtClean="0"/>
              <a:t>Allows production of matter-anti-matter asymmetry via “</a:t>
            </a:r>
            <a:r>
              <a:rPr lang="en-US" dirty="0" err="1" smtClean="0"/>
              <a:t>Leptogenesis</a:t>
            </a:r>
            <a:r>
              <a:rPr lang="en-US" dirty="0" smtClean="0"/>
              <a:t>”</a:t>
            </a:r>
          </a:p>
          <a:p>
            <a:pPr lvl="1" eaLnBrk="1" hangingPunct="1"/>
            <a:endParaRPr lang="en-US"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3"/>
          <p:cNvSpPr>
            <a:spLocks noGrp="1" noChangeArrowheads="1"/>
          </p:cNvSpPr>
          <p:nvPr>
            <p:ph type="title"/>
          </p:nvPr>
        </p:nvSpPr>
        <p:spPr>
          <a:xfrm>
            <a:off x="457200" y="152400"/>
            <a:ext cx="8229600" cy="792163"/>
          </a:xfrm>
        </p:spPr>
        <p:txBody>
          <a:bodyPr/>
          <a:lstStyle/>
          <a:p>
            <a:pPr eaLnBrk="1" hangingPunct="1"/>
            <a:r>
              <a:rPr lang="en-US" b="1" dirty="0" smtClean="0">
                <a:solidFill>
                  <a:srgbClr val="FF9900"/>
                </a:solidFill>
                <a:latin typeface="Comic Sans MS" pitchFamily="66" charset="0"/>
              </a:rPr>
              <a:t>EDM Discovery Potential</a:t>
            </a:r>
          </a:p>
        </p:txBody>
      </p:sp>
      <p:sp>
        <p:nvSpPr>
          <p:cNvPr id="181251" name="Rectangle 2"/>
          <p:cNvSpPr>
            <a:spLocks noGrp="1" noChangeArrowheads="1"/>
          </p:cNvSpPr>
          <p:nvPr>
            <p:ph idx="1"/>
          </p:nvPr>
        </p:nvSpPr>
        <p:spPr>
          <a:xfrm>
            <a:off x="152400" y="1143000"/>
            <a:ext cx="8686800" cy="5321300"/>
          </a:xfrm>
        </p:spPr>
        <p:txBody>
          <a:bodyPr/>
          <a:lstStyle/>
          <a:p>
            <a:pPr eaLnBrk="1" hangingPunct="1"/>
            <a:r>
              <a:rPr lang="en-US" b="1" dirty="0" smtClean="0">
                <a:solidFill>
                  <a:srgbClr val="FF0000"/>
                </a:solidFill>
              </a:rPr>
              <a:t>Standard Model EDMs are due to CP violation in the quark weak mixing matrix (CKM), e.g. the K</a:t>
            </a:r>
            <a:r>
              <a:rPr lang="en-US" b="1" baseline="30000" dirty="0" smtClean="0">
                <a:solidFill>
                  <a:srgbClr val="FF0000"/>
                </a:solidFill>
              </a:rPr>
              <a:t>0</a:t>
            </a:r>
            <a:r>
              <a:rPr lang="en-US" b="1" dirty="0" smtClean="0">
                <a:solidFill>
                  <a:srgbClr val="FF0000"/>
                </a:solidFill>
              </a:rPr>
              <a:t>/B</a:t>
            </a:r>
            <a:r>
              <a:rPr lang="en-US" b="1" baseline="30000" dirty="0" smtClean="0">
                <a:solidFill>
                  <a:srgbClr val="FF0000"/>
                </a:solidFill>
              </a:rPr>
              <a:t>0</a:t>
            </a:r>
            <a:r>
              <a:rPr lang="en-US" b="1" dirty="0" smtClean="0">
                <a:solidFill>
                  <a:srgbClr val="FF0000"/>
                </a:solidFill>
              </a:rPr>
              <a:t>-system, but…</a:t>
            </a:r>
          </a:p>
          <a:p>
            <a:pPr lvl="1" eaLnBrk="1" hangingPunct="1"/>
            <a:r>
              <a:rPr lang="en-US" dirty="0" smtClean="0"/>
              <a:t>e</a:t>
            </a:r>
            <a:r>
              <a:rPr lang="en-US" baseline="30000" dirty="0" smtClean="0"/>
              <a:t>-</a:t>
            </a:r>
            <a:r>
              <a:rPr lang="en-US" dirty="0" smtClean="0"/>
              <a:t> and quark EDM’s are zero in 1</a:t>
            </a:r>
            <a:r>
              <a:rPr lang="en-US" baseline="30000" dirty="0" smtClean="0"/>
              <a:t>st</a:t>
            </a:r>
            <a:r>
              <a:rPr lang="en-US" dirty="0" smtClean="0"/>
              <a:t> &amp; 2</a:t>
            </a:r>
            <a:r>
              <a:rPr lang="en-US" baseline="30000" dirty="0" smtClean="0"/>
              <a:t>nd</a:t>
            </a:r>
            <a:r>
              <a:rPr lang="en-US" dirty="0" smtClean="0"/>
              <a:t> order</a:t>
            </a:r>
          </a:p>
          <a:p>
            <a:pPr lvl="1" eaLnBrk="1" hangingPunct="1"/>
            <a:r>
              <a:rPr lang="en-US" dirty="0" smtClean="0"/>
              <a:t>Need at least three Feynman diagram “loops” to get EDM’s </a:t>
            </a:r>
            <a:r>
              <a:rPr lang="en-US" sz="2400" dirty="0" smtClean="0"/>
              <a:t>(electron actually requires 4 loops!)</a:t>
            </a:r>
          </a:p>
          <a:p>
            <a:pPr lvl="2" eaLnBrk="1" hangingPunct="1"/>
            <a:r>
              <a:rPr lang="en-US" dirty="0" smtClean="0"/>
              <a:t>Thus EDM’s are VERY small in standard model</a:t>
            </a:r>
          </a:p>
          <a:p>
            <a:pPr lvl="2" eaLnBrk="1" hangingPunct="1">
              <a:buFontTx/>
              <a:buNone/>
            </a:pPr>
            <a:endParaRPr lang="en-US" dirty="0" smtClean="0"/>
          </a:p>
        </p:txBody>
      </p:sp>
      <p:sp>
        <p:nvSpPr>
          <p:cNvPr id="339972" name="Text Box 4"/>
          <p:cNvSpPr txBox="1">
            <a:spLocks noChangeArrowheads="1"/>
          </p:cNvSpPr>
          <p:nvPr/>
        </p:nvSpPr>
        <p:spPr bwMode="auto">
          <a:xfrm>
            <a:off x="955675" y="4740275"/>
            <a:ext cx="7153275" cy="1066800"/>
          </a:xfrm>
          <a:prstGeom prst="rect">
            <a:avLst/>
          </a:prstGeom>
          <a:solidFill>
            <a:srgbClr val="FFFF00"/>
          </a:solidFill>
          <a:ln w="9525">
            <a:noFill/>
            <a:miter lim="800000"/>
            <a:headEnd/>
            <a:tailEnd/>
          </a:ln>
        </p:spPr>
        <p:txBody>
          <a:bodyPr wrap="none">
            <a:spAutoFit/>
          </a:bodyPr>
          <a:lstStyle/>
          <a:p>
            <a:pPr algn="ctr" eaLnBrk="1" hangingPunct="1"/>
            <a:r>
              <a:rPr lang="en-US" sz="3200" b="1" dirty="0">
                <a:solidFill>
                  <a:srgbClr val="000000"/>
                </a:solidFill>
                <a:latin typeface="Comic Sans MS" pitchFamily="66" charset="0"/>
              </a:rPr>
              <a:t>Neutron EDM in Standard Model is</a:t>
            </a:r>
          </a:p>
          <a:p>
            <a:pPr algn="ctr" eaLnBrk="1" hangingPunct="1"/>
            <a:r>
              <a:rPr lang="en-US" sz="3200" b="1" dirty="0">
                <a:solidFill>
                  <a:srgbClr val="000000"/>
                </a:solidFill>
                <a:latin typeface="Comic Sans MS" pitchFamily="66" charset="0"/>
              </a:rPr>
              <a:t>~ </a:t>
            </a:r>
            <a:r>
              <a:rPr lang="en-US" sz="3200" b="1" dirty="0" smtClean="0">
                <a:solidFill>
                  <a:srgbClr val="000000"/>
                </a:solidFill>
                <a:latin typeface="Comic Sans MS" pitchFamily="66" charset="0"/>
              </a:rPr>
              <a:t>10</a:t>
            </a:r>
            <a:r>
              <a:rPr lang="en-US" sz="3200" b="1" baseline="30000" dirty="0" smtClean="0">
                <a:solidFill>
                  <a:srgbClr val="000000"/>
                </a:solidFill>
                <a:latin typeface="Comic Sans MS" pitchFamily="66" charset="0"/>
              </a:rPr>
              <a:t>-31</a:t>
            </a:r>
            <a:r>
              <a:rPr lang="en-US" sz="3200" b="1" dirty="0" smtClean="0">
                <a:solidFill>
                  <a:srgbClr val="000000"/>
                </a:solidFill>
                <a:latin typeface="Comic Sans MS" pitchFamily="66" charset="0"/>
              </a:rPr>
              <a:t> </a:t>
            </a:r>
            <a:r>
              <a:rPr lang="en-US" sz="3200" b="1" dirty="0">
                <a:solidFill>
                  <a:srgbClr val="000000"/>
                </a:solidFill>
                <a:latin typeface="Comic Sans MS" pitchFamily="66" charset="0"/>
              </a:rPr>
              <a:t>e-cm (</a:t>
            </a:r>
            <a:r>
              <a:rPr lang="en-US" sz="2000" b="1" dirty="0">
                <a:solidFill>
                  <a:srgbClr val="000000"/>
                </a:solidFill>
                <a:latin typeface="Comic Sans MS" pitchFamily="66" charset="0"/>
              </a:rPr>
              <a:t>=10</a:t>
            </a:r>
            <a:r>
              <a:rPr lang="en-US" sz="2000" b="1" baseline="30000" dirty="0">
                <a:solidFill>
                  <a:srgbClr val="000000"/>
                </a:solidFill>
                <a:latin typeface="Comic Sans MS" pitchFamily="66" charset="0"/>
              </a:rPr>
              <a:t>-18</a:t>
            </a:r>
            <a:r>
              <a:rPr lang="en-US" sz="2000" b="1" dirty="0">
                <a:solidFill>
                  <a:srgbClr val="000000"/>
                </a:solidFill>
                <a:latin typeface="Comic Sans MS" pitchFamily="66" charset="0"/>
              </a:rPr>
              <a:t> e-fm</a:t>
            </a:r>
            <a:r>
              <a:rPr lang="en-US" sz="3200" b="1" dirty="0">
                <a:solidFill>
                  <a:srgbClr val="000000"/>
                </a:solidFill>
                <a:latin typeface="Comic Sans MS" pitchFamily="66" charset="0"/>
              </a:rPr>
              <a:t>)</a:t>
            </a:r>
          </a:p>
        </p:txBody>
      </p:sp>
      <p:sp>
        <p:nvSpPr>
          <p:cNvPr id="339974" name="Text Box 6"/>
          <p:cNvSpPr txBox="1">
            <a:spLocks noChangeArrowheads="1"/>
          </p:cNvSpPr>
          <p:nvPr/>
        </p:nvSpPr>
        <p:spPr bwMode="auto">
          <a:xfrm>
            <a:off x="1371600" y="5991225"/>
            <a:ext cx="6411913" cy="457200"/>
          </a:xfrm>
          <a:prstGeom prst="rect">
            <a:avLst/>
          </a:prstGeom>
          <a:solidFill>
            <a:srgbClr val="FFFF00"/>
          </a:solidFill>
          <a:ln w="9525">
            <a:noFill/>
            <a:miter lim="800000"/>
            <a:headEnd/>
            <a:tailEnd/>
          </a:ln>
        </p:spPr>
        <p:txBody>
          <a:bodyPr wrap="none">
            <a:spAutoFit/>
          </a:bodyPr>
          <a:lstStyle/>
          <a:p>
            <a:pPr eaLnBrk="1" hangingPunct="1"/>
            <a:r>
              <a:rPr lang="en-US" sz="2400" b="1">
                <a:solidFill>
                  <a:srgbClr val="000000"/>
                </a:solidFill>
                <a:latin typeface="Calibri" pitchFamily="34" charset="0"/>
              </a:rPr>
              <a:t>Experimental neutron limit: &lt; 3 x 10</a:t>
            </a:r>
            <a:r>
              <a:rPr lang="en-US" sz="2400" b="1" baseline="30000">
                <a:solidFill>
                  <a:srgbClr val="000000"/>
                </a:solidFill>
                <a:latin typeface="Calibri" pitchFamily="34" charset="0"/>
              </a:rPr>
              <a:t>-26</a:t>
            </a:r>
            <a:r>
              <a:rPr lang="en-US" sz="2400" b="1">
                <a:solidFill>
                  <a:srgbClr val="000000"/>
                </a:solidFill>
                <a:latin typeface="Calibri" pitchFamily="34" charset="0"/>
              </a:rPr>
              <a:t> e-cm</a:t>
            </a:r>
          </a:p>
        </p:txBody>
      </p:sp>
      <p:grpSp>
        <p:nvGrpSpPr>
          <p:cNvPr id="2" name="Group 7"/>
          <p:cNvGrpSpPr>
            <a:grpSpLocks/>
          </p:cNvGrpSpPr>
          <p:nvPr/>
        </p:nvGrpSpPr>
        <p:grpSpPr bwMode="auto">
          <a:xfrm>
            <a:off x="3352800" y="4724400"/>
            <a:ext cx="2362200" cy="1052513"/>
            <a:chOff x="4080" y="816"/>
            <a:chExt cx="1488" cy="663"/>
          </a:xfrm>
        </p:grpSpPr>
        <p:pic>
          <p:nvPicPr>
            <p:cNvPr id="181255" name="Picture 8"/>
            <p:cNvPicPr>
              <a:picLocks noChangeAspect="1" noChangeArrowheads="1"/>
            </p:cNvPicPr>
            <p:nvPr/>
          </p:nvPicPr>
          <p:blipFill>
            <a:blip r:embed="rId2" cstate="print">
              <a:clrChange>
                <a:clrFrom>
                  <a:srgbClr val="FFFFFF"/>
                </a:clrFrom>
                <a:clrTo>
                  <a:srgbClr val="FFFFFF">
                    <a:alpha val="0"/>
                  </a:srgbClr>
                </a:clrTo>
              </a:clrChange>
            </a:blip>
            <a:srcRect l="33675" t="21779" r="27840" b="43376"/>
            <a:stretch>
              <a:fillRect/>
            </a:stretch>
          </p:blipFill>
          <p:spPr bwMode="auto">
            <a:xfrm>
              <a:off x="4326" y="816"/>
              <a:ext cx="1242" cy="653"/>
            </a:xfrm>
            <a:prstGeom prst="rect">
              <a:avLst/>
            </a:prstGeom>
            <a:noFill/>
            <a:ln w="9525" algn="ctr">
              <a:noFill/>
              <a:miter lim="800000"/>
              <a:headEnd/>
              <a:tailEnd/>
            </a:ln>
          </p:spPr>
        </p:pic>
        <p:sp>
          <p:nvSpPr>
            <p:cNvPr id="181256" name="Text Box 9"/>
            <p:cNvSpPr txBox="1">
              <a:spLocks noChangeArrowheads="1"/>
            </p:cNvSpPr>
            <p:nvPr/>
          </p:nvSpPr>
          <p:spPr bwMode="auto">
            <a:xfrm>
              <a:off x="4976" y="951"/>
              <a:ext cx="188" cy="231"/>
            </a:xfrm>
            <a:prstGeom prst="rect">
              <a:avLst/>
            </a:prstGeom>
            <a:noFill/>
            <a:ln w="9525" algn="ctr">
              <a:noFill/>
              <a:miter lim="800000"/>
              <a:headEnd/>
              <a:tailEnd/>
            </a:ln>
          </p:spPr>
          <p:txBody>
            <a:bodyPr wrap="none">
              <a:spAutoFit/>
            </a:bodyPr>
            <a:lstStyle/>
            <a:p>
              <a:pPr eaLnBrk="1" hangingPunct="1"/>
              <a:r>
                <a:rPr lang="en-US" b="1">
                  <a:solidFill>
                    <a:srgbClr val="000000"/>
                  </a:solidFill>
                  <a:latin typeface="Times New Roman" pitchFamily="18" charset="0"/>
                </a:rPr>
                <a:t>g</a:t>
              </a:r>
            </a:p>
          </p:txBody>
        </p:sp>
        <p:sp>
          <p:nvSpPr>
            <p:cNvPr id="181257" name="Text Box 10"/>
            <p:cNvSpPr txBox="1">
              <a:spLocks noChangeArrowheads="1"/>
            </p:cNvSpPr>
            <p:nvPr/>
          </p:nvSpPr>
          <p:spPr bwMode="auto">
            <a:xfrm>
              <a:off x="4080" y="1248"/>
              <a:ext cx="404" cy="231"/>
            </a:xfrm>
            <a:prstGeom prst="rect">
              <a:avLst/>
            </a:prstGeom>
            <a:noFill/>
            <a:ln w="9525" algn="ctr">
              <a:noFill/>
              <a:miter lim="800000"/>
              <a:headEnd/>
              <a:tailEnd/>
            </a:ln>
          </p:spPr>
          <p:txBody>
            <a:bodyPr wrap="none">
              <a:spAutoFit/>
            </a:bodyPr>
            <a:lstStyle/>
            <a:p>
              <a:pPr eaLnBrk="1" hangingPunct="1"/>
              <a:r>
                <a:rPr lang="en-US" b="1">
                  <a:solidFill>
                    <a:srgbClr val="000000"/>
                  </a:solidFill>
                  <a:latin typeface="Times New Roman" pitchFamily="18" charset="0"/>
                </a:rPr>
                <a:t>d,s,b</a:t>
              </a:r>
            </a:p>
          </p:txBody>
        </p:sp>
        <p:sp>
          <p:nvSpPr>
            <p:cNvPr id="181258" name="Text Box 11"/>
            <p:cNvSpPr txBox="1">
              <a:spLocks noChangeArrowheads="1"/>
            </p:cNvSpPr>
            <p:nvPr/>
          </p:nvSpPr>
          <p:spPr bwMode="auto">
            <a:xfrm>
              <a:off x="4512" y="1056"/>
              <a:ext cx="260" cy="231"/>
            </a:xfrm>
            <a:prstGeom prst="rect">
              <a:avLst/>
            </a:prstGeom>
            <a:noFill/>
            <a:ln w="9525" algn="ctr">
              <a:noFill/>
              <a:miter lim="800000"/>
              <a:headEnd/>
              <a:tailEnd/>
            </a:ln>
          </p:spPr>
          <p:txBody>
            <a:bodyPr wrap="none">
              <a:spAutoFit/>
            </a:bodyPr>
            <a:lstStyle/>
            <a:p>
              <a:pPr eaLnBrk="1" hangingPunct="1"/>
              <a:r>
                <a:rPr lang="en-US" b="1">
                  <a:solidFill>
                    <a:srgbClr val="000000"/>
                  </a:solidFill>
                  <a:latin typeface="Times New Roman" pitchFamily="18" charset="0"/>
                </a:rPr>
                <a:t>W</a:t>
              </a:r>
            </a:p>
          </p:txBody>
        </p:sp>
      </p:grpSp>
      <p:sp>
        <p:nvSpPr>
          <p:cNvPr id="11" name="TextBox 10"/>
          <p:cNvSpPr txBox="1"/>
          <p:nvPr/>
        </p:nvSpPr>
        <p:spPr>
          <a:xfrm>
            <a:off x="2132154" y="6400800"/>
            <a:ext cx="6983002" cy="461665"/>
          </a:xfrm>
          <a:prstGeom prst="rect">
            <a:avLst/>
          </a:prstGeom>
          <a:noFill/>
        </p:spPr>
        <p:txBody>
          <a:bodyPr wrap="none" rtlCol="0">
            <a:spAutoFit/>
          </a:bodyPr>
          <a:lstStyle/>
          <a:p>
            <a:r>
              <a:rPr lang="en-US" sz="2400" b="1" dirty="0" smtClean="0">
                <a:solidFill>
                  <a:srgbClr val="FF0000"/>
                </a:solidFill>
                <a:latin typeface="Comic Sans MS" pitchFamily="66" charset="0"/>
              </a:rPr>
              <a:t>Room for discovery = 5 orders of magnitude </a:t>
            </a:r>
            <a:endParaRPr lang="en-US" sz="2400" b="1" dirty="0">
              <a:solidFill>
                <a:srgbClr val="FF0000"/>
              </a:solidFill>
              <a:latin typeface="Comic Sans MS" pitchFamily="66"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3997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3997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2" grpId="0" animBg="1"/>
      <p:bldP spid="339974" grpId="0" animBg="1"/>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CKM Matrix</a:t>
            </a:r>
            <a:endParaRPr lang="en-US" dirty="0"/>
          </a:p>
        </p:txBody>
      </p:sp>
      <p:pic>
        <p:nvPicPr>
          <p:cNvPr id="4" name="Content Placeholder 3"/>
          <p:cNvPicPr>
            <a:picLocks noGrp="1" noChangeAspect="1"/>
          </p:cNvPicPr>
          <p:nvPr>
            <p:ph idx="1"/>
          </p:nvPr>
        </p:nvPicPr>
        <p:blipFill rotWithShape="1">
          <a:blip r:embed="rId2"/>
          <a:srcRect l="3705" t="11839" r="3703" b="69724"/>
          <a:stretch/>
        </p:blipFill>
        <p:spPr>
          <a:xfrm>
            <a:off x="762000" y="2286000"/>
            <a:ext cx="7620000" cy="762000"/>
          </a:xfrm>
          <a:prstGeom prst="rect">
            <a:avLst/>
          </a:prstGeom>
        </p:spPr>
      </p:pic>
      <p:pic>
        <p:nvPicPr>
          <p:cNvPr id="5" name="Picture 4"/>
          <p:cNvPicPr>
            <a:picLocks noChangeAspect="1"/>
          </p:cNvPicPr>
          <p:nvPr/>
        </p:nvPicPr>
        <p:blipFill rotWithShape="1">
          <a:blip r:embed="rId2"/>
          <a:srcRect l="23086" t="71925" r="16357" b="8587"/>
          <a:stretch/>
        </p:blipFill>
        <p:spPr>
          <a:xfrm>
            <a:off x="609600" y="3887787"/>
            <a:ext cx="7543800" cy="1219200"/>
          </a:xfrm>
          <a:prstGeom prst="rect">
            <a:avLst/>
          </a:prstGeom>
        </p:spPr>
      </p:pic>
      <p:sp>
        <p:nvSpPr>
          <p:cNvPr id="6" name="TextBox 5"/>
          <p:cNvSpPr txBox="1"/>
          <p:nvPr/>
        </p:nvSpPr>
        <p:spPr>
          <a:xfrm>
            <a:off x="1240631" y="1389063"/>
            <a:ext cx="7162800" cy="646331"/>
          </a:xfrm>
          <a:prstGeom prst="rect">
            <a:avLst/>
          </a:prstGeom>
          <a:noFill/>
        </p:spPr>
        <p:txBody>
          <a:bodyPr wrap="square" rtlCol="0">
            <a:spAutoFit/>
          </a:bodyPr>
          <a:lstStyle/>
          <a:p>
            <a:r>
              <a:rPr lang="en-US" dirty="0" smtClean="0"/>
              <a:t>Links weak flavor changing processes among quarks</a:t>
            </a:r>
          </a:p>
          <a:p>
            <a:r>
              <a:rPr lang="en-US" dirty="0" smtClean="0"/>
              <a:t> (e.g. </a:t>
            </a:r>
            <a:r>
              <a:rPr lang="en-US" dirty="0"/>
              <a:t>d</a:t>
            </a:r>
            <a:r>
              <a:rPr lang="en-US" dirty="0" smtClean="0"/>
              <a:t> </a:t>
            </a:r>
            <a:r>
              <a:rPr lang="en-US" dirty="0" smtClean="0">
                <a:sym typeface="Wingdings" panose="05000000000000000000" pitchFamily="2" charset="2"/>
              </a:rPr>
              <a:t> u + W, or c  s)</a:t>
            </a:r>
            <a:endParaRPr lang="en-US" dirty="0"/>
          </a:p>
        </p:txBody>
      </p:sp>
      <p:sp>
        <p:nvSpPr>
          <p:cNvPr id="7" name="TextBox 6"/>
          <p:cNvSpPr txBox="1"/>
          <p:nvPr/>
        </p:nvSpPr>
        <p:spPr>
          <a:xfrm>
            <a:off x="1676400" y="5715000"/>
            <a:ext cx="4800600" cy="369332"/>
          </a:xfrm>
          <a:prstGeom prst="rect">
            <a:avLst/>
          </a:prstGeom>
          <a:noFill/>
        </p:spPr>
        <p:txBody>
          <a:bodyPr wrap="square" rtlCol="0">
            <a:spAutoFit/>
          </a:bodyPr>
          <a:lstStyle/>
          <a:p>
            <a:r>
              <a:rPr lang="en-US" dirty="0" smtClean="0">
                <a:latin typeface="Symbol" panose="05050102010706020507" pitchFamily="18" charset="2"/>
              </a:rPr>
              <a:t>d </a:t>
            </a:r>
            <a:r>
              <a:rPr lang="en-US" dirty="0"/>
              <a:t>i</a:t>
            </a:r>
            <a:r>
              <a:rPr lang="en-US" dirty="0" smtClean="0"/>
              <a:t>s the CP violating phase</a:t>
            </a:r>
            <a:endParaRPr lang="en-US" dirty="0">
              <a:latin typeface="Symbol" panose="05050102010706020507" pitchFamily="18" charset="2"/>
            </a:endParaRPr>
          </a:p>
        </p:txBody>
      </p:sp>
      <p:cxnSp>
        <p:nvCxnSpPr>
          <p:cNvPr id="10" name="Straight Arrow Connector 9"/>
          <p:cNvCxnSpPr/>
          <p:nvPr/>
        </p:nvCxnSpPr>
        <p:spPr>
          <a:xfrm flipV="1">
            <a:off x="1905000" y="4505543"/>
            <a:ext cx="1600200" cy="1133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905000" y="4844366"/>
            <a:ext cx="1524000" cy="814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3100" y="4485075"/>
            <a:ext cx="4457700" cy="1153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943100" y="4108327"/>
            <a:ext cx="5753100" cy="1530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943100" y="4876801"/>
            <a:ext cx="4686300" cy="782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1108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3"/>
          <p:cNvSpPr>
            <a:spLocks noGrp="1" noChangeArrowheads="1"/>
          </p:cNvSpPr>
          <p:nvPr>
            <p:ph type="title"/>
          </p:nvPr>
        </p:nvSpPr>
        <p:spPr>
          <a:xfrm>
            <a:off x="1240898" y="165737"/>
            <a:ext cx="7354587" cy="594122"/>
          </a:xfrm>
        </p:spPr>
        <p:txBody>
          <a:bodyPr>
            <a:normAutofit fontScale="90000"/>
          </a:bodyPr>
          <a:lstStyle/>
          <a:p>
            <a:pPr eaLnBrk="1" hangingPunct="1"/>
            <a:r>
              <a:rPr lang="en-US" b="1" dirty="0" smtClean="0">
                <a:solidFill>
                  <a:schemeClr val="accent6"/>
                </a:solidFill>
                <a:latin typeface="Comic Sans MS" panose="030F0702030302020204" pitchFamily="66" charset="0"/>
                <a:cs typeface="Times" panose="02020603050405020304" pitchFamily="18" charset="0"/>
              </a:rPr>
              <a:t>Neutron EDM &amp; New Physics</a:t>
            </a:r>
          </a:p>
        </p:txBody>
      </p:sp>
      <p:sp>
        <p:nvSpPr>
          <p:cNvPr id="181251" name="Rectangle 2"/>
          <p:cNvSpPr>
            <a:spLocks noGrp="1" noChangeArrowheads="1"/>
          </p:cNvSpPr>
          <p:nvPr>
            <p:ph idx="1"/>
          </p:nvPr>
        </p:nvSpPr>
        <p:spPr>
          <a:xfrm>
            <a:off x="39563" y="1676400"/>
            <a:ext cx="5312547" cy="3970402"/>
          </a:xfrm>
        </p:spPr>
        <p:txBody>
          <a:bodyPr>
            <a:normAutofit fontScale="92500" lnSpcReduction="20000"/>
          </a:bodyPr>
          <a:lstStyle/>
          <a:p>
            <a:pPr eaLnBrk="1" hangingPunct="1"/>
            <a:r>
              <a:rPr lang="en-US" dirty="0" smtClean="0">
                <a:latin typeface="Times" panose="02020603050405020304" pitchFamily="18" charset="0"/>
                <a:cs typeface="Times" panose="02020603050405020304" pitchFamily="18" charset="0"/>
              </a:rPr>
              <a:t>Small EDM in standard model provides negligible “background” signal</a:t>
            </a:r>
            <a:endParaRPr lang="en-US" dirty="0">
              <a:latin typeface="Times" panose="02020603050405020304" pitchFamily="18" charset="0"/>
              <a:cs typeface="Times" panose="02020603050405020304" pitchFamily="18" charset="0"/>
            </a:endParaRPr>
          </a:p>
          <a:p>
            <a:pPr eaLnBrk="1" hangingPunct="1"/>
            <a:endParaRPr lang="en-US" dirty="0">
              <a:latin typeface="Times" panose="02020603050405020304" pitchFamily="18" charset="0"/>
              <a:cs typeface="Times" panose="02020603050405020304" pitchFamily="18" charset="0"/>
            </a:endParaRPr>
          </a:p>
          <a:p>
            <a:pPr eaLnBrk="1" hangingPunct="1"/>
            <a:endParaRPr lang="en-US" dirty="0">
              <a:latin typeface="Times" panose="02020603050405020304" pitchFamily="18" charset="0"/>
              <a:cs typeface="Times" panose="02020603050405020304" pitchFamily="18" charset="0"/>
            </a:endParaRPr>
          </a:p>
          <a:p>
            <a:pPr eaLnBrk="1" hangingPunct="1"/>
            <a:endParaRPr lang="en-US" dirty="0">
              <a:latin typeface="Times" panose="02020603050405020304" pitchFamily="18" charset="0"/>
              <a:cs typeface="Times" panose="02020603050405020304" pitchFamily="18" charset="0"/>
            </a:endParaRPr>
          </a:p>
          <a:p>
            <a:pPr eaLnBrk="1" hangingPunct="1"/>
            <a:endParaRPr lang="en-US" dirty="0">
              <a:latin typeface="Times" panose="02020603050405020304" pitchFamily="18" charset="0"/>
              <a:cs typeface="Times" panose="02020603050405020304" pitchFamily="18" charset="0"/>
            </a:endParaRPr>
          </a:p>
          <a:p>
            <a:pPr eaLnBrk="1" hangingPunct="1"/>
            <a:r>
              <a:rPr lang="en-US" dirty="0" smtClean="0">
                <a:latin typeface="Times" panose="02020603050405020304" pitchFamily="18" charset="0"/>
                <a:cs typeface="Times" panose="02020603050405020304" pitchFamily="18" charset="0"/>
              </a:rPr>
              <a:t>New CP violation “natural” in new physics</a:t>
            </a:r>
          </a:p>
          <a:p>
            <a:pPr lvl="1" eaLnBrk="1" hangingPunct="1"/>
            <a:endParaRPr lang="en-US" dirty="0" smtClean="0">
              <a:latin typeface="Times" panose="02020603050405020304" pitchFamily="18" charset="0"/>
              <a:cs typeface="Times" panose="02020603050405020304" pitchFamily="18" charset="0"/>
            </a:endParaRPr>
          </a:p>
          <a:p>
            <a:pPr lvl="2" eaLnBrk="1" hangingPunct="1">
              <a:buFontTx/>
              <a:buNone/>
            </a:pPr>
            <a:endParaRPr lang="en-US" dirty="0" smtClean="0">
              <a:latin typeface="Times" panose="02020603050405020304" pitchFamily="18" charset="0"/>
              <a:cs typeface="Times" panose="02020603050405020304" pitchFamily="18" charset="0"/>
            </a:endParaRPr>
          </a:p>
        </p:txBody>
      </p:sp>
      <p:sp>
        <p:nvSpPr>
          <p:cNvPr id="11" name="Slide Number Placeholder 10"/>
          <p:cNvSpPr>
            <a:spLocks noGrp="1"/>
          </p:cNvSpPr>
          <p:nvPr>
            <p:ph type="sldNum" sz="quarter" idx="12"/>
          </p:nvPr>
        </p:nvSpPr>
        <p:spPr/>
        <p:txBody>
          <a:bodyPr/>
          <a:lstStyle/>
          <a:p>
            <a:pPr>
              <a:defRPr/>
            </a:pPr>
            <a:fld id="{D7FFC93E-BB8E-4FF2-88EC-5DC3A852F10F}" type="slidenum">
              <a:rPr lang="en-US" smtClean="0"/>
              <a:pPr>
                <a:defRPr/>
              </a:pPr>
              <a:t>13</a:t>
            </a:fld>
            <a:endParaRPr lang="en-US"/>
          </a:p>
        </p:txBody>
      </p:sp>
      <p:graphicFrame>
        <p:nvGraphicFramePr>
          <p:cNvPr id="12" name="Object 3"/>
          <p:cNvGraphicFramePr>
            <a:graphicFrameLocks noChangeAspect="1"/>
          </p:cNvGraphicFramePr>
          <p:nvPr>
            <p:extLst>
              <p:ext uri="{D42A27DB-BD31-4B8C-83A1-F6EECF244321}">
                <p14:modId xmlns:p14="http://schemas.microsoft.com/office/powerpoint/2010/main" val="1474975450"/>
              </p:ext>
            </p:extLst>
          </p:nvPr>
        </p:nvGraphicFramePr>
        <p:xfrm>
          <a:off x="950906" y="2986087"/>
          <a:ext cx="2357438" cy="1357313"/>
        </p:xfrm>
        <a:graphic>
          <a:graphicData uri="http://schemas.openxmlformats.org/presentationml/2006/ole">
            <mc:AlternateContent xmlns:mc="http://schemas.openxmlformats.org/markup-compatibility/2006">
              <mc:Choice xmlns:v="urn:schemas-microsoft-com:vml" Requires="v">
                <p:oleObj spid="_x0000_s143390" name="Equation" r:id="rId3" imgW="1257120" imgH="723600" progId="Equation.3">
                  <p:embed/>
                </p:oleObj>
              </mc:Choice>
              <mc:Fallback>
                <p:oleObj name="Equation" r:id="rId3" imgW="1257120" imgH="723600" progId="Equation.3">
                  <p:embed/>
                  <p:pic>
                    <p:nvPicPr>
                      <p:cNvPr id="0" name=""/>
                      <p:cNvPicPr>
                        <a:picLocks noChangeAspect="1" noChangeArrowheads="1"/>
                      </p:cNvPicPr>
                      <p:nvPr/>
                    </p:nvPicPr>
                    <p:blipFill>
                      <a:blip r:embed="rId4"/>
                      <a:srcRect/>
                      <a:stretch>
                        <a:fillRect/>
                      </a:stretch>
                    </p:blipFill>
                    <p:spPr bwMode="auto">
                      <a:xfrm>
                        <a:off x="950906" y="2986087"/>
                        <a:ext cx="2357438" cy="1357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3" name="Group 12"/>
          <p:cNvGrpSpPr/>
          <p:nvPr/>
        </p:nvGrpSpPr>
        <p:grpSpPr>
          <a:xfrm>
            <a:off x="4499641" y="1519403"/>
            <a:ext cx="4060487" cy="2224791"/>
            <a:chOff x="533400" y="2667000"/>
            <a:chExt cx="6591120" cy="3591240"/>
          </a:xfrm>
        </p:grpSpPr>
        <p:grpSp>
          <p:nvGrpSpPr>
            <p:cNvPr id="14" name="Group 13"/>
            <p:cNvGrpSpPr/>
            <p:nvPr/>
          </p:nvGrpSpPr>
          <p:grpSpPr>
            <a:xfrm>
              <a:off x="533400" y="2667000"/>
              <a:ext cx="6591120" cy="3591240"/>
              <a:chOff x="1638480" y="1437960"/>
              <a:chExt cx="8645040" cy="4732920"/>
            </a:xfrm>
          </p:grpSpPr>
          <p:grpSp>
            <p:nvGrpSpPr>
              <p:cNvPr id="16" name="Group 15"/>
              <p:cNvGrpSpPr/>
              <p:nvPr/>
            </p:nvGrpSpPr>
            <p:grpSpPr>
              <a:xfrm>
                <a:off x="1638480" y="3124200"/>
                <a:ext cx="8645040" cy="3046680"/>
                <a:chOff x="1638480" y="824520"/>
                <a:chExt cx="8645040" cy="3046680"/>
              </a:xfrm>
            </p:grpSpPr>
            <mc:AlternateContent xmlns:mc="http://schemas.openxmlformats.org/markup-compatibility/2006" xmlns:p14="http://schemas.microsoft.com/office/powerpoint/2010/main">
              <mc:Choice Requires="p14">
                <p:contentPart p14:bwMode="auto" r:id="rId5">
                  <p14:nvContentPartPr>
                    <p14:cNvPr id="20" name="Ink 19"/>
                    <p14:cNvContentPartPr/>
                    <p14:nvPr/>
                  </p14:nvContentPartPr>
                  <p14:xfrm>
                    <a:off x="1638480" y="2389440"/>
                    <a:ext cx="2159280" cy="129600"/>
                  </p14:xfrm>
                </p:contentPart>
              </mc:Choice>
              <mc:Fallback xmlns="">
                <p:pic>
                  <p:nvPicPr>
                    <p:cNvPr id="20" name="Ink 19"/>
                    <p:cNvPicPr/>
                    <p:nvPr/>
                  </p:nvPicPr>
                  <p:blipFill>
                    <a:blip r:embed="rId6"/>
                    <a:stretch>
                      <a:fillRect/>
                    </a:stretch>
                  </p:blipFill>
                  <p:spPr>
                    <a:xfrm>
                      <a:off x="1567960" y="2306344"/>
                      <a:ext cx="2314117" cy="30265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p14:cNvContentPartPr/>
                    <p14:nvPr/>
                  </p14:nvContentPartPr>
                  <p14:xfrm>
                    <a:off x="2634960" y="1297200"/>
                    <a:ext cx="1611720" cy="915480"/>
                  </p14:xfrm>
                </p:contentPart>
              </mc:Choice>
              <mc:Fallback xmlns="">
                <p:pic>
                  <p:nvPicPr>
                    <p:cNvPr id="21" name="Ink 20"/>
                    <p:cNvPicPr/>
                    <p:nvPr/>
                  </p:nvPicPr>
                  <p:blipFill>
                    <a:blip r:embed="rId8"/>
                    <a:stretch>
                      <a:fillRect/>
                    </a:stretch>
                  </p:blipFill>
                  <p:spPr>
                    <a:xfrm>
                      <a:off x="2564418" y="1220591"/>
                      <a:ext cx="1776572" cy="105873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p14:cNvContentPartPr/>
                    <p14:nvPr/>
                  </p14:nvContentPartPr>
                  <p14:xfrm>
                    <a:off x="3778320" y="1156440"/>
                    <a:ext cx="2512440" cy="1353960"/>
                  </p14:xfrm>
                </p:contentPart>
              </mc:Choice>
              <mc:Fallback xmlns="">
                <p:pic>
                  <p:nvPicPr>
                    <p:cNvPr id="22" name="Ink 21"/>
                    <p:cNvPicPr/>
                    <p:nvPr/>
                  </p:nvPicPr>
                  <p:blipFill>
                    <a:blip r:embed="rId10"/>
                    <a:stretch>
                      <a:fillRect/>
                    </a:stretch>
                  </p:blipFill>
                  <p:spPr>
                    <a:xfrm>
                      <a:off x="3723902" y="1074498"/>
                      <a:ext cx="2645803" cy="15186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p14:cNvContentPartPr/>
                    <p14:nvPr/>
                  </p14:nvContentPartPr>
                  <p14:xfrm>
                    <a:off x="8510520" y="2296200"/>
                    <a:ext cx="1773000" cy="26640"/>
                  </p14:xfrm>
                </p:contentPart>
              </mc:Choice>
              <mc:Fallback xmlns="">
                <p:pic>
                  <p:nvPicPr>
                    <p:cNvPr id="23" name="Ink 22"/>
                    <p:cNvPicPr/>
                    <p:nvPr/>
                  </p:nvPicPr>
                  <p:blipFill>
                    <a:blip r:embed="rId12"/>
                    <a:stretch>
                      <a:fillRect/>
                    </a:stretch>
                  </p:blipFill>
                  <p:spPr>
                    <a:xfrm>
                      <a:off x="8446925" y="2206385"/>
                      <a:ext cx="1920878" cy="188763"/>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p14:cNvContentPartPr/>
                    <p14:nvPr/>
                  </p14:nvContentPartPr>
                  <p14:xfrm>
                    <a:off x="7277880" y="2314920"/>
                    <a:ext cx="1202400" cy="23760"/>
                  </p14:xfrm>
                </p:contentPart>
              </mc:Choice>
              <mc:Fallback xmlns="">
                <p:pic>
                  <p:nvPicPr>
                    <p:cNvPr id="24" name="Ink 23"/>
                    <p:cNvPicPr/>
                    <p:nvPr/>
                  </p:nvPicPr>
                  <p:blipFill>
                    <a:blip r:embed="rId14"/>
                    <a:stretch>
                      <a:fillRect/>
                    </a:stretch>
                  </p:blipFill>
                  <p:spPr>
                    <a:xfrm>
                      <a:off x="7209632" y="2232502"/>
                      <a:ext cx="1359602" cy="19156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4"/>
                    <p14:cNvContentPartPr/>
                    <p14:nvPr/>
                  </p14:nvContentPartPr>
                  <p14:xfrm>
                    <a:off x="7732200" y="1641360"/>
                    <a:ext cx="2434319" cy="2229840"/>
                  </p14:xfrm>
                </p:contentPart>
              </mc:Choice>
              <mc:Fallback xmlns="">
                <p:pic>
                  <p:nvPicPr>
                    <p:cNvPr id="25" name="Ink 24"/>
                    <p:cNvPicPr/>
                    <p:nvPr/>
                  </p:nvPicPr>
                  <p:blipFill>
                    <a:blip r:embed="rId16"/>
                    <a:stretch>
                      <a:fillRect/>
                    </a:stretch>
                  </p:blipFill>
                  <p:spPr>
                    <a:xfrm>
                      <a:off x="7670116" y="1612262"/>
                      <a:ext cx="2560021" cy="234546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p14:cNvContentPartPr/>
                    <p14:nvPr/>
                  </p14:nvContentPartPr>
                  <p14:xfrm>
                    <a:off x="6054960" y="2315640"/>
                    <a:ext cx="1166400" cy="25920"/>
                  </p14:xfrm>
                </p:contentPart>
              </mc:Choice>
              <mc:Fallback xmlns="">
                <p:pic>
                  <p:nvPicPr>
                    <p:cNvPr id="26" name="Ink 25"/>
                    <p:cNvPicPr/>
                    <p:nvPr/>
                  </p:nvPicPr>
                  <p:blipFill>
                    <a:blip r:embed="rId18"/>
                    <a:stretch>
                      <a:fillRect/>
                    </a:stretch>
                  </p:blipFill>
                  <p:spPr>
                    <a:xfrm>
                      <a:off x="5984455" y="2227207"/>
                      <a:ext cx="1331167" cy="198974"/>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p14:cNvContentPartPr/>
                    <p14:nvPr/>
                  </p14:nvContentPartPr>
                  <p14:xfrm>
                    <a:off x="6309480" y="833160"/>
                    <a:ext cx="2109240" cy="1440720"/>
                  </p14:xfrm>
                </p:contentPart>
              </mc:Choice>
              <mc:Fallback xmlns="">
                <p:pic>
                  <p:nvPicPr>
                    <p:cNvPr id="27" name="Ink 26"/>
                    <p:cNvPicPr/>
                    <p:nvPr/>
                  </p:nvPicPr>
                  <p:blipFill>
                    <a:blip r:embed="rId20"/>
                    <a:stretch>
                      <a:fillRect/>
                    </a:stretch>
                  </p:blipFill>
                  <p:spPr>
                    <a:xfrm>
                      <a:off x="6273457" y="778042"/>
                      <a:ext cx="2221140" cy="1576218"/>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p14:cNvContentPartPr/>
                    <p14:nvPr/>
                  </p14:nvContentPartPr>
                  <p14:xfrm>
                    <a:off x="7250880" y="2372520"/>
                    <a:ext cx="1208880" cy="829080"/>
                  </p14:xfrm>
                </p:contentPart>
              </mc:Choice>
              <mc:Fallback xmlns="">
                <p:pic>
                  <p:nvPicPr>
                    <p:cNvPr id="28" name="Ink 27"/>
                    <p:cNvPicPr/>
                    <p:nvPr/>
                  </p:nvPicPr>
                  <p:blipFill>
                    <a:blip r:embed="rId22"/>
                    <a:stretch>
                      <a:fillRect/>
                    </a:stretch>
                  </p:blipFill>
                  <p:spPr>
                    <a:xfrm>
                      <a:off x="7188021" y="2312808"/>
                      <a:ext cx="1349929" cy="96075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Ink 28"/>
                    <p14:cNvContentPartPr/>
                    <p14:nvPr/>
                  </p14:nvContentPartPr>
                  <p14:xfrm>
                    <a:off x="8661000" y="824520"/>
                    <a:ext cx="468360" cy="791640"/>
                  </p14:xfrm>
                </p:contentPart>
              </mc:Choice>
              <mc:Fallback xmlns="">
                <p:pic>
                  <p:nvPicPr>
                    <p:cNvPr id="29" name="Ink 28"/>
                    <p:cNvPicPr/>
                    <p:nvPr/>
                  </p:nvPicPr>
                  <p:blipFill>
                    <a:blip r:embed="rId24"/>
                    <a:stretch>
                      <a:fillRect/>
                    </a:stretch>
                  </p:blipFill>
                  <p:spPr>
                    <a:xfrm>
                      <a:off x="8609641" y="773224"/>
                      <a:ext cx="593307" cy="902653"/>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Ink 29"/>
                    <p14:cNvContentPartPr/>
                    <p14:nvPr/>
                  </p14:nvContentPartPr>
                  <p14:xfrm>
                    <a:off x="6096360" y="1223040"/>
                    <a:ext cx="2430360" cy="1171440"/>
                  </p14:xfrm>
                </p:contentPart>
              </mc:Choice>
              <mc:Fallback xmlns="">
                <p:pic>
                  <p:nvPicPr>
                    <p:cNvPr id="30" name="Ink 29"/>
                    <p:cNvPicPr/>
                    <p:nvPr/>
                  </p:nvPicPr>
                  <p:blipFill>
                    <a:blip r:embed="rId26"/>
                    <a:stretch>
                      <a:fillRect/>
                    </a:stretch>
                  </p:blipFill>
                  <p:spPr>
                    <a:xfrm>
                      <a:off x="6051907" y="1157194"/>
                      <a:ext cx="2544559" cy="1296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Ink 30"/>
                    <p14:cNvContentPartPr/>
                    <p14:nvPr/>
                  </p14:nvContentPartPr>
                  <p14:xfrm>
                    <a:off x="4565280" y="2798040"/>
                    <a:ext cx="872640" cy="408600"/>
                  </p14:xfrm>
                </p:contentPart>
              </mc:Choice>
              <mc:Fallback xmlns="">
                <p:pic>
                  <p:nvPicPr>
                    <p:cNvPr id="31" name="Ink 30"/>
                    <p:cNvPicPr/>
                    <p:nvPr/>
                  </p:nvPicPr>
                  <p:blipFill>
                    <a:blip r:embed="rId28"/>
                    <a:stretch>
                      <a:fillRect/>
                    </a:stretch>
                  </p:blipFill>
                  <p:spPr>
                    <a:xfrm>
                      <a:off x="4507819" y="2714637"/>
                      <a:ext cx="1014377" cy="572346"/>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2" name="Ink 31"/>
                    <p14:cNvContentPartPr/>
                    <p14:nvPr/>
                  </p14:nvContentPartPr>
                  <p14:xfrm>
                    <a:off x="2340480" y="2271720"/>
                    <a:ext cx="269280" cy="335880"/>
                  </p14:xfrm>
                </p:contentPart>
              </mc:Choice>
              <mc:Fallback xmlns="">
                <p:pic>
                  <p:nvPicPr>
                    <p:cNvPr id="32" name="Ink 31"/>
                    <p:cNvPicPr/>
                    <p:nvPr/>
                  </p:nvPicPr>
                  <p:blipFill>
                    <a:blip r:embed="rId30"/>
                    <a:stretch>
                      <a:fillRect/>
                    </a:stretch>
                  </p:blipFill>
                  <p:spPr>
                    <a:xfrm>
                      <a:off x="2257625" y="2186029"/>
                      <a:ext cx="445731" cy="51261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17" name="Ink 16"/>
                  <p14:cNvContentPartPr/>
                  <p14:nvPr/>
                </p14:nvContentPartPr>
                <p14:xfrm>
                  <a:off x="6430440" y="4763640"/>
                  <a:ext cx="316440" cy="349560"/>
                </p14:xfrm>
              </p:contentPart>
            </mc:Choice>
            <mc:Fallback xmlns="">
              <p:pic>
                <p:nvPicPr>
                  <p:cNvPr id="17" name="Ink 16"/>
                  <p:cNvPicPr/>
                  <p:nvPr/>
                </p:nvPicPr>
                <p:blipFill>
                  <a:blip r:embed="rId32"/>
                  <a:stretch>
                    <a:fillRect/>
                  </a:stretch>
                </p:blipFill>
                <p:spPr>
                  <a:xfrm>
                    <a:off x="6325471" y="4671852"/>
                    <a:ext cx="527145" cy="556848"/>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Ink 17"/>
                  <p14:cNvContentPartPr/>
                  <p14:nvPr/>
                </p14:nvContentPartPr>
                <p14:xfrm>
                  <a:off x="4267200" y="2072280"/>
                  <a:ext cx="994680" cy="1446480"/>
                </p14:xfrm>
              </p:contentPart>
            </mc:Choice>
            <mc:Fallback xmlns="">
              <p:pic>
                <p:nvPicPr>
                  <p:cNvPr id="18" name="Ink 17"/>
                  <p:cNvPicPr/>
                  <p:nvPr/>
                </p:nvPicPr>
                <p:blipFill>
                  <a:blip r:embed="rId34"/>
                  <a:stretch>
                    <a:fillRect/>
                  </a:stretch>
                </p:blipFill>
                <p:spPr>
                  <a:xfrm>
                    <a:off x="4205080" y="1995666"/>
                    <a:ext cx="1148829" cy="16035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Ink 18"/>
                  <p14:cNvContentPartPr/>
                  <p14:nvPr/>
                </p14:nvContentPartPr>
                <p14:xfrm>
                  <a:off x="4663739" y="1437960"/>
                  <a:ext cx="405541" cy="528170"/>
                </p14:xfrm>
              </p:contentPart>
            </mc:Choice>
            <mc:Fallback xmlns="">
              <p:pic>
                <p:nvPicPr>
                  <p:cNvPr id="19" name="Ink 18"/>
                  <p:cNvPicPr/>
                  <p:nvPr/>
                </p:nvPicPr>
                <p:blipFill>
                  <a:blip r:embed="rId36"/>
                  <a:stretch>
                    <a:fillRect/>
                  </a:stretch>
                </p:blipFill>
                <p:spPr>
                  <a:xfrm>
                    <a:off x="4609309" y="1351337"/>
                    <a:ext cx="550432" cy="69068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15" name="Ink 14"/>
                <p14:cNvContentPartPr/>
                <p14:nvPr/>
              </p14:nvContentPartPr>
              <p14:xfrm>
                <a:off x="6612960" y="4852920"/>
                <a:ext cx="218880" cy="216720"/>
              </p14:xfrm>
            </p:contentPart>
          </mc:Choice>
          <mc:Fallback xmlns="">
            <p:pic>
              <p:nvPicPr>
                <p:cNvPr id="15" name="Ink 14"/>
                <p:cNvPicPr/>
                <p:nvPr/>
              </p:nvPicPr>
              <p:blipFill>
                <a:blip r:embed="rId38"/>
                <a:stretch>
                  <a:fillRect/>
                </a:stretch>
              </p:blipFill>
              <p:spPr>
                <a:xfrm>
                  <a:off x="6578523" y="4806896"/>
                  <a:ext cx="329196" cy="334401"/>
                </a:xfrm>
                <a:prstGeom prst="rect">
                  <a:avLst/>
                </a:prstGeom>
              </p:spPr>
            </p:pic>
          </mc:Fallback>
        </mc:AlternateContent>
      </p:grpSp>
      <p:grpSp>
        <p:nvGrpSpPr>
          <p:cNvPr id="33" name="Group 32"/>
          <p:cNvGrpSpPr/>
          <p:nvPr/>
        </p:nvGrpSpPr>
        <p:grpSpPr>
          <a:xfrm>
            <a:off x="4854549" y="3693339"/>
            <a:ext cx="3429000" cy="2220543"/>
            <a:chOff x="5769892" y="315767"/>
            <a:chExt cx="4995720" cy="3602160"/>
          </a:xfrm>
        </p:grpSpPr>
        <mc:AlternateContent xmlns:mc="http://schemas.openxmlformats.org/markup-compatibility/2006" xmlns:p14="http://schemas.microsoft.com/office/powerpoint/2010/main">
          <mc:Choice Requires="p14">
            <p:contentPart p14:bwMode="auto" r:id="rId39">
              <p14:nvContentPartPr>
                <p14:cNvPr id="34" name="Ink 33"/>
                <p14:cNvContentPartPr/>
                <p14:nvPr/>
              </p14:nvContentPartPr>
              <p14:xfrm>
                <a:off x="5769892" y="1820207"/>
                <a:ext cx="2004840" cy="145800"/>
              </p14:xfrm>
            </p:contentPart>
          </mc:Choice>
          <mc:Fallback xmlns="">
            <p:pic>
              <p:nvPicPr>
                <p:cNvPr id="34" name="Ink 33"/>
                <p:cNvPicPr/>
                <p:nvPr/>
              </p:nvPicPr>
              <p:blipFill>
                <a:blip r:embed="rId40"/>
                <a:stretch>
                  <a:fillRect/>
                </a:stretch>
              </p:blipFill>
              <p:spPr>
                <a:xfrm>
                  <a:off x="5738943" y="1765166"/>
                  <a:ext cx="2091391" cy="238901"/>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Ink 34"/>
                <p14:cNvContentPartPr/>
                <p14:nvPr/>
              </p14:nvContentPartPr>
              <p14:xfrm>
                <a:off x="7798492" y="1816247"/>
                <a:ext cx="1368360" cy="45000"/>
              </p14:xfrm>
            </p:contentPart>
          </mc:Choice>
          <mc:Fallback xmlns="">
            <p:pic>
              <p:nvPicPr>
                <p:cNvPr id="35" name="Ink 34"/>
                <p:cNvPicPr/>
                <p:nvPr/>
              </p:nvPicPr>
              <p:blipFill>
                <a:blip r:embed="rId42"/>
                <a:stretch>
                  <a:fillRect/>
                </a:stretch>
              </p:blipFill>
              <p:spPr>
                <a:xfrm>
                  <a:off x="7751814" y="1762481"/>
                  <a:ext cx="1479025" cy="167727"/>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Ink 35"/>
                <p14:cNvContentPartPr/>
                <p14:nvPr/>
              </p14:nvContentPartPr>
              <p14:xfrm>
                <a:off x="9165052" y="1865207"/>
                <a:ext cx="1600560" cy="40320"/>
              </p14:xfrm>
            </p:contentPart>
          </mc:Choice>
          <mc:Fallback xmlns="">
            <p:pic>
              <p:nvPicPr>
                <p:cNvPr id="36" name="Ink 35"/>
                <p:cNvPicPr/>
                <p:nvPr/>
              </p:nvPicPr>
              <p:blipFill>
                <a:blip r:embed="rId44"/>
                <a:stretch>
                  <a:fillRect/>
                </a:stretch>
              </p:blipFill>
              <p:spPr>
                <a:xfrm>
                  <a:off x="9135684" y="1811063"/>
                  <a:ext cx="16881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Ink 36"/>
                <p14:cNvContentPartPr/>
                <p14:nvPr/>
              </p14:nvContentPartPr>
              <p14:xfrm>
                <a:off x="6721012" y="1735607"/>
                <a:ext cx="1104120" cy="321840"/>
              </p14:xfrm>
            </p:contentPart>
          </mc:Choice>
          <mc:Fallback xmlns="">
            <p:pic>
              <p:nvPicPr>
                <p:cNvPr id="37" name="Ink 36"/>
                <p:cNvPicPr/>
                <p:nvPr/>
              </p:nvPicPr>
              <p:blipFill>
                <a:blip r:embed="rId46"/>
                <a:stretch>
                  <a:fillRect/>
                </a:stretch>
              </p:blipFill>
              <p:spPr>
                <a:xfrm>
                  <a:off x="6684820" y="1681870"/>
                  <a:ext cx="1180700" cy="429315"/>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Ink 37"/>
                <p14:cNvContentPartPr/>
                <p14:nvPr/>
              </p14:nvContentPartPr>
              <p14:xfrm>
                <a:off x="5897332" y="1490087"/>
                <a:ext cx="254160" cy="201240"/>
              </p14:xfrm>
            </p:contentPart>
          </mc:Choice>
          <mc:Fallback xmlns="">
            <p:pic>
              <p:nvPicPr>
                <p:cNvPr id="38" name="Ink 37"/>
                <p:cNvPicPr/>
                <p:nvPr/>
              </p:nvPicPr>
              <p:blipFill>
                <a:blip r:embed="rId48"/>
                <a:stretch>
                  <a:fillRect/>
                </a:stretch>
              </p:blipFill>
              <p:spPr>
                <a:xfrm>
                  <a:off x="5847548" y="1437006"/>
                  <a:ext cx="339055" cy="309735"/>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p14:cNvContentPartPr/>
                <p14:nvPr/>
              </p14:nvContentPartPr>
              <p14:xfrm>
                <a:off x="6084172" y="1136927"/>
                <a:ext cx="21960" cy="513000"/>
              </p14:xfrm>
            </p:contentPart>
          </mc:Choice>
          <mc:Fallback xmlns="">
            <p:pic>
              <p:nvPicPr>
                <p:cNvPr id="39" name="Ink 38"/>
                <p:cNvPicPr/>
                <p:nvPr/>
              </p:nvPicPr>
              <p:blipFill>
                <a:blip r:embed="rId50"/>
                <a:stretch>
                  <a:fillRect/>
                </a:stretch>
              </p:blipFill>
              <p:spPr>
                <a:xfrm>
                  <a:off x="6042866" y="1112971"/>
                  <a:ext cx="112414" cy="587788"/>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Ink 39"/>
                <p14:cNvContentPartPr/>
                <p14:nvPr/>
              </p14:nvContentPartPr>
              <p14:xfrm>
                <a:off x="9913852" y="1714727"/>
                <a:ext cx="358200" cy="328680"/>
              </p14:xfrm>
            </p:contentPart>
          </mc:Choice>
          <mc:Fallback xmlns="">
            <p:pic>
              <p:nvPicPr>
                <p:cNvPr id="40" name="Ink 39"/>
                <p:cNvPicPr/>
                <p:nvPr/>
              </p:nvPicPr>
              <p:blipFill>
                <a:blip r:embed="rId52"/>
                <a:stretch>
                  <a:fillRect/>
                </a:stretch>
              </p:blipFill>
              <p:spPr>
                <a:xfrm>
                  <a:off x="9866127" y="1654488"/>
                  <a:ext cx="428476" cy="449157"/>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Ink 40"/>
                <p14:cNvContentPartPr/>
                <p14:nvPr/>
              </p14:nvContentPartPr>
              <p14:xfrm>
                <a:off x="9942292" y="945407"/>
                <a:ext cx="227880" cy="556560"/>
              </p14:xfrm>
            </p:contentPart>
          </mc:Choice>
          <mc:Fallback xmlns="">
            <p:pic>
              <p:nvPicPr>
                <p:cNvPr id="41" name="Ink 40"/>
                <p:cNvPicPr/>
                <p:nvPr/>
              </p:nvPicPr>
              <p:blipFill>
                <a:blip r:embed="rId54"/>
                <a:stretch>
                  <a:fillRect/>
                </a:stretch>
              </p:blipFill>
              <p:spPr>
                <a:xfrm>
                  <a:off x="9892410" y="916237"/>
                  <a:ext cx="314516" cy="642319"/>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Ink 41"/>
                <p14:cNvContentPartPr/>
                <p14:nvPr/>
              </p14:nvContentPartPr>
              <p14:xfrm>
                <a:off x="8289172" y="315767"/>
                <a:ext cx="967320" cy="1600920"/>
              </p14:xfrm>
            </p:contentPart>
          </mc:Choice>
          <mc:Fallback xmlns="">
            <p:pic>
              <p:nvPicPr>
                <p:cNvPr id="42" name="Ink 41"/>
                <p:cNvPicPr/>
                <p:nvPr/>
              </p:nvPicPr>
              <p:blipFill>
                <a:blip r:embed="rId56"/>
                <a:stretch>
                  <a:fillRect/>
                </a:stretch>
              </p:blipFill>
              <p:spPr>
                <a:xfrm>
                  <a:off x="8239862" y="272546"/>
                  <a:ext cx="1068563" cy="1693786"/>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Ink 42"/>
                <p14:cNvContentPartPr/>
                <p14:nvPr/>
              </p14:nvContentPartPr>
              <p14:xfrm>
                <a:off x="8272252" y="1962767"/>
                <a:ext cx="416520" cy="473760"/>
              </p14:xfrm>
            </p:contentPart>
          </mc:Choice>
          <mc:Fallback xmlns="">
            <p:pic>
              <p:nvPicPr>
                <p:cNvPr id="43" name="Ink 42"/>
                <p:cNvPicPr/>
                <p:nvPr/>
              </p:nvPicPr>
              <p:blipFill>
                <a:blip r:embed="rId58"/>
                <a:stretch>
                  <a:fillRect/>
                </a:stretch>
              </p:blipFill>
              <p:spPr>
                <a:xfrm>
                  <a:off x="8233433" y="1906103"/>
                  <a:ext cx="495208" cy="588257"/>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Ink 43"/>
                <p14:cNvContentPartPr/>
                <p14:nvPr/>
              </p14:nvContentPartPr>
              <p14:xfrm>
                <a:off x="7808572" y="1939007"/>
                <a:ext cx="5040" cy="127080"/>
              </p14:xfrm>
            </p:contentPart>
          </mc:Choice>
          <mc:Fallback xmlns="">
            <p:pic>
              <p:nvPicPr>
                <p:cNvPr id="44" name="Ink 43"/>
                <p:cNvPicPr/>
                <p:nvPr/>
              </p:nvPicPr>
              <p:blipFill>
                <a:blip r:embed="rId60"/>
                <a:stretch>
                  <a:fillRect/>
                </a:stretch>
              </p:blipFill>
              <p:spPr>
                <a:xfrm>
                  <a:off x="7761532" y="1906363"/>
                  <a:ext cx="93520" cy="207525"/>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5" name="Ink 44"/>
                <p14:cNvContentPartPr/>
                <p14:nvPr/>
              </p14:nvContentPartPr>
              <p14:xfrm>
                <a:off x="7842772" y="2213687"/>
                <a:ext cx="37440" cy="192600"/>
              </p14:xfrm>
            </p:contentPart>
          </mc:Choice>
          <mc:Fallback xmlns="">
            <p:pic>
              <p:nvPicPr>
                <p:cNvPr id="45" name="Ink 44"/>
                <p:cNvPicPr/>
                <p:nvPr/>
              </p:nvPicPr>
              <p:blipFill>
                <a:blip r:embed="rId62"/>
                <a:stretch>
                  <a:fillRect/>
                </a:stretch>
              </p:blipFill>
              <p:spPr>
                <a:xfrm>
                  <a:off x="7811572" y="2189685"/>
                  <a:ext cx="99320" cy="251141"/>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Ink 45"/>
                <p14:cNvContentPartPr/>
                <p14:nvPr/>
              </p14:nvContentPartPr>
              <p14:xfrm>
                <a:off x="7971292" y="2611127"/>
                <a:ext cx="68040" cy="125640"/>
              </p14:xfrm>
            </p:contentPart>
          </mc:Choice>
          <mc:Fallback xmlns="">
            <p:pic>
              <p:nvPicPr>
                <p:cNvPr id="46" name="Ink 45"/>
                <p:cNvPicPr/>
                <p:nvPr/>
              </p:nvPicPr>
              <p:blipFill>
                <a:blip r:embed="rId64"/>
                <a:stretch>
                  <a:fillRect/>
                </a:stretch>
              </p:blipFill>
              <p:spPr>
                <a:xfrm>
                  <a:off x="7948786" y="2589024"/>
                  <a:ext cx="117238" cy="182643"/>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Ink 46"/>
                <p14:cNvContentPartPr/>
                <p14:nvPr/>
              </p14:nvContentPartPr>
              <p14:xfrm>
                <a:off x="8210692" y="2817767"/>
                <a:ext cx="161280" cy="54360"/>
              </p14:xfrm>
            </p:contentPart>
          </mc:Choice>
          <mc:Fallback xmlns="">
            <p:pic>
              <p:nvPicPr>
                <p:cNvPr id="47" name="Ink 46"/>
                <p:cNvPicPr/>
                <p:nvPr/>
              </p:nvPicPr>
              <p:blipFill>
                <a:blip r:embed="rId66"/>
                <a:stretch>
                  <a:fillRect/>
                </a:stretch>
              </p:blipFill>
              <p:spPr>
                <a:xfrm>
                  <a:off x="8188102" y="2786203"/>
                  <a:ext cx="217492" cy="131516"/>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Ink 47"/>
                <p14:cNvContentPartPr/>
                <p14:nvPr/>
              </p14:nvContentPartPr>
              <p14:xfrm>
                <a:off x="8584732" y="2910287"/>
                <a:ext cx="196920" cy="20880"/>
              </p14:xfrm>
            </p:contentPart>
          </mc:Choice>
          <mc:Fallback xmlns="">
            <p:pic>
              <p:nvPicPr>
                <p:cNvPr id="48" name="Ink 47"/>
                <p:cNvPicPr/>
                <p:nvPr/>
              </p:nvPicPr>
              <p:blipFill>
                <a:blip r:embed="rId68"/>
                <a:stretch>
                  <a:fillRect/>
                </a:stretch>
              </p:blipFill>
              <p:spPr>
                <a:xfrm>
                  <a:off x="8563202" y="2858087"/>
                  <a:ext cx="265711" cy="1281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Ink 48"/>
                <p14:cNvContentPartPr/>
                <p14:nvPr/>
              </p14:nvContentPartPr>
              <p14:xfrm>
                <a:off x="9059572" y="2722367"/>
                <a:ext cx="106920" cy="133200"/>
              </p14:xfrm>
            </p:contentPart>
          </mc:Choice>
          <mc:Fallback xmlns="">
            <p:pic>
              <p:nvPicPr>
                <p:cNvPr id="49" name="Ink 48"/>
                <p:cNvPicPr/>
                <p:nvPr/>
              </p:nvPicPr>
              <p:blipFill>
                <a:blip r:embed="rId70"/>
                <a:stretch>
                  <a:fillRect/>
                </a:stretch>
              </p:blipFill>
              <p:spPr>
                <a:xfrm>
                  <a:off x="9028125" y="2683225"/>
                  <a:ext cx="173483" cy="220247"/>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Ink 49"/>
                <p14:cNvContentPartPr/>
                <p14:nvPr/>
              </p14:nvContentPartPr>
              <p14:xfrm>
                <a:off x="9228772" y="2283527"/>
                <a:ext cx="14040" cy="130680"/>
              </p14:xfrm>
            </p:contentPart>
          </mc:Choice>
          <mc:Fallback xmlns="">
            <p:pic>
              <p:nvPicPr>
                <p:cNvPr id="50" name="Ink 49"/>
                <p:cNvPicPr/>
                <p:nvPr/>
              </p:nvPicPr>
              <p:blipFill>
                <a:blip r:embed="rId72"/>
                <a:stretch>
                  <a:fillRect/>
                </a:stretch>
              </p:blipFill>
              <p:spPr>
                <a:xfrm>
                  <a:off x="9190812" y="2253774"/>
                  <a:ext cx="94640" cy="187853"/>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Ink 50"/>
                <p14:cNvContentPartPr/>
                <p14:nvPr/>
              </p14:nvContentPartPr>
              <p14:xfrm>
                <a:off x="9241732" y="1986167"/>
                <a:ext cx="41040" cy="92520"/>
              </p14:xfrm>
            </p:contentPart>
          </mc:Choice>
          <mc:Fallback xmlns="">
            <p:pic>
              <p:nvPicPr>
                <p:cNvPr id="51" name="Ink 50"/>
                <p:cNvPicPr/>
                <p:nvPr/>
              </p:nvPicPr>
              <p:blipFill>
                <a:blip r:embed="rId74"/>
                <a:stretch>
                  <a:fillRect/>
                </a:stretch>
              </p:blipFill>
              <p:spPr>
                <a:xfrm>
                  <a:off x="9204901" y="1951033"/>
                  <a:ext cx="101022" cy="152834"/>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Ink 51"/>
                <p14:cNvContentPartPr/>
                <p14:nvPr/>
              </p14:nvContentPartPr>
              <p14:xfrm>
                <a:off x="8405812" y="3323927"/>
                <a:ext cx="649800" cy="594000"/>
              </p14:xfrm>
            </p:contentPart>
          </mc:Choice>
          <mc:Fallback xmlns="">
            <p:pic>
              <p:nvPicPr>
                <p:cNvPr id="52" name="Ink 51"/>
                <p:cNvPicPr/>
                <p:nvPr/>
              </p:nvPicPr>
              <p:blipFill>
                <a:blip r:embed="rId76"/>
                <a:stretch>
                  <a:fillRect/>
                </a:stretch>
              </p:blipFill>
              <p:spPr>
                <a:xfrm>
                  <a:off x="8385358" y="3286546"/>
                  <a:ext cx="709588" cy="686283"/>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Ink 52"/>
                <p14:cNvContentPartPr/>
                <p14:nvPr/>
              </p14:nvContentPartPr>
              <p14:xfrm>
                <a:off x="8578252" y="3363527"/>
                <a:ext cx="383040" cy="522360"/>
              </p14:xfrm>
            </p:contentPart>
          </mc:Choice>
          <mc:Fallback xmlns="">
            <p:pic>
              <p:nvPicPr>
                <p:cNvPr id="53" name="Ink 52"/>
                <p:cNvPicPr/>
                <p:nvPr/>
              </p:nvPicPr>
              <p:blipFill>
                <a:blip r:embed="rId78"/>
                <a:stretch>
                  <a:fillRect/>
                </a:stretch>
              </p:blipFill>
              <p:spPr>
                <a:xfrm>
                  <a:off x="8533651" y="3331427"/>
                  <a:ext cx="454926" cy="602903"/>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Ink 53"/>
                <p14:cNvContentPartPr/>
                <p14:nvPr/>
              </p14:nvContentPartPr>
              <p14:xfrm>
                <a:off x="8574652" y="3121247"/>
                <a:ext cx="474120" cy="90000"/>
              </p14:xfrm>
            </p:contentPart>
          </mc:Choice>
          <mc:Fallback xmlns="">
            <p:pic>
              <p:nvPicPr>
                <p:cNvPr id="54" name="Ink 53"/>
                <p:cNvPicPr/>
                <p:nvPr/>
              </p:nvPicPr>
              <p:blipFill>
                <a:blip r:embed="rId80"/>
                <a:stretch>
                  <a:fillRect/>
                </a:stretch>
              </p:blipFill>
              <p:spPr>
                <a:xfrm>
                  <a:off x="8547904" y="3066896"/>
                  <a:ext cx="539154" cy="179416"/>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5" name="Ink 54"/>
                <p14:cNvContentPartPr/>
                <p14:nvPr/>
              </p14:nvContentPartPr>
              <p14:xfrm>
                <a:off x="9130132" y="3260207"/>
                <a:ext cx="184680" cy="150120"/>
              </p14:xfrm>
            </p:contentPart>
          </mc:Choice>
          <mc:Fallback xmlns="">
            <p:pic>
              <p:nvPicPr>
                <p:cNvPr id="55" name="Ink 54"/>
                <p:cNvPicPr/>
                <p:nvPr/>
              </p:nvPicPr>
              <p:blipFill>
                <a:blip r:embed="rId82"/>
                <a:stretch>
                  <a:fillRect/>
                </a:stretch>
              </p:blipFill>
              <p:spPr>
                <a:xfrm>
                  <a:off x="9096029" y="3209003"/>
                  <a:ext cx="261280" cy="242054"/>
                </a:xfrm>
                <a:prstGeom prst="rect">
                  <a:avLst/>
                </a:prstGeom>
              </p:spPr>
            </p:pic>
          </mc:Fallback>
        </mc:AlternateContent>
      </p:grpSp>
      <p:sp>
        <p:nvSpPr>
          <p:cNvPr id="56" name="Text Box 5"/>
          <p:cNvSpPr txBox="1">
            <a:spLocks noChangeArrowheads="1"/>
          </p:cNvSpPr>
          <p:nvPr/>
        </p:nvSpPr>
        <p:spPr bwMode="auto">
          <a:xfrm>
            <a:off x="205749" y="5562600"/>
            <a:ext cx="5653088" cy="623248"/>
          </a:xfrm>
          <a:prstGeom prst="rect">
            <a:avLst/>
          </a:prstGeom>
          <a:noFill/>
          <a:ln w="9525">
            <a:noFill/>
            <a:miter lim="800000"/>
            <a:headEnd/>
            <a:tailEnd/>
          </a:ln>
        </p:spPr>
        <p:txBody>
          <a:bodyPr>
            <a:spAutoFit/>
          </a:bodyPr>
          <a:lstStyle/>
          <a:p>
            <a:pPr lvl="1" eaLnBrk="1" hangingPunct="1">
              <a:spcBef>
                <a:spcPct val="20000"/>
              </a:spcBef>
            </a:pPr>
            <a:r>
              <a:rPr lang="en-US" sz="2100" dirty="0">
                <a:solidFill>
                  <a:srgbClr val="000000"/>
                </a:solidFill>
                <a:latin typeface="Calibri" pitchFamily="34" charset="0"/>
              </a:rPr>
              <a:t> e.g. </a:t>
            </a:r>
            <a:r>
              <a:rPr lang="en-US" sz="2100" dirty="0" err="1">
                <a:solidFill>
                  <a:srgbClr val="000000"/>
                </a:solidFill>
                <a:latin typeface="Calibri" pitchFamily="34" charset="0"/>
              </a:rPr>
              <a:t>d</a:t>
            </a:r>
            <a:r>
              <a:rPr lang="en-US" sz="2100" baseline="-25000" dirty="0" err="1">
                <a:solidFill>
                  <a:srgbClr val="000000"/>
                </a:solidFill>
                <a:latin typeface="Calibri" pitchFamily="34" charset="0"/>
              </a:rPr>
              <a:t>n</a:t>
            </a:r>
            <a:r>
              <a:rPr lang="en-US" sz="2100" baseline="-25000" dirty="0">
                <a:solidFill>
                  <a:srgbClr val="000000"/>
                </a:solidFill>
                <a:latin typeface="Calibri" pitchFamily="34" charset="0"/>
              </a:rPr>
              <a:t> </a:t>
            </a:r>
            <a:r>
              <a:rPr lang="en-US" sz="2100" dirty="0">
                <a:solidFill>
                  <a:srgbClr val="000000"/>
                </a:solidFill>
                <a:latin typeface="Calibri" pitchFamily="34" charset="0"/>
              </a:rPr>
              <a:t>~ 10</a:t>
            </a:r>
            <a:r>
              <a:rPr lang="en-US" sz="2100" baseline="30000" dirty="0">
                <a:solidFill>
                  <a:srgbClr val="000000"/>
                </a:solidFill>
                <a:latin typeface="Calibri" pitchFamily="34" charset="0"/>
              </a:rPr>
              <a:t>-25 </a:t>
            </a:r>
            <a:r>
              <a:rPr lang="en-US" sz="2100" dirty="0">
                <a:solidFill>
                  <a:srgbClr val="000000"/>
                </a:solidFill>
                <a:latin typeface="Calibri" pitchFamily="34" charset="0"/>
              </a:rPr>
              <a:t>e-cm x </a:t>
            </a:r>
            <a:r>
              <a:rPr lang="en-US" sz="2100" dirty="0" err="1">
                <a:solidFill>
                  <a:srgbClr val="000000"/>
                </a:solidFill>
                <a:latin typeface="Calibri" pitchFamily="34" charset="0"/>
              </a:rPr>
              <a:t>sin</a:t>
            </a:r>
            <a:r>
              <a:rPr lang="en-US" sz="2100" dirty="0" err="1">
                <a:solidFill>
                  <a:srgbClr val="000000"/>
                </a:solidFill>
                <a:latin typeface="Symbol" pitchFamily="18" charset="2"/>
              </a:rPr>
              <a:t>j</a:t>
            </a:r>
            <a:r>
              <a:rPr lang="en-US" sz="2100" baseline="-25000" dirty="0" err="1">
                <a:solidFill>
                  <a:srgbClr val="000000"/>
                </a:solidFill>
                <a:latin typeface="Calibri" pitchFamily="34" charset="0"/>
              </a:rPr>
              <a:t>CP</a:t>
            </a:r>
            <a:r>
              <a:rPr lang="en-US" sz="2100" dirty="0">
                <a:solidFill>
                  <a:srgbClr val="000000"/>
                </a:solidFill>
                <a:latin typeface="Calibri" pitchFamily="34" charset="0"/>
              </a:rPr>
              <a:t>(1 </a:t>
            </a:r>
            <a:r>
              <a:rPr lang="en-US" sz="2100" dirty="0" err="1">
                <a:solidFill>
                  <a:srgbClr val="000000"/>
                </a:solidFill>
                <a:latin typeface="Calibri" pitchFamily="34" charset="0"/>
              </a:rPr>
              <a:t>TeV</a:t>
            </a:r>
            <a:r>
              <a:rPr lang="en-US" sz="2100" dirty="0">
                <a:solidFill>
                  <a:srgbClr val="000000"/>
                </a:solidFill>
                <a:latin typeface="Calibri" pitchFamily="34" charset="0"/>
              </a:rPr>
              <a:t>/M</a:t>
            </a:r>
            <a:r>
              <a:rPr lang="en-US" sz="2100" baseline="-25000" dirty="0">
                <a:solidFill>
                  <a:srgbClr val="000000"/>
                </a:solidFill>
                <a:latin typeface="Calibri" pitchFamily="34" charset="0"/>
              </a:rPr>
              <a:t>BSM</a:t>
            </a:r>
            <a:r>
              <a:rPr lang="en-US" sz="2100" dirty="0">
                <a:solidFill>
                  <a:srgbClr val="000000"/>
                </a:solidFill>
                <a:latin typeface="Calibri" pitchFamily="34" charset="0"/>
              </a:rPr>
              <a:t>)</a:t>
            </a:r>
            <a:r>
              <a:rPr lang="en-US" sz="2100" baseline="30000" dirty="0">
                <a:solidFill>
                  <a:srgbClr val="000000"/>
                </a:solidFill>
                <a:latin typeface="Calibri" pitchFamily="34" charset="0"/>
              </a:rPr>
              <a:t>2</a:t>
            </a:r>
            <a:endParaRPr lang="en-US" sz="2100" baseline="-25000" dirty="0">
              <a:solidFill>
                <a:srgbClr val="000000"/>
              </a:solidFill>
              <a:latin typeface="Calibri" pitchFamily="34" charset="0"/>
            </a:endParaRPr>
          </a:p>
          <a:p>
            <a:pPr eaLnBrk="1" hangingPunct="1"/>
            <a:endParaRPr lang="en-US" sz="1350" dirty="0">
              <a:solidFill>
                <a:srgbClr val="000000"/>
              </a:solidFill>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812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ChangeArrowheads="1"/>
          </p:cNvSpPr>
          <p:nvPr/>
        </p:nvSpPr>
        <p:spPr bwMode="auto">
          <a:xfrm>
            <a:off x="1" y="-1"/>
            <a:ext cx="3733800" cy="1279525"/>
          </a:xfrm>
          <a:prstGeom prst="rect">
            <a:avLst/>
          </a:prstGeom>
          <a:noFill/>
          <a:ln w="9525">
            <a:noFill/>
            <a:miter lim="800000"/>
            <a:headEnd/>
            <a:tailEnd/>
          </a:ln>
        </p:spPr>
        <p:txBody>
          <a:bodyPr anchor="ctr"/>
          <a:lstStyle/>
          <a:p>
            <a:pPr algn="ctr" eaLnBrk="1" hangingPunct="1"/>
            <a:r>
              <a:rPr lang="en-US" sz="4000" b="1" dirty="0" smtClean="0">
                <a:solidFill>
                  <a:srgbClr val="FF9900"/>
                </a:solidFill>
                <a:latin typeface="Comic Sans MS" pitchFamily="66" charset="0"/>
              </a:rPr>
              <a:t>Impact </a:t>
            </a:r>
            <a:r>
              <a:rPr lang="en-US" sz="4000" b="1" dirty="0">
                <a:solidFill>
                  <a:srgbClr val="FF9900"/>
                </a:solidFill>
                <a:latin typeface="Comic Sans MS" pitchFamily="66" charset="0"/>
              </a:rPr>
              <a:t>of non-zero EDM</a:t>
            </a:r>
          </a:p>
        </p:txBody>
      </p:sp>
      <p:sp>
        <p:nvSpPr>
          <p:cNvPr id="15364" name="Rectangle 3"/>
          <p:cNvSpPr>
            <a:spLocks noChangeArrowheads="1"/>
          </p:cNvSpPr>
          <p:nvPr/>
        </p:nvSpPr>
        <p:spPr bwMode="auto">
          <a:xfrm>
            <a:off x="52440" y="1371600"/>
            <a:ext cx="3633072" cy="5257800"/>
          </a:xfrm>
          <a:prstGeom prst="rect">
            <a:avLst/>
          </a:prstGeom>
          <a:noFill/>
          <a:ln w="9525">
            <a:noFill/>
            <a:miter lim="800000"/>
            <a:headEnd/>
            <a:tailEnd/>
          </a:ln>
        </p:spPr>
        <p:txBody>
          <a:bodyPr/>
          <a:lstStyle/>
          <a:p>
            <a:pPr marL="342900" indent="-342900" eaLnBrk="1" hangingPunct="1">
              <a:spcBef>
                <a:spcPct val="20000"/>
              </a:spcBef>
              <a:buFontTx/>
              <a:buChar char="•"/>
            </a:pPr>
            <a:r>
              <a:rPr lang="en-US" sz="2400" dirty="0">
                <a:latin typeface="Comic Sans MS" pitchFamily="66" charset="0"/>
              </a:rPr>
              <a:t>Must be new </a:t>
            </a:r>
            <a:r>
              <a:rPr lang="en-US" sz="2400" dirty="0" smtClean="0">
                <a:latin typeface="Comic Sans MS" pitchFamily="66" charset="0"/>
              </a:rPr>
              <a:t>Physics</a:t>
            </a:r>
            <a:endParaRPr lang="en-US" sz="2400" dirty="0">
              <a:latin typeface="Comic Sans MS" pitchFamily="66" charset="0"/>
            </a:endParaRPr>
          </a:p>
          <a:p>
            <a:pPr marL="342900" indent="-342900" eaLnBrk="1" hangingPunct="1">
              <a:spcBef>
                <a:spcPct val="20000"/>
              </a:spcBef>
              <a:buFontTx/>
              <a:buChar char="•"/>
            </a:pPr>
            <a:endParaRPr lang="en-US" sz="2400" dirty="0">
              <a:latin typeface="Comic Sans MS" pitchFamily="66" charset="0"/>
            </a:endParaRPr>
          </a:p>
          <a:p>
            <a:pPr marL="342900" indent="-342900" eaLnBrk="1" hangingPunct="1">
              <a:spcBef>
                <a:spcPct val="20000"/>
              </a:spcBef>
              <a:buFontTx/>
              <a:buChar char="•"/>
            </a:pPr>
            <a:r>
              <a:rPr lang="en-US" sz="2400" dirty="0" smtClean="0">
                <a:latin typeface="Comic Sans MS" pitchFamily="66" charset="0"/>
              </a:rPr>
              <a:t>Sharply </a:t>
            </a:r>
            <a:r>
              <a:rPr lang="en-US" sz="2400" dirty="0">
                <a:latin typeface="Comic Sans MS" pitchFamily="66" charset="0"/>
              </a:rPr>
              <a:t>constrains</a:t>
            </a:r>
          </a:p>
          <a:p>
            <a:pPr marL="342900" indent="-342900" eaLnBrk="1" hangingPunct="1">
              <a:spcBef>
                <a:spcPct val="20000"/>
              </a:spcBef>
            </a:pPr>
            <a:r>
              <a:rPr lang="en-US" sz="2400" dirty="0">
                <a:latin typeface="Comic Sans MS" pitchFamily="66" charset="0"/>
              </a:rPr>
              <a:t>	 models beyond the </a:t>
            </a:r>
          </a:p>
          <a:p>
            <a:pPr marL="342900" indent="-342900" eaLnBrk="1" hangingPunct="1">
              <a:spcBef>
                <a:spcPct val="20000"/>
              </a:spcBef>
            </a:pPr>
            <a:r>
              <a:rPr lang="en-US" sz="2400" dirty="0">
                <a:latin typeface="Comic Sans MS" pitchFamily="66" charset="0"/>
              </a:rPr>
              <a:t>	Standard Model </a:t>
            </a:r>
          </a:p>
          <a:p>
            <a:pPr marL="342900" indent="-342900" eaLnBrk="1" hangingPunct="1">
              <a:spcBef>
                <a:spcPct val="20000"/>
              </a:spcBef>
            </a:pPr>
            <a:r>
              <a:rPr lang="en-US" sz="2400" dirty="0">
                <a:latin typeface="Comic Sans MS" pitchFamily="66" charset="0"/>
              </a:rPr>
              <a:t>   (especially </a:t>
            </a:r>
            <a:r>
              <a:rPr lang="en-US" sz="2400" i="1" dirty="0">
                <a:solidFill>
                  <a:srgbClr val="990099"/>
                </a:solidFill>
                <a:latin typeface="Comic Sans MS" pitchFamily="66" charset="0"/>
              </a:rPr>
              <a:t>with </a:t>
            </a:r>
          </a:p>
          <a:p>
            <a:pPr marL="342900" indent="-342900" eaLnBrk="1" hangingPunct="1">
              <a:spcBef>
                <a:spcPct val="20000"/>
              </a:spcBef>
            </a:pPr>
            <a:r>
              <a:rPr lang="en-US" sz="2400" i="1" dirty="0">
                <a:solidFill>
                  <a:srgbClr val="990099"/>
                </a:solidFill>
                <a:latin typeface="Comic Sans MS" pitchFamily="66" charset="0"/>
              </a:rPr>
              <a:t>	</a:t>
            </a:r>
            <a:r>
              <a:rPr lang="en-US" sz="2400" dirty="0">
                <a:latin typeface="Comic Sans MS" pitchFamily="66" charset="0"/>
              </a:rPr>
              <a:t>LHC data)</a:t>
            </a:r>
          </a:p>
          <a:p>
            <a:pPr marL="342900" indent="-342900" eaLnBrk="1" hangingPunct="1">
              <a:spcBef>
                <a:spcPct val="20000"/>
              </a:spcBef>
            </a:pPr>
            <a:endParaRPr lang="en-US" sz="2400" dirty="0">
              <a:latin typeface="Comic Sans MS" pitchFamily="66" charset="0"/>
            </a:endParaRPr>
          </a:p>
          <a:p>
            <a:pPr marL="342900" indent="-342900" eaLnBrk="1" hangingPunct="1">
              <a:spcBef>
                <a:spcPct val="20000"/>
              </a:spcBef>
              <a:buFontTx/>
              <a:buChar char="•"/>
            </a:pPr>
            <a:r>
              <a:rPr lang="en-US" sz="2400" dirty="0">
                <a:latin typeface="Comic Sans MS" pitchFamily="66" charset="0"/>
              </a:rPr>
              <a:t>May account for </a:t>
            </a:r>
            <a:r>
              <a:rPr lang="en-US" sz="2400" dirty="0" smtClean="0">
                <a:latin typeface="Comic Sans MS" pitchFamily="66" charset="0"/>
              </a:rPr>
              <a:t>matter-antimatter </a:t>
            </a:r>
            <a:r>
              <a:rPr lang="en-US" sz="2400" dirty="0">
                <a:latin typeface="Comic Sans MS" pitchFamily="66" charset="0"/>
              </a:rPr>
              <a:t>asymmetry of </a:t>
            </a:r>
            <a:r>
              <a:rPr lang="en-US" sz="2400" dirty="0" smtClean="0">
                <a:latin typeface="Comic Sans MS" pitchFamily="66" charset="0"/>
              </a:rPr>
              <a:t>the </a:t>
            </a:r>
            <a:r>
              <a:rPr lang="en-US" sz="2400" dirty="0">
                <a:latin typeface="Comic Sans MS" pitchFamily="66" charset="0"/>
              </a:rPr>
              <a:t>universe </a:t>
            </a:r>
          </a:p>
        </p:txBody>
      </p:sp>
      <p:sp>
        <p:nvSpPr>
          <p:cNvPr id="10" name="Slide Number Placeholder 9"/>
          <p:cNvSpPr>
            <a:spLocks noGrp="1"/>
          </p:cNvSpPr>
          <p:nvPr>
            <p:ph type="sldNum" sz="quarter" idx="12"/>
          </p:nvPr>
        </p:nvSpPr>
        <p:spPr/>
        <p:txBody>
          <a:bodyPr/>
          <a:lstStyle/>
          <a:p>
            <a:pPr>
              <a:defRPr/>
            </a:pPr>
            <a:fld id="{D7FFC93E-BB8E-4FF2-88EC-5DC3A852F10F}" type="slidenum">
              <a:rPr lang="en-US" smtClean="0"/>
              <a:pPr>
                <a:defRPr/>
              </a:pPr>
              <a:t>14</a:t>
            </a:fld>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257800" y="4114800"/>
            <a:ext cx="3935303" cy="2743200"/>
          </a:xfrm>
          <a:prstGeom prst="rect">
            <a:avLst/>
          </a:prstGeom>
          <a:noFill/>
          <a:ln w="9525">
            <a:noFill/>
            <a:miter lim="800000"/>
            <a:headEnd/>
            <a:tailEnd/>
          </a:ln>
        </p:spPr>
      </p:pic>
      <p:pic>
        <p:nvPicPr>
          <p:cNvPr id="8" name="Picture 7"/>
          <p:cNvPicPr/>
          <p:nvPr/>
        </p:nvPicPr>
        <p:blipFill rotWithShape="1">
          <a:blip r:embed="rId3" cstate="print">
            <a:extLst>
              <a:ext uri="{28A0092B-C50C-407E-A947-70E740481C1C}">
                <a14:useLocalDpi xmlns:a14="http://schemas.microsoft.com/office/drawing/2010/main" val="0"/>
              </a:ext>
            </a:extLst>
          </a:blip>
          <a:srcRect l="6198" r="8957"/>
          <a:stretch/>
        </p:blipFill>
        <p:spPr bwMode="auto">
          <a:xfrm>
            <a:off x="3685512" y="0"/>
            <a:ext cx="5458488" cy="3352800"/>
          </a:xfrm>
          <a:prstGeom prst="rect">
            <a:avLst/>
          </a:prstGeom>
          <a:noFill/>
          <a:ln>
            <a:noFill/>
          </a:ln>
          <a:extLst>
            <a:ext uri="{53640926-AAD7-44D8-BBD7-CCE9431645EC}">
              <a14:shadowObscured xmlns:a14="http://schemas.microsoft.com/office/drawing/2010/main"/>
            </a:ext>
          </a:extLst>
        </p:spPr>
      </p:pic>
      <p:sp>
        <p:nvSpPr>
          <p:cNvPr id="3" name="Rectangle 2"/>
          <p:cNvSpPr/>
          <p:nvPr/>
        </p:nvSpPr>
        <p:spPr>
          <a:xfrm>
            <a:off x="4495800" y="639761"/>
            <a:ext cx="4572000" cy="430887"/>
          </a:xfrm>
          <a:prstGeom prst="rect">
            <a:avLst/>
          </a:prstGeom>
        </p:spPr>
        <p:txBody>
          <a:bodyPr>
            <a:spAutoFit/>
          </a:bodyPr>
          <a:lstStyle/>
          <a:p>
            <a:r>
              <a:rPr lang="en-US" sz="1100" dirty="0">
                <a:solidFill>
                  <a:srgbClr val="000000"/>
                </a:solidFill>
                <a:latin typeface="Times New Roman" panose="02020603050405020304" pitchFamily="18" charset="0"/>
                <a:ea typeface="Times New Roman" panose="02020603050405020304" pitchFamily="18" charset="0"/>
                <a:hlinkClick r:id="rId4"/>
              </a:rPr>
              <a:t>Amin </a:t>
            </a:r>
            <a:r>
              <a:rPr lang="en-US" sz="1100" dirty="0" err="1">
                <a:solidFill>
                  <a:srgbClr val="000000"/>
                </a:solidFill>
                <a:latin typeface="Times New Roman" panose="02020603050405020304" pitchFamily="18" charset="0"/>
                <a:ea typeface="Times New Roman" panose="02020603050405020304" pitchFamily="18" charset="0"/>
                <a:hlinkClick r:id="rId4"/>
              </a:rPr>
              <a:t>Aboubrahim</a:t>
            </a:r>
            <a:r>
              <a:rPr lang="en-US" sz="1100" dirty="0">
                <a:solidFill>
                  <a:srgbClr val="000000"/>
                </a:solidFill>
                <a:latin typeface="Times New Roman" panose="02020603050405020304" pitchFamily="18" charset="0"/>
                <a:ea typeface="Times New Roman" panose="02020603050405020304" pitchFamily="18" charset="0"/>
              </a:rPr>
              <a:t>, </a:t>
            </a:r>
            <a:r>
              <a:rPr lang="en-US" sz="1100" dirty="0">
                <a:solidFill>
                  <a:srgbClr val="000000"/>
                </a:solidFill>
                <a:latin typeface="Times New Roman" panose="02020603050405020304" pitchFamily="18" charset="0"/>
                <a:ea typeface="Times New Roman" panose="02020603050405020304" pitchFamily="18" charset="0"/>
                <a:hlinkClick r:id="rId5"/>
              </a:rPr>
              <a:t>Tarek Ibrahim</a:t>
            </a:r>
            <a:r>
              <a:rPr lang="en-US" sz="1100" dirty="0">
                <a:solidFill>
                  <a:srgbClr val="000000"/>
                </a:solidFill>
                <a:latin typeface="Times New Roman" panose="02020603050405020304" pitchFamily="18" charset="0"/>
                <a:ea typeface="Times New Roman" panose="02020603050405020304" pitchFamily="18" charset="0"/>
              </a:rPr>
              <a:t>, </a:t>
            </a:r>
            <a:r>
              <a:rPr lang="en-US" sz="1100" dirty="0" err="1">
                <a:solidFill>
                  <a:srgbClr val="000000"/>
                </a:solidFill>
                <a:latin typeface="Times New Roman" panose="02020603050405020304" pitchFamily="18" charset="0"/>
                <a:ea typeface="Times New Roman" panose="02020603050405020304" pitchFamily="18" charset="0"/>
                <a:hlinkClick r:id="rId6"/>
              </a:rPr>
              <a:t>Pran</a:t>
            </a:r>
            <a:r>
              <a:rPr lang="en-US" sz="1100" dirty="0">
                <a:solidFill>
                  <a:srgbClr val="000000"/>
                </a:solidFill>
                <a:latin typeface="Times New Roman" panose="02020603050405020304" pitchFamily="18" charset="0"/>
                <a:ea typeface="Times New Roman" panose="02020603050405020304" pitchFamily="18" charset="0"/>
                <a:hlinkClick r:id="rId6"/>
              </a:rPr>
              <a:t> </a:t>
            </a:r>
            <a:r>
              <a:rPr lang="en-US" sz="1100" dirty="0" err="1">
                <a:solidFill>
                  <a:srgbClr val="000000"/>
                </a:solidFill>
                <a:latin typeface="Times New Roman" panose="02020603050405020304" pitchFamily="18" charset="0"/>
                <a:ea typeface="Times New Roman" panose="02020603050405020304" pitchFamily="18" charset="0"/>
                <a:hlinkClick r:id="rId6"/>
              </a:rPr>
              <a:t>Nath</a:t>
            </a:r>
            <a:r>
              <a:rPr lang="en-US" sz="1100" dirty="0">
                <a:solidFill>
                  <a:srgbClr val="000000"/>
                </a:solidFill>
                <a:latin typeface="Times New Roman" panose="02020603050405020304" pitchFamily="18" charset="0"/>
                <a:ea typeface="Times New Roman" panose="02020603050405020304" pitchFamily="18" charset="0"/>
              </a:rPr>
              <a:t>,  </a:t>
            </a:r>
            <a:r>
              <a:rPr lang="en-US" sz="1100" i="1" dirty="0">
                <a:solidFill>
                  <a:srgbClr val="000000"/>
                </a:solidFill>
                <a:latin typeface="Times New Roman" panose="02020603050405020304" pitchFamily="18" charset="0"/>
                <a:ea typeface="Times New Roman" panose="02020603050405020304" pitchFamily="18" charset="0"/>
              </a:rPr>
              <a:t>The Neutron Electric Dipole Moment and Probe of  </a:t>
            </a:r>
            <a:r>
              <a:rPr lang="en-US" sz="1100" i="1" dirty="0" err="1" smtClean="0">
                <a:solidFill>
                  <a:srgbClr val="000000"/>
                </a:solidFill>
                <a:latin typeface="Times New Roman" panose="02020603050405020304" pitchFamily="18" charset="0"/>
                <a:ea typeface="Times New Roman" panose="02020603050405020304" pitchFamily="18" charset="0"/>
              </a:rPr>
              <a:t>PeV</a:t>
            </a:r>
            <a:r>
              <a:rPr lang="en-US" sz="1100" i="1" dirty="0" smtClean="0">
                <a:solidFill>
                  <a:srgbClr val="000000"/>
                </a:solidFill>
                <a:latin typeface="Times New Roman" panose="02020603050405020304" pitchFamily="18" charset="0"/>
                <a:ea typeface="Times New Roman" panose="02020603050405020304" pitchFamily="18" charset="0"/>
              </a:rPr>
              <a:t> </a:t>
            </a:r>
            <a:r>
              <a:rPr lang="en-US" sz="1100" i="1" dirty="0">
                <a:solidFill>
                  <a:srgbClr val="000000"/>
                </a:solidFill>
                <a:latin typeface="Times New Roman" panose="02020603050405020304" pitchFamily="18" charset="0"/>
                <a:ea typeface="Times New Roman" panose="02020603050405020304" pitchFamily="18" charset="0"/>
              </a:rPr>
              <a:t>Scale Physics</a:t>
            </a:r>
            <a:r>
              <a:rPr lang="en-US" sz="1100" dirty="0">
                <a:solidFill>
                  <a:srgbClr val="000000"/>
                </a:solidFill>
                <a:latin typeface="Times New Roman" panose="02020603050405020304" pitchFamily="18" charset="0"/>
                <a:ea typeface="Times New Roman" panose="02020603050405020304" pitchFamily="18" charset="0"/>
              </a:rPr>
              <a:t>, Phys. Rev. D , </a:t>
            </a:r>
            <a:r>
              <a:rPr lang="en-US" sz="1100" b="1" dirty="0">
                <a:solidFill>
                  <a:srgbClr val="000000"/>
                </a:solidFill>
                <a:latin typeface="Times New Roman" panose="02020603050405020304" pitchFamily="18" charset="0"/>
                <a:ea typeface="Times New Roman" panose="02020603050405020304" pitchFamily="18" charset="0"/>
              </a:rPr>
              <a:t>91</a:t>
            </a:r>
            <a:r>
              <a:rPr lang="en-US" sz="1100" dirty="0">
                <a:solidFill>
                  <a:srgbClr val="000000"/>
                </a:solidFill>
                <a:latin typeface="Times New Roman" panose="02020603050405020304" pitchFamily="18" charset="0"/>
                <a:ea typeface="Times New Roman" panose="02020603050405020304" pitchFamily="18" charset="0"/>
              </a:rPr>
              <a:t>, 095017 (2015).</a:t>
            </a:r>
            <a:endParaRPr lang="en-US" sz="11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8858D4B-30FA-4AC8-9E01-CA0A12E825FC}" type="slidenum">
              <a:rPr lang="en-US" smtClean="0"/>
              <a:t>15</a:t>
            </a:fld>
            <a:endParaRPr lang="en-US"/>
          </a:p>
        </p:txBody>
      </p:sp>
      <p:sp>
        <p:nvSpPr>
          <p:cNvPr id="11" name="Rounded Rectangle 10"/>
          <p:cNvSpPr/>
          <p:nvPr/>
        </p:nvSpPr>
        <p:spPr>
          <a:xfrm>
            <a:off x="114300" y="5548887"/>
            <a:ext cx="8915400" cy="1131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0" name="Straight Connector 29"/>
          <p:cNvCxnSpPr/>
          <p:nvPr/>
        </p:nvCxnSpPr>
        <p:spPr>
          <a:xfrm flipV="1">
            <a:off x="342899" y="4112492"/>
            <a:ext cx="245349" cy="1436394"/>
          </a:xfrm>
          <a:prstGeom prst="line">
            <a:avLst/>
          </a:prstGeom>
          <a:ln w="36000">
            <a:solidFill>
              <a:srgbClr val="177D36"/>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571500" y="4125748"/>
            <a:ext cx="955934" cy="1417802"/>
          </a:xfrm>
          <a:prstGeom prst="line">
            <a:avLst/>
          </a:prstGeom>
          <a:ln w="36000">
            <a:solidFill>
              <a:srgbClr val="177D36"/>
            </a:solidFill>
            <a:tailEnd type="arrow"/>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346071" y="3814718"/>
            <a:ext cx="1028461" cy="323165"/>
          </a:xfrm>
          <a:prstGeom prst="rect">
            <a:avLst/>
          </a:prstGeom>
          <a:noFill/>
        </p:spPr>
        <p:txBody>
          <a:bodyPr wrap="square" rtlCol="0">
            <a:spAutoFit/>
          </a:bodyPr>
          <a:lstStyle/>
          <a:p>
            <a:r>
              <a:rPr lang="en-US" sz="1500" b="1" dirty="0">
                <a:solidFill>
                  <a:srgbClr val="C00000"/>
                </a:solidFill>
              </a:rPr>
              <a:t>10</a:t>
            </a:r>
            <a:r>
              <a:rPr lang="en-US" sz="1500" b="1" baseline="30000" dirty="0">
                <a:solidFill>
                  <a:srgbClr val="C00000"/>
                </a:solidFill>
              </a:rPr>
              <a:t>14</a:t>
            </a:r>
            <a:r>
              <a:rPr lang="en-US" sz="1500" b="1" dirty="0">
                <a:solidFill>
                  <a:srgbClr val="C00000"/>
                </a:solidFill>
              </a:rPr>
              <a:t> eV</a:t>
            </a:r>
          </a:p>
        </p:txBody>
      </p:sp>
      <p:sp>
        <p:nvSpPr>
          <p:cNvPr id="122" name="TextBox 121"/>
          <p:cNvSpPr txBox="1"/>
          <p:nvPr/>
        </p:nvSpPr>
        <p:spPr>
          <a:xfrm>
            <a:off x="3146184" y="3839460"/>
            <a:ext cx="740016" cy="323165"/>
          </a:xfrm>
          <a:prstGeom prst="rect">
            <a:avLst/>
          </a:prstGeom>
          <a:noFill/>
        </p:spPr>
        <p:txBody>
          <a:bodyPr wrap="square" rtlCol="0">
            <a:spAutoFit/>
          </a:bodyPr>
          <a:lstStyle/>
          <a:p>
            <a:r>
              <a:rPr lang="en-US" sz="1500" b="1" dirty="0">
                <a:solidFill>
                  <a:srgbClr val="C00000"/>
                </a:solidFill>
              </a:rPr>
              <a:t>10</a:t>
            </a:r>
            <a:r>
              <a:rPr lang="en-US" sz="1500" b="1" baseline="30000" dirty="0">
                <a:solidFill>
                  <a:srgbClr val="C00000"/>
                </a:solidFill>
              </a:rPr>
              <a:t>6</a:t>
            </a:r>
            <a:r>
              <a:rPr lang="en-US" sz="1500" b="1" dirty="0">
                <a:solidFill>
                  <a:srgbClr val="C00000"/>
                </a:solidFill>
              </a:rPr>
              <a:t> eV</a:t>
            </a:r>
          </a:p>
        </p:txBody>
      </p:sp>
      <p:sp>
        <p:nvSpPr>
          <p:cNvPr id="127" name="TextBox 126"/>
          <p:cNvSpPr txBox="1"/>
          <p:nvPr/>
        </p:nvSpPr>
        <p:spPr>
          <a:xfrm>
            <a:off x="1374533" y="3837801"/>
            <a:ext cx="1004769" cy="323165"/>
          </a:xfrm>
          <a:prstGeom prst="rect">
            <a:avLst/>
          </a:prstGeom>
          <a:noFill/>
        </p:spPr>
        <p:txBody>
          <a:bodyPr wrap="square" rtlCol="0">
            <a:spAutoFit/>
          </a:bodyPr>
          <a:lstStyle/>
          <a:p>
            <a:r>
              <a:rPr lang="en-US" sz="1500" b="1" dirty="0">
                <a:solidFill>
                  <a:srgbClr val="C00000"/>
                </a:solidFill>
              </a:rPr>
              <a:t>10</a:t>
            </a:r>
            <a:r>
              <a:rPr lang="en-US" sz="1500" b="1" baseline="30000" dirty="0">
                <a:solidFill>
                  <a:srgbClr val="C00000"/>
                </a:solidFill>
              </a:rPr>
              <a:t>13</a:t>
            </a:r>
            <a:r>
              <a:rPr lang="en-US" sz="1500" b="1" dirty="0">
                <a:solidFill>
                  <a:srgbClr val="C00000"/>
                </a:solidFill>
              </a:rPr>
              <a:t> eV</a:t>
            </a:r>
          </a:p>
        </p:txBody>
      </p:sp>
      <p:sp>
        <p:nvSpPr>
          <p:cNvPr id="128" name="TextBox 127"/>
          <p:cNvSpPr txBox="1"/>
          <p:nvPr/>
        </p:nvSpPr>
        <p:spPr>
          <a:xfrm>
            <a:off x="2197808" y="3834387"/>
            <a:ext cx="740016" cy="323165"/>
          </a:xfrm>
          <a:prstGeom prst="rect">
            <a:avLst/>
          </a:prstGeom>
          <a:noFill/>
        </p:spPr>
        <p:txBody>
          <a:bodyPr wrap="square" rtlCol="0">
            <a:spAutoFit/>
          </a:bodyPr>
          <a:lstStyle/>
          <a:p>
            <a:r>
              <a:rPr lang="en-US" sz="1500" b="1" dirty="0">
                <a:solidFill>
                  <a:srgbClr val="C00000"/>
                </a:solidFill>
              </a:rPr>
              <a:t>10</a:t>
            </a:r>
            <a:r>
              <a:rPr lang="en-US" sz="1500" b="1" baseline="30000" dirty="0">
                <a:solidFill>
                  <a:srgbClr val="C00000"/>
                </a:solidFill>
              </a:rPr>
              <a:t>9</a:t>
            </a:r>
            <a:r>
              <a:rPr lang="en-US" sz="1500" b="1" dirty="0">
                <a:solidFill>
                  <a:srgbClr val="C00000"/>
                </a:solidFill>
              </a:rPr>
              <a:t> eV</a:t>
            </a:r>
          </a:p>
        </p:txBody>
      </p:sp>
      <p:sp>
        <p:nvSpPr>
          <p:cNvPr id="129" name="TextBox 128"/>
          <p:cNvSpPr txBox="1"/>
          <p:nvPr/>
        </p:nvSpPr>
        <p:spPr>
          <a:xfrm>
            <a:off x="4346334" y="3834387"/>
            <a:ext cx="740016" cy="323165"/>
          </a:xfrm>
          <a:prstGeom prst="rect">
            <a:avLst/>
          </a:prstGeom>
          <a:noFill/>
        </p:spPr>
        <p:txBody>
          <a:bodyPr wrap="square" rtlCol="0">
            <a:spAutoFit/>
          </a:bodyPr>
          <a:lstStyle/>
          <a:p>
            <a:r>
              <a:rPr lang="en-US" sz="1500" b="1" dirty="0">
                <a:solidFill>
                  <a:srgbClr val="C00000"/>
                </a:solidFill>
              </a:rPr>
              <a:t>10</a:t>
            </a:r>
            <a:r>
              <a:rPr lang="en-US" sz="1500" b="1" baseline="30000" dirty="0">
                <a:solidFill>
                  <a:srgbClr val="C00000"/>
                </a:solidFill>
              </a:rPr>
              <a:t>-1</a:t>
            </a:r>
            <a:r>
              <a:rPr lang="en-US" sz="1500" b="1" dirty="0">
                <a:solidFill>
                  <a:srgbClr val="C00000"/>
                </a:solidFill>
              </a:rPr>
              <a:t> eV</a:t>
            </a:r>
          </a:p>
        </p:txBody>
      </p:sp>
      <p:sp>
        <p:nvSpPr>
          <p:cNvPr id="130" name="TextBox 129"/>
          <p:cNvSpPr txBox="1"/>
          <p:nvPr/>
        </p:nvSpPr>
        <p:spPr>
          <a:xfrm>
            <a:off x="7719141" y="3771900"/>
            <a:ext cx="796209" cy="323165"/>
          </a:xfrm>
          <a:prstGeom prst="rect">
            <a:avLst/>
          </a:prstGeom>
          <a:noFill/>
        </p:spPr>
        <p:txBody>
          <a:bodyPr wrap="square" rtlCol="0">
            <a:spAutoFit/>
          </a:bodyPr>
          <a:lstStyle/>
          <a:p>
            <a:r>
              <a:rPr lang="en-US" sz="1500" b="1" dirty="0">
                <a:solidFill>
                  <a:srgbClr val="C00000"/>
                </a:solidFill>
              </a:rPr>
              <a:t>10</a:t>
            </a:r>
            <a:r>
              <a:rPr lang="en-US" sz="1500" b="1" baseline="30000" dirty="0">
                <a:solidFill>
                  <a:srgbClr val="C00000"/>
                </a:solidFill>
              </a:rPr>
              <a:t>-23</a:t>
            </a:r>
            <a:r>
              <a:rPr lang="en-US" sz="1500" b="1" dirty="0">
                <a:solidFill>
                  <a:srgbClr val="C00000"/>
                </a:solidFill>
              </a:rPr>
              <a:t> eV</a:t>
            </a:r>
          </a:p>
        </p:txBody>
      </p:sp>
      <p:cxnSp>
        <p:nvCxnSpPr>
          <p:cNvPr id="136" name="Straight Connector 135"/>
          <p:cNvCxnSpPr/>
          <p:nvPr/>
        </p:nvCxnSpPr>
        <p:spPr>
          <a:xfrm flipH="1" flipV="1">
            <a:off x="8081965" y="4112491"/>
            <a:ext cx="719135" cy="1438517"/>
          </a:xfrm>
          <a:prstGeom prst="line">
            <a:avLst/>
          </a:prstGeom>
          <a:ln w="36000">
            <a:solidFill>
              <a:srgbClr val="177D36"/>
            </a:solidFill>
            <a:tailEnd type="arrow"/>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rot="1342076" flipH="1">
            <a:off x="811975" y="1699257"/>
            <a:ext cx="392415" cy="2156459"/>
          </a:xfrm>
          <a:prstGeom prst="rect">
            <a:avLst/>
          </a:prstGeom>
          <a:noFill/>
        </p:spPr>
        <p:txBody>
          <a:bodyPr vert="vert270" wrap="square" rtlCol="0">
            <a:spAutoFit/>
          </a:bodyPr>
          <a:lstStyle/>
          <a:p>
            <a:r>
              <a:rPr lang="en-US" sz="1350" dirty="0"/>
              <a:t>“Next LHC” Collision Energy</a:t>
            </a:r>
          </a:p>
        </p:txBody>
      </p:sp>
      <p:sp>
        <p:nvSpPr>
          <p:cNvPr id="138" name="TextBox 137"/>
          <p:cNvSpPr txBox="1"/>
          <p:nvPr/>
        </p:nvSpPr>
        <p:spPr>
          <a:xfrm rot="1342076" flipH="1">
            <a:off x="1919421" y="1699257"/>
            <a:ext cx="392415" cy="2156459"/>
          </a:xfrm>
          <a:prstGeom prst="rect">
            <a:avLst/>
          </a:prstGeom>
          <a:noFill/>
        </p:spPr>
        <p:txBody>
          <a:bodyPr vert="vert270" wrap="square" rtlCol="0">
            <a:spAutoFit/>
          </a:bodyPr>
          <a:lstStyle/>
          <a:p>
            <a:r>
              <a:rPr lang="en-US" sz="1350" dirty="0"/>
              <a:t>LHC Collision Energy</a:t>
            </a:r>
          </a:p>
        </p:txBody>
      </p:sp>
      <p:sp>
        <p:nvSpPr>
          <p:cNvPr id="139" name="TextBox 138"/>
          <p:cNvSpPr txBox="1"/>
          <p:nvPr/>
        </p:nvSpPr>
        <p:spPr>
          <a:xfrm rot="1342076" flipH="1">
            <a:off x="2776671" y="1699257"/>
            <a:ext cx="392415" cy="2156459"/>
          </a:xfrm>
          <a:prstGeom prst="rect">
            <a:avLst/>
          </a:prstGeom>
          <a:noFill/>
        </p:spPr>
        <p:txBody>
          <a:bodyPr vert="vert270" wrap="square" rtlCol="0">
            <a:spAutoFit/>
          </a:bodyPr>
          <a:lstStyle/>
          <a:p>
            <a:r>
              <a:rPr lang="en-US" sz="1350" dirty="0"/>
              <a:t>Proton Rest Mass  Energy</a:t>
            </a:r>
          </a:p>
        </p:txBody>
      </p:sp>
      <p:sp>
        <p:nvSpPr>
          <p:cNvPr id="140" name="TextBox 139"/>
          <p:cNvSpPr txBox="1"/>
          <p:nvPr/>
        </p:nvSpPr>
        <p:spPr>
          <a:xfrm rot="1342076" flipH="1">
            <a:off x="3691071" y="1724552"/>
            <a:ext cx="392415" cy="2156459"/>
          </a:xfrm>
          <a:prstGeom prst="rect">
            <a:avLst/>
          </a:prstGeom>
          <a:noFill/>
        </p:spPr>
        <p:txBody>
          <a:bodyPr vert="vert270" wrap="square" rtlCol="0">
            <a:spAutoFit/>
          </a:bodyPr>
          <a:lstStyle/>
          <a:p>
            <a:r>
              <a:rPr lang="en-US" sz="1350" dirty="0"/>
              <a:t>Neutron Beta Decay Energy</a:t>
            </a:r>
          </a:p>
        </p:txBody>
      </p:sp>
      <p:sp>
        <p:nvSpPr>
          <p:cNvPr id="142" name="TextBox 141"/>
          <p:cNvSpPr txBox="1"/>
          <p:nvPr/>
        </p:nvSpPr>
        <p:spPr>
          <a:xfrm rot="1342076" flipH="1">
            <a:off x="8177839" y="649573"/>
            <a:ext cx="461665" cy="3235307"/>
          </a:xfrm>
          <a:prstGeom prst="rect">
            <a:avLst/>
          </a:prstGeom>
          <a:noFill/>
        </p:spPr>
        <p:txBody>
          <a:bodyPr vert="vert270" wrap="square" rtlCol="0">
            <a:spAutoFit/>
          </a:bodyPr>
          <a:lstStyle/>
          <a:p>
            <a:r>
              <a:rPr lang="en-US" b="1" dirty="0">
                <a:solidFill>
                  <a:srgbClr val="FF0000"/>
                </a:solidFill>
              </a:rPr>
              <a:t>Neutron Electric Dipole Moment</a:t>
            </a:r>
          </a:p>
        </p:txBody>
      </p:sp>
      <p:cxnSp>
        <p:nvCxnSpPr>
          <p:cNvPr id="145" name="Straight Connector 144"/>
          <p:cNvCxnSpPr/>
          <p:nvPr/>
        </p:nvCxnSpPr>
        <p:spPr>
          <a:xfrm>
            <a:off x="342900" y="5543550"/>
            <a:ext cx="0" cy="123444"/>
          </a:xfrm>
          <a:prstGeom prst="line">
            <a:avLst/>
          </a:prstGeom>
          <a:ln w="412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571500" y="5543550"/>
            <a:ext cx="0" cy="123444"/>
          </a:xfrm>
          <a:prstGeom prst="line">
            <a:avLst/>
          </a:prstGeom>
          <a:ln w="412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1485900" y="5543550"/>
            <a:ext cx="0" cy="123444"/>
          </a:xfrm>
          <a:prstGeom prst="line">
            <a:avLst/>
          </a:prstGeom>
          <a:ln w="412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2171700" y="5534406"/>
            <a:ext cx="0" cy="123444"/>
          </a:xfrm>
          <a:prstGeom prst="line">
            <a:avLst/>
          </a:prstGeom>
          <a:ln w="412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1028700" y="5534406"/>
            <a:ext cx="0" cy="123444"/>
          </a:xfrm>
          <a:prstGeom prst="line">
            <a:avLst/>
          </a:prstGeom>
          <a:ln w="412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3771900" y="5534406"/>
            <a:ext cx="0" cy="123444"/>
          </a:xfrm>
          <a:prstGeom prst="line">
            <a:avLst/>
          </a:prstGeom>
          <a:ln w="412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8801100" y="5543550"/>
            <a:ext cx="0" cy="123444"/>
          </a:xfrm>
          <a:prstGeom prst="line">
            <a:avLst/>
          </a:prstGeom>
          <a:ln w="412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V="1">
            <a:off x="3771901" y="4114801"/>
            <a:ext cx="693997" cy="1446656"/>
          </a:xfrm>
          <a:prstGeom prst="line">
            <a:avLst/>
          </a:prstGeom>
          <a:ln w="36000">
            <a:solidFill>
              <a:srgbClr val="177D36"/>
            </a:solidFill>
            <a:tailEnd type="arrow"/>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2165811" y="4117667"/>
            <a:ext cx="1194034" cy="1417360"/>
          </a:xfrm>
          <a:prstGeom prst="line">
            <a:avLst/>
          </a:prstGeom>
          <a:ln w="36000">
            <a:solidFill>
              <a:srgbClr val="177D36"/>
            </a:solidFill>
            <a:tailEnd type="arrow"/>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1485900" y="4121883"/>
            <a:ext cx="880932" cy="1429126"/>
          </a:xfrm>
          <a:prstGeom prst="line">
            <a:avLst/>
          </a:prstGeom>
          <a:ln w="36000">
            <a:solidFill>
              <a:srgbClr val="177D36"/>
            </a:solidFill>
            <a:tailEnd type="arrow"/>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rot="1983135" flipH="1">
            <a:off x="1133738" y="4479663"/>
            <a:ext cx="392415" cy="1043597"/>
          </a:xfrm>
          <a:prstGeom prst="rect">
            <a:avLst/>
          </a:prstGeom>
          <a:noFill/>
        </p:spPr>
        <p:txBody>
          <a:bodyPr vert="vert270" wrap="square" rtlCol="0">
            <a:spAutoFit/>
          </a:bodyPr>
          <a:lstStyle/>
          <a:p>
            <a:r>
              <a:rPr lang="en-US" sz="1350" dirty="0"/>
              <a:t>Higgs Boson</a:t>
            </a:r>
          </a:p>
        </p:txBody>
      </p:sp>
      <p:sp>
        <p:nvSpPr>
          <p:cNvPr id="167" name="TextBox 166"/>
          <p:cNvSpPr txBox="1"/>
          <p:nvPr/>
        </p:nvSpPr>
        <p:spPr>
          <a:xfrm rot="1342076" flipH="1">
            <a:off x="4726110" y="1702017"/>
            <a:ext cx="392415" cy="2201106"/>
          </a:xfrm>
          <a:prstGeom prst="rect">
            <a:avLst/>
          </a:prstGeom>
          <a:noFill/>
        </p:spPr>
        <p:txBody>
          <a:bodyPr vert="vert270" wrap="square" rtlCol="0">
            <a:spAutoFit/>
          </a:bodyPr>
          <a:lstStyle/>
          <a:p>
            <a:r>
              <a:rPr lang="en-US" sz="1350" dirty="0"/>
              <a:t>Neutrino Rest Mass Energy </a:t>
            </a:r>
          </a:p>
        </p:txBody>
      </p:sp>
      <p:grpSp>
        <p:nvGrpSpPr>
          <p:cNvPr id="16" name="Group 15"/>
          <p:cNvGrpSpPr/>
          <p:nvPr/>
        </p:nvGrpSpPr>
        <p:grpSpPr>
          <a:xfrm>
            <a:off x="5738125" y="1223014"/>
            <a:ext cx="1748480" cy="1177286"/>
            <a:chOff x="8175171" y="152400"/>
            <a:chExt cx="2331306" cy="1569714"/>
          </a:xfrm>
        </p:grpSpPr>
        <p:grpSp>
          <p:nvGrpSpPr>
            <p:cNvPr id="9" name="Group 8"/>
            <p:cNvGrpSpPr/>
            <p:nvPr/>
          </p:nvGrpSpPr>
          <p:grpSpPr>
            <a:xfrm>
              <a:off x="8175171" y="152400"/>
              <a:ext cx="870857" cy="1569714"/>
              <a:chOff x="7587342" y="152400"/>
              <a:chExt cx="870857" cy="1569714"/>
            </a:xfrm>
          </p:grpSpPr>
          <p:sp>
            <p:nvSpPr>
              <p:cNvPr id="8" name="Up Arrow 7"/>
              <p:cNvSpPr/>
              <p:nvPr/>
            </p:nvSpPr>
            <p:spPr>
              <a:xfrm>
                <a:off x="7863250" y="152400"/>
                <a:ext cx="292996" cy="1569714"/>
              </a:xfrm>
              <a:prstGeom prst="upArrow">
                <a:avLst/>
              </a:prstGeom>
              <a:scene3d>
                <a:camera prst="orthographicFront"/>
                <a:lightRig rig="balanced"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Oval 5"/>
              <p:cNvSpPr/>
              <p:nvPr/>
            </p:nvSpPr>
            <p:spPr>
              <a:xfrm>
                <a:off x="7587342" y="533400"/>
                <a:ext cx="870857" cy="914400"/>
              </a:xfrm>
              <a:prstGeom prst="ellipse">
                <a:avLst/>
              </a:prstGeom>
              <a:ln>
                <a:noFill/>
              </a:ln>
              <a:scene3d>
                <a:camera prst="orthographicFront"/>
                <a:lightRig rig="balanced" dir="t"/>
              </a:scene3d>
              <a:sp3d>
                <a:bevelT w="457200" h="4572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7874001" y="533400"/>
                <a:ext cx="508000" cy="984885"/>
              </a:xfrm>
              <a:prstGeom prst="rect">
                <a:avLst/>
              </a:prstGeom>
              <a:noFill/>
            </p:spPr>
            <p:txBody>
              <a:bodyPr wrap="square" rtlCol="0">
                <a:spAutoFit/>
              </a:bodyPr>
              <a:lstStyle/>
              <a:p>
                <a:r>
                  <a:rPr lang="en-US" sz="2100" dirty="0"/>
                  <a:t>+</a:t>
                </a:r>
              </a:p>
              <a:p>
                <a:r>
                  <a:rPr lang="en-US" sz="2100" dirty="0"/>
                  <a:t>-</a:t>
                </a:r>
              </a:p>
            </p:txBody>
          </p:sp>
        </p:grpSp>
        <p:cxnSp>
          <p:nvCxnSpPr>
            <p:cNvPr id="12" name="Straight Arrow Connector 11"/>
            <p:cNvCxnSpPr/>
            <p:nvPr/>
          </p:nvCxnSpPr>
          <p:spPr>
            <a:xfrm flipV="1">
              <a:off x="9829800" y="152400"/>
              <a:ext cx="0" cy="1569714"/>
            </a:xfrm>
            <a:prstGeom prst="straightConnector1">
              <a:avLst/>
            </a:prstGeom>
            <a:ln w="666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0050454" y="645473"/>
                  <a:ext cx="456023" cy="6903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000" i="1">
                                <a:latin typeface="Cambria Math" panose="02040503050406030204" pitchFamily="18" charset="0"/>
                              </a:rPr>
                            </m:ctrlPr>
                          </m:accPr>
                          <m:e>
                            <m:r>
                              <a:rPr lang="en-US" sz="3000" i="1">
                                <a:latin typeface="Cambria Math" panose="02040503050406030204" pitchFamily="18" charset="0"/>
                              </a:rPr>
                              <m:t>𝐸</m:t>
                            </m:r>
                          </m:e>
                        </m:acc>
                      </m:oMath>
                    </m:oMathPara>
                  </a14:m>
                  <a:endParaRPr lang="en-US" sz="1350" dirty="0" err="1"/>
                </a:p>
              </p:txBody>
            </p:sp>
          </mc:Choice>
          <mc:Fallback xmlns="">
            <p:sp>
              <p:nvSpPr>
                <p:cNvPr id="14" name="TextBox 13"/>
                <p:cNvSpPr txBox="1">
                  <a:spLocks noRot="1" noChangeAspect="1" noMove="1" noResize="1" noEditPoints="1" noAdjustHandles="1" noChangeArrowheads="1" noChangeShapeType="1" noTextEdit="1"/>
                </p:cNvSpPr>
                <p:nvPr/>
              </p:nvSpPr>
              <p:spPr>
                <a:xfrm>
                  <a:off x="10050454" y="645473"/>
                  <a:ext cx="456087" cy="69025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9099723" y="629186"/>
                  <a:ext cx="428749" cy="706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000" i="1">
                                <a:latin typeface="Cambria Math" panose="02040503050406030204" pitchFamily="18" charset="0"/>
                              </a:rPr>
                            </m:ctrlPr>
                          </m:accPr>
                          <m:e>
                            <m:r>
                              <a:rPr lang="en-US" sz="3000" i="1">
                                <a:latin typeface="Cambria Math" panose="02040503050406030204" pitchFamily="18" charset="0"/>
                              </a:rPr>
                              <m:t>𝑑</m:t>
                            </m:r>
                          </m:e>
                        </m:acc>
                      </m:oMath>
                    </m:oMathPara>
                  </a14:m>
                  <a:endParaRPr lang="en-US" sz="1350" dirty="0" err="1"/>
                </a:p>
              </p:txBody>
            </p:sp>
          </mc:Choice>
          <mc:Fallback xmlns="">
            <p:sp>
              <p:nvSpPr>
                <p:cNvPr id="49" name="TextBox 48"/>
                <p:cNvSpPr txBox="1">
                  <a:spLocks noRot="1" noChangeAspect="1" noMove="1" noResize="1" noEditPoints="1" noAdjustHandles="1" noChangeArrowheads="1" noChangeShapeType="1" noTextEdit="1"/>
                </p:cNvSpPr>
                <p:nvPr/>
              </p:nvSpPr>
              <p:spPr>
                <a:xfrm>
                  <a:off x="9099723" y="629187"/>
                  <a:ext cx="428259" cy="706540"/>
                </a:xfrm>
                <a:prstGeom prst="rect">
                  <a:avLst/>
                </a:prstGeom>
                <a:blipFill rotWithShape="0">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 name="TextBox 14"/>
              <p:cNvSpPr txBox="1"/>
              <p:nvPr/>
            </p:nvSpPr>
            <p:spPr>
              <a:xfrm>
                <a:off x="5803102" y="2686050"/>
                <a:ext cx="1613134" cy="529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𝐸</m:t>
                      </m:r>
                      <m:r>
                        <a:rPr lang="en-US" sz="3000" i="1">
                          <a:latin typeface="Cambria Math" panose="02040503050406030204" pitchFamily="18" charset="0"/>
                        </a:rPr>
                        <m:t>=</m:t>
                      </m:r>
                      <m:acc>
                        <m:accPr>
                          <m:chr m:val="⃗"/>
                          <m:ctrlPr>
                            <a:rPr lang="en-US" sz="3000" i="1">
                              <a:latin typeface="Cambria Math" panose="02040503050406030204" pitchFamily="18" charset="0"/>
                            </a:rPr>
                          </m:ctrlPr>
                        </m:accPr>
                        <m:e>
                          <m:r>
                            <a:rPr lang="en-US" sz="3000" i="1">
                              <a:latin typeface="Cambria Math" panose="02040503050406030204" pitchFamily="18" charset="0"/>
                            </a:rPr>
                            <m:t>𝑑</m:t>
                          </m:r>
                        </m:e>
                      </m:acc>
                      <m:r>
                        <a:rPr lang="en-US" sz="3000" i="1">
                          <a:latin typeface="Cambria Math" panose="02040503050406030204" pitchFamily="18" charset="0"/>
                          <a:ea typeface="Cambria Math" panose="02040503050406030204" pitchFamily="18" charset="0"/>
                        </a:rPr>
                        <m:t>∙</m:t>
                      </m:r>
                      <m:acc>
                        <m:accPr>
                          <m:chr m:val="⃗"/>
                          <m:ctrlPr>
                            <a:rPr lang="en-US" sz="3000" i="1">
                              <a:latin typeface="Cambria Math" panose="02040503050406030204" pitchFamily="18" charset="0"/>
                              <a:ea typeface="Cambria Math" panose="02040503050406030204" pitchFamily="18" charset="0"/>
                            </a:rPr>
                          </m:ctrlPr>
                        </m:accPr>
                        <m:e>
                          <m:r>
                            <a:rPr lang="en-US" sz="3000" i="1">
                              <a:latin typeface="Cambria Math" panose="02040503050406030204" pitchFamily="18" charset="0"/>
                              <a:ea typeface="Cambria Math" panose="02040503050406030204" pitchFamily="18" charset="0"/>
                            </a:rPr>
                            <m:t>𝐸</m:t>
                          </m:r>
                        </m:e>
                      </m:acc>
                    </m:oMath>
                  </m:oMathPara>
                </a14:m>
                <a:endParaRPr lang="en-US" sz="3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7737469" y="2438400"/>
                <a:ext cx="2149948" cy="706540"/>
              </a:xfrm>
              <a:prstGeom prst="rect">
                <a:avLst/>
              </a:prstGeom>
              <a:blipFill rotWithShape="0">
                <a:blip r:embed="rId5"/>
                <a:stretch>
                  <a:fillRect/>
                </a:stretch>
              </a:blipFill>
            </p:spPr>
            <p:txBody>
              <a:bodyPr/>
              <a:lstStyle/>
              <a:p>
                <a:r>
                  <a:rPr lang="en-US">
                    <a:noFill/>
                  </a:rPr>
                  <a:t> </a:t>
                </a:r>
              </a:p>
            </p:txBody>
          </p:sp>
        </mc:Fallback>
      </mc:AlternateContent>
      <p:sp>
        <p:nvSpPr>
          <p:cNvPr id="17" name="TextBox 16"/>
          <p:cNvSpPr txBox="1"/>
          <p:nvPr/>
        </p:nvSpPr>
        <p:spPr>
          <a:xfrm>
            <a:off x="273744" y="124850"/>
            <a:ext cx="8641655" cy="1200329"/>
          </a:xfrm>
          <a:prstGeom prst="rect">
            <a:avLst/>
          </a:prstGeom>
          <a:noFill/>
        </p:spPr>
        <p:txBody>
          <a:bodyPr wrap="square" rtlCol="0">
            <a:spAutoFit/>
          </a:bodyPr>
          <a:lstStyle/>
          <a:p>
            <a:pPr algn="ctr"/>
            <a:r>
              <a:rPr lang="en-US" sz="3600" b="1" dirty="0" smtClean="0">
                <a:solidFill>
                  <a:schemeClr val="accent6"/>
                </a:solidFill>
                <a:latin typeface="Comic Sans MS" panose="030F0702030302020204" pitchFamily="66" charset="0"/>
              </a:rPr>
              <a:t>Similar Physics at Enormously Different Energy Scales </a:t>
            </a:r>
            <a:endParaRPr lang="en-US" sz="3600" b="1" dirty="0">
              <a:solidFill>
                <a:schemeClr val="accent6"/>
              </a:solidFill>
              <a:latin typeface="Comic Sans MS" panose="030F0702030302020204" pitchFamily="66" charset="0"/>
            </a:endParaRPr>
          </a:p>
        </p:txBody>
      </p:sp>
    </p:spTree>
    <p:extLst>
      <p:ext uri="{BB962C8B-B14F-4D97-AF65-F5344CB8AC3E}">
        <p14:creationId xmlns:p14="http://schemas.microsoft.com/office/powerpoint/2010/main" val="38791170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9900"/>
                </a:solidFill>
                <a:latin typeface="+mn-lt"/>
              </a:rPr>
              <a:t>Where should we look for EDMs?</a:t>
            </a:r>
            <a:endParaRPr lang="en-US" b="1" dirty="0">
              <a:solidFill>
                <a:srgbClr val="FF9900"/>
              </a:solidFill>
              <a:latin typeface="+mn-lt"/>
            </a:endParaRPr>
          </a:p>
        </p:txBody>
      </p:sp>
      <p:sp>
        <p:nvSpPr>
          <p:cNvPr id="3" name="Content Placeholder 2"/>
          <p:cNvSpPr>
            <a:spLocks noGrp="1"/>
          </p:cNvSpPr>
          <p:nvPr>
            <p:ph idx="1"/>
          </p:nvPr>
        </p:nvSpPr>
        <p:spPr/>
        <p:txBody>
          <a:bodyPr>
            <a:normAutofit fontScale="92500"/>
          </a:bodyPr>
          <a:lstStyle/>
          <a:p>
            <a:r>
              <a:rPr lang="en-US" dirty="0" smtClean="0"/>
              <a:t>Neutral systems are easiest </a:t>
            </a:r>
          </a:p>
          <a:p>
            <a:pPr lvl="1"/>
            <a:r>
              <a:rPr lang="en-US" dirty="0" smtClean="0"/>
              <a:t>charged particles are accelerated in E-field</a:t>
            </a:r>
          </a:p>
          <a:p>
            <a:pPr lvl="1"/>
            <a:endParaRPr lang="en-US" dirty="0"/>
          </a:p>
          <a:p>
            <a:r>
              <a:rPr lang="en-US" dirty="0" smtClean="0"/>
              <a:t>Weak Particles: Leptons (e.g. </a:t>
            </a:r>
            <a:r>
              <a:rPr lang="en-US" dirty="0"/>
              <a:t>e</a:t>
            </a:r>
            <a:r>
              <a:rPr lang="en-US" dirty="0" smtClean="0"/>
              <a:t>lectrons </a:t>
            </a:r>
            <a:r>
              <a:rPr lang="en-US" dirty="0" smtClean="0"/>
              <a:t>&amp; </a:t>
            </a:r>
            <a:r>
              <a:rPr lang="en-US" dirty="0" smtClean="0"/>
              <a:t>muons)</a:t>
            </a:r>
            <a:endParaRPr lang="en-US" dirty="0" smtClean="0"/>
          </a:p>
          <a:p>
            <a:pPr lvl="1"/>
            <a:r>
              <a:rPr lang="en-US" dirty="0" smtClean="0"/>
              <a:t>Electrons in atoms/molecules, muons in storage rings</a:t>
            </a:r>
          </a:p>
          <a:p>
            <a:endParaRPr lang="en-US" dirty="0" smtClean="0"/>
          </a:p>
          <a:p>
            <a:r>
              <a:rPr lang="en-US" dirty="0" smtClean="0"/>
              <a:t>Strongly </a:t>
            </a:r>
            <a:r>
              <a:rPr lang="en-US" dirty="0" smtClean="0"/>
              <a:t>Interacting </a:t>
            </a:r>
            <a:r>
              <a:rPr lang="en-US" dirty="0" smtClean="0"/>
              <a:t>P</a:t>
            </a:r>
            <a:r>
              <a:rPr lang="en-US" dirty="0" smtClean="0"/>
              <a:t>articles: Hadrons (e.g. </a:t>
            </a:r>
            <a:r>
              <a:rPr lang="en-US" smtClean="0"/>
              <a:t>p, n)</a:t>
            </a:r>
            <a:endParaRPr lang="en-US" dirty="0" smtClean="0"/>
          </a:p>
          <a:p>
            <a:pPr lvl="1"/>
            <a:r>
              <a:rPr lang="en-US" dirty="0" smtClean="0"/>
              <a:t>Free </a:t>
            </a:r>
            <a:r>
              <a:rPr lang="en-US" dirty="0" smtClean="0"/>
              <a:t>neutrons, </a:t>
            </a:r>
            <a:r>
              <a:rPr lang="en-US" dirty="0" smtClean="0"/>
              <a:t>atoms with paired electrons (e.g. diamagnetic</a:t>
            </a:r>
            <a:r>
              <a:rPr lang="en-US" dirty="0" smtClean="0"/>
              <a:t>),  </a:t>
            </a:r>
            <a:r>
              <a:rPr lang="en-US" dirty="0"/>
              <a:t>protons in storage rings</a:t>
            </a:r>
            <a:endParaRPr lang="en-US" dirty="0" smtClean="0"/>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09800" y="76200"/>
            <a:ext cx="12234671" cy="6858000"/>
          </a:xfrm>
          <a:prstGeom prst="rect">
            <a:avLst/>
          </a:prstGeom>
        </p:spPr>
      </p:pic>
    </p:spTree>
    <p:extLst>
      <p:ext uri="{BB962C8B-B14F-4D97-AF65-F5344CB8AC3E}">
        <p14:creationId xmlns:p14="http://schemas.microsoft.com/office/powerpoint/2010/main" val="8518119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457200" y="152400"/>
            <a:ext cx="8229600" cy="1139825"/>
          </a:xfrm>
        </p:spPr>
        <p:txBody>
          <a:bodyPr/>
          <a:lstStyle/>
          <a:p>
            <a:pPr eaLnBrk="1" hangingPunct="1"/>
            <a:r>
              <a:rPr lang="en-US" sz="4000" b="1" smtClean="0">
                <a:solidFill>
                  <a:srgbClr val="FF9900"/>
                </a:solidFill>
                <a:latin typeface="Comic Sans MS" pitchFamily="66" charset="0"/>
              </a:rPr>
              <a:t>Simplified Measurement of EDM</a:t>
            </a:r>
          </a:p>
        </p:txBody>
      </p:sp>
      <p:sp>
        <p:nvSpPr>
          <p:cNvPr id="146435" name="Line 3"/>
          <p:cNvSpPr>
            <a:spLocks noChangeShapeType="1"/>
          </p:cNvSpPr>
          <p:nvPr/>
        </p:nvSpPr>
        <p:spPr bwMode="auto">
          <a:xfrm rot="5400000" flipV="1">
            <a:off x="4267200" y="2209800"/>
            <a:ext cx="0" cy="2590800"/>
          </a:xfrm>
          <a:prstGeom prst="line">
            <a:avLst/>
          </a:prstGeom>
          <a:noFill/>
          <a:ln w="63500">
            <a:solidFill>
              <a:schemeClr val="tx1"/>
            </a:solidFill>
            <a:round/>
            <a:headEnd/>
            <a:tailEnd type="triangle" w="med" len="med"/>
          </a:ln>
        </p:spPr>
        <p:txBody>
          <a:bodyPr/>
          <a:lstStyle/>
          <a:p>
            <a:endParaRPr lang="en-US"/>
          </a:p>
        </p:txBody>
      </p:sp>
      <p:sp>
        <p:nvSpPr>
          <p:cNvPr id="146436" name="AutoShape 4"/>
          <p:cNvSpPr>
            <a:spLocks noChangeAspect="1" noChangeArrowheads="1"/>
          </p:cNvSpPr>
          <p:nvPr/>
        </p:nvSpPr>
        <p:spPr bwMode="auto">
          <a:xfrm>
            <a:off x="4038600" y="3308350"/>
            <a:ext cx="384175" cy="384175"/>
          </a:xfrm>
          <a:prstGeom prst="flowChartSummingJunction">
            <a:avLst/>
          </a:prstGeom>
          <a:noFill/>
          <a:ln w="38100">
            <a:solidFill>
              <a:schemeClr val="tx1"/>
            </a:solidFill>
            <a:round/>
            <a:headEnd/>
            <a:tailEnd/>
          </a:ln>
        </p:spPr>
        <p:txBody>
          <a:bodyPr wrap="none" anchor="ctr"/>
          <a:lstStyle/>
          <a:p>
            <a:pPr eaLnBrk="1" hangingPunct="1"/>
            <a:endParaRPr lang="en-US">
              <a:solidFill>
                <a:srgbClr val="000000"/>
              </a:solidFill>
              <a:latin typeface="Calibri" pitchFamily="34" charset="0"/>
            </a:endParaRPr>
          </a:p>
        </p:txBody>
      </p:sp>
      <p:sp>
        <p:nvSpPr>
          <p:cNvPr id="15366" name="AutoShape 5"/>
          <p:cNvSpPr>
            <a:spLocks noChangeAspect="1" noChangeArrowheads="1"/>
          </p:cNvSpPr>
          <p:nvPr/>
        </p:nvSpPr>
        <p:spPr bwMode="auto">
          <a:xfrm>
            <a:off x="3352800" y="2514600"/>
            <a:ext cx="384175" cy="384175"/>
          </a:xfrm>
          <a:prstGeom prst="flowChartSummingJunction">
            <a:avLst/>
          </a:prstGeom>
          <a:noFill/>
          <a:ln w="38100">
            <a:solidFill>
              <a:srgbClr val="008000"/>
            </a:solidFill>
            <a:round/>
            <a:headEnd/>
            <a:tailEnd/>
          </a:ln>
        </p:spPr>
        <p:txBody>
          <a:bodyPr wrap="none" anchor="ctr"/>
          <a:lstStyle/>
          <a:p>
            <a:pPr eaLnBrk="1" hangingPunct="1"/>
            <a:endParaRPr lang="en-US">
              <a:solidFill>
                <a:srgbClr val="000000"/>
              </a:solidFill>
              <a:latin typeface="Calibri" pitchFamily="34" charset="0"/>
            </a:endParaRPr>
          </a:p>
        </p:txBody>
      </p:sp>
      <p:sp>
        <p:nvSpPr>
          <p:cNvPr id="15367" name="AutoShape 6"/>
          <p:cNvSpPr>
            <a:spLocks noChangeAspect="1" noChangeArrowheads="1"/>
          </p:cNvSpPr>
          <p:nvPr/>
        </p:nvSpPr>
        <p:spPr bwMode="auto">
          <a:xfrm>
            <a:off x="3352800" y="3962400"/>
            <a:ext cx="384175" cy="384175"/>
          </a:xfrm>
          <a:prstGeom prst="flowChartSummingJunction">
            <a:avLst/>
          </a:prstGeom>
          <a:noFill/>
          <a:ln w="38100">
            <a:solidFill>
              <a:srgbClr val="008000"/>
            </a:solidFill>
            <a:round/>
            <a:headEnd/>
            <a:tailEnd/>
          </a:ln>
        </p:spPr>
        <p:txBody>
          <a:bodyPr wrap="none" anchor="ctr"/>
          <a:lstStyle/>
          <a:p>
            <a:pPr eaLnBrk="1" hangingPunct="1"/>
            <a:endParaRPr lang="en-US">
              <a:solidFill>
                <a:srgbClr val="000000"/>
              </a:solidFill>
              <a:latin typeface="Calibri" pitchFamily="34" charset="0"/>
            </a:endParaRPr>
          </a:p>
        </p:txBody>
      </p:sp>
      <p:sp>
        <p:nvSpPr>
          <p:cNvPr id="15368" name="AutoShape 7"/>
          <p:cNvSpPr>
            <a:spLocks noChangeAspect="1" noChangeArrowheads="1"/>
          </p:cNvSpPr>
          <p:nvPr/>
        </p:nvSpPr>
        <p:spPr bwMode="auto">
          <a:xfrm>
            <a:off x="4724400" y="2514600"/>
            <a:ext cx="384175" cy="384175"/>
          </a:xfrm>
          <a:prstGeom prst="flowChartSummingJunction">
            <a:avLst/>
          </a:prstGeom>
          <a:noFill/>
          <a:ln w="38100">
            <a:solidFill>
              <a:srgbClr val="008000"/>
            </a:solidFill>
            <a:round/>
            <a:headEnd/>
            <a:tailEnd/>
          </a:ln>
        </p:spPr>
        <p:txBody>
          <a:bodyPr wrap="none" anchor="ctr"/>
          <a:lstStyle/>
          <a:p>
            <a:pPr eaLnBrk="1" hangingPunct="1"/>
            <a:endParaRPr lang="en-US">
              <a:solidFill>
                <a:srgbClr val="000000"/>
              </a:solidFill>
              <a:latin typeface="Calibri" pitchFamily="34" charset="0"/>
            </a:endParaRPr>
          </a:p>
        </p:txBody>
      </p:sp>
      <p:sp>
        <p:nvSpPr>
          <p:cNvPr id="15369" name="AutoShape 8"/>
          <p:cNvSpPr>
            <a:spLocks noChangeAspect="1" noChangeArrowheads="1"/>
          </p:cNvSpPr>
          <p:nvPr/>
        </p:nvSpPr>
        <p:spPr bwMode="auto">
          <a:xfrm>
            <a:off x="4724400" y="3962400"/>
            <a:ext cx="384175" cy="384175"/>
          </a:xfrm>
          <a:prstGeom prst="flowChartSummingJunction">
            <a:avLst/>
          </a:prstGeom>
          <a:noFill/>
          <a:ln w="38100">
            <a:solidFill>
              <a:srgbClr val="008000"/>
            </a:solidFill>
            <a:round/>
            <a:headEnd/>
            <a:tailEnd/>
          </a:ln>
        </p:spPr>
        <p:txBody>
          <a:bodyPr wrap="none" anchor="ctr"/>
          <a:lstStyle/>
          <a:p>
            <a:pPr eaLnBrk="1" hangingPunct="1"/>
            <a:endParaRPr lang="en-US">
              <a:solidFill>
                <a:srgbClr val="000000"/>
              </a:solidFill>
              <a:latin typeface="Calibri" pitchFamily="34" charset="0"/>
            </a:endParaRPr>
          </a:p>
        </p:txBody>
      </p:sp>
      <p:sp>
        <p:nvSpPr>
          <p:cNvPr id="15370" name="Text Box 9"/>
          <p:cNvSpPr txBox="1">
            <a:spLocks noChangeArrowheads="1"/>
          </p:cNvSpPr>
          <p:nvPr/>
        </p:nvSpPr>
        <p:spPr bwMode="auto">
          <a:xfrm>
            <a:off x="5089525" y="4187825"/>
            <a:ext cx="1338263" cy="519113"/>
          </a:xfrm>
          <a:prstGeom prst="rect">
            <a:avLst/>
          </a:prstGeom>
          <a:noFill/>
          <a:ln w="9525">
            <a:noFill/>
            <a:miter lim="800000"/>
            <a:headEnd/>
            <a:tailEnd/>
          </a:ln>
        </p:spPr>
        <p:txBody>
          <a:bodyPr wrap="none">
            <a:spAutoFit/>
          </a:bodyPr>
          <a:lstStyle/>
          <a:p>
            <a:pPr eaLnBrk="1" hangingPunct="1"/>
            <a:r>
              <a:rPr lang="en-US" sz="2800">
                <a:solidFill>
                  <a:srgbClr val="006600"/>
                </a:solidFill>
                <a:latin typeface="Comic Sans MS" pitchFamily="66" charset="0"/>
              </a:rPr>
              <a:t>B-field</a:t>
            </a:r>
          </a:p>
        </p:txBody>
      </p:sp>
      <p:sp>
        <p:nvSpPr>
          <p:cNvPr id="146442" name="AutoShape 10"/>
          <p:cNvSpPr>
            <a:spLocks noChangeAspect="1" noChangeArrowheads="1"/>
          </p:cNvSpPr>
          <p:nvPr/>
        </p:nvSpPr>
        <p:spPr bwMode="auto">
          <a:xfrm>
            <a:off x="4114800" y="4343400"/>
            <a:ext cx="384175" cy="384175"/>
          </a:xfrm>
          <a:prstGeom prst="flowChartSummingJunction">
            <a:avLst/>
          </a:prstGeom>
          <a:noFill/>
          <a:ln w="38100">
            <a:solidFill>
              <a:srgbClr val="FF0000"/>
            </a:solidFill>
            <a:round/>
            <a:headEnd/>
            <a:tailEnd/>
          </a:ln>
        </p:spPr>
        <p:txBody>
          <a:bodyPr wrap="none" anchor="ctr"/>
          <a:lstStyle/>
          <a:p>
            <a:pPr eaLnBrk="1" hangingPunct="1"/>
            <a:endParaRPr lang="en-US">
              <a:solidFill>
                <a:srgbClr val="000000"/>
              </a:solidFill>
              <a:latin typeface="Calibri" pitchFamily="34" charset="0"/>
            </a:endParaRPr>
          </a:p>
        </p:txBody>
      </p:sp>
      <p:sp>
        <p:nvSpPr>
          <p:cNvPr id="146443" name="AutoShape 11"/>
          <p:cNvSpPr>
            <a:spLocks noChangeAspect="1" noChangeArrowheads="1"/>
          </p:cNvSpPr>
          <p:nvPr/>
        </p:nvSpPr>
        <p:spPr bwMode="auto">
          <a:xfrm>
            <a:off x="4114800" y="2133600"/>
            <a:ext cx="384175" cy="384175"/>
          </a:xfrm>
          <a:prstGeom prst="flowChartSummingJunction">
            <a:avLst/>
          </a:prstGeom>
          <a:noFill/>
          <a:ln w="38100">
            <a:solidFill>
              <a:srgbClr val="FF0000"/>
            </a:solidFill>
            <a:round/>
            <a:headEnd/>
            <a:tailEnd/>
          </a:ln>
        </p:spPr>
        <p:txBody>
          <a:bodyPr wrap="none" anchor="ctr"/>
          <a:lstStyle/>
          <a:p>
            <a:pPr algn="ctr" eaLnBrk="1" hangingPunct="1"/>
            <a:endParaRPr lang="en-US">
              <a:solidFill>
                <a:srgbClr val="000000"/>
              </a:solidFill>
              <a:latin typeface="Calibri" pitchFamily="34" charset="0"/>
            </a:endParaRPr>
          </a:p>
        </p:txBody>
      </p:sp>
      <p:sp>
        <p:nvSpPr>
          <p:cNvPr id="15373" name="Text Box 12"/>
          <p:cNvSpPr txBox="1">
            <a:spLocks noChangeArrowheads="1"/>
          </p:cNvSpPr>
          <p:nvPr/>
        </p:nvSpPr>
        <p:spPr bwMode="auto">
          <a:xfrm>
            <a:off x="3657600" y="1447800"/>
            <a:ext cx="1336675" cy="519113"/>
          </a:xfrm>
          <a:prstGeom prst="rect">
            <a:avLst/>
          </a:prstGeom>
          <a:noFill/>
          <a:ln w="9525">
            <a:noFill/>
            <a:miter lim="800000"/>
            <a:headEnd/>
            <a:tailEnd/>
          </a:ln>
        </p:spPr>
        <p:txBody>
          <a:bodyPr wrap="none">
            <a:spAutoFit/>
          </a:bodyPr>
          <a:lstStyle/>
          <a:p>
            <a:pPr eaLnBrk="1" hangingPunct="1"/>
            <a:r>
              <a:rPr lang="en-US" sz="2800">
                <a:solidFill>
                  <a:srgbClr val="FF0000"/>
                </a:solidFill>
                <a:latin typeface="Comic Sans MS" pitchFamily="66" charset="0"/>
              </a:rPr>
              <a:t>E-field</a:t>
            </a:r>
          </a:p>
        </p:txBody>
      </p:sp>
      <p:grpSp>
        <p:nvGrpSpPr>
          <p:cNvPr id="2" name="Group 13"/>
          <p:cNvGrpSpPr>
            <a:grpSpLocks/>
          </p:cNvGrpSpPr>
          <p:nvPr/>
        </p:nvGrpSpPr>
        <p:grpSpPr bwMode="auto">
          <a:xfrm>
            <a:off x="4114800" y="4343400"/>
            <a:ext cx="381000" cy="381000"/>
            <a:chOff x="2208" y="2928"/>
            <a:chExt cx="240" cy="240"/>
          </a:xfrm>
        </p:grpSpPr>
        <p:sp>
          <p:nvSpPr>
            <p:cNvPr id="15383" name="Oval 14"/>
            <p:cNvSpPr>
              <a:spLocks noChangeArrowheads="1"/>
            </p:cNvSpPr>
            <p:nvPr/>
          </p:nvSpPr>
          <p:spPr bwMode="auto">
            <a:xfrm>
              <a:off x="2208" y="2928"/>
              <a:ext cx="240" cy="240"/>
            </a:xfrm>
            <a:prstGeom prst="ellipse">
              <a:avLst/>
            </a:prstGeom>
            <a:noFill/>
            <a:ln w="38100">
              <a:solidFill>
                <a:srgbClr val="FF0000"/>
              </a:solidFill>
              <a:round/>
              <a:headEnd/>
              <a:tailEnd/>
            </a:ln>
          </p:spPr>
          <p:txBody>
            <a:bodyPr wrap="none" anchor="ctr"/>
            <a:lstStyle/>
            <a:p>
              <a:pPr eaLnBrk="1" hangingPunct="1"/>
              <a:endParaRPr lang="en-US">
                <a:solidFill>
                  <a:srgbClr val="000000"/>
                </a:solidFill>
                <a:latin typeface="Calibri" pitchFamily="34" charset="0"/>
              </a:endParaRPr>
            </a:p>
          </p:txBody>
        </p:sp>
        <p:sp>
          <p:nvSpPr>
            <p:cNvPr id="15384" name="Oval 15"/>
            <p:cNvSpPr>
              <a:spLocks noChangeArrowheads="1"/>
            </p:cNvSpPr>
            <p:nvPr/>
          </p:nvSpPr>
          <p:spPr bwMode="auto">
            <a:xfrm>
              <a:off x="2304" y="3024"/>
              <a:ext cx="48" cy="48"/>
            </a:xfrm>
            <a:prstGeom prst="ellipse">
              <a:avLst/>
            </a:prstGeom>
            <a:solidFill>
              <a:srgbClr val="FF0000"/>
            </a:solidFill>
            <a:ln w="9525">
              <a:noFill/>
              <a:round/>
              <a:headEnd/>
              <a:tailEnd/>
            </a:ln>
          </p:spPr>
          <p:txBody>
            <a:bodyPr wrap="none" anchor="ctr"/>
            <a:lstStyle/>
            <a:p>
              <a:pPr eaLnBrk="1" hangingPunct="1"/>
              <a:endParaRPr lang="en-US">
                <a:solidFill>
                  <a:srgbClr val="000000"/>
                </a:solidFill>
                <a:latin typeface="Calibri" pitchFamily="34" charset="0"/>
              </a:endParaRPr>
            </a:p>
          </p:txBody>
        </p:sp>
      </p:grpSp>
      <p:grpSp>
        <p:nvGrpSpPr>
          <p:cNvPr id="3" name="Group 16"/>
          <p:cNvGrpSpPr>
            <a:grpSpLocks/>
          </p:cNvGrpSpPr>
          <p:nvPr/>
        </p:nvGrpSpPr>
        <p:grpSpPr bwMode="auto">
          <a:xfrm>
            <a:off x="4114800" y="2133600"/>
            <a:ext cx="381000" cy="381000"/>
            <a:chOff x="2208" y="2928"/>
            <a:chExt cx="240" cy="240"/>
          </a:xfrm>
        </p:grpSpPr>
        <p:sp>
          <p:nvSpPr>
            <p:cNvPr id="15381" name="Oval 17"/>
            <p:cNvSpPr>
              <a:spLocks noChangeArrowheads="1"/>
            </p:cNvSpPr>
            <p:nvPr/>
          </p:nvSpPr>
          <p:spPr bwMode="auto">
            <a:xfrm>
              <a:off x="2208" y="2928"/>
              <a:ext cx="240" cy="240"/>
            </a:xfrm>
            <a:prstGeom prst="ellipse">
              <a:avLst/>
            </a:prstGeom>
            <a:noFill/>
            <a:ln w="38100">
              <a:solidFill>
                <a:srgbClr val="FF0000"/>
              </a:solidFill>
              <a:round/>
              <a:headEnd/>
              <a:tailEnd/>
            </a:ln>
          </p:spPr>
          <p:txBody>
            <a:bodyPr wrap="none" anchor="ctr"/>
            <a:lstStyle/>
            <a:p>
              <a:pPr eaLnBrk="1" hangingPunct="1"/>
              <a:endParaRPr lang="en-US">
                <a:solidFill>
                  <a:srgbClr val="000000"/>
                </a:solidFill>
                <a:latin typeface="Calibri" pitchFamily="34" charset="0"/>
              </a:endParaRPr>
            </a:p>
          </p:txBody>
        </p:sp>
        <p:sp>
          <p:nvSpPr>
            <p:cNvPr id="15382" name="Oval 18"/>
            <p:cNvSpPr>
              <a:spLocks noChangeArrowheads="1"/>
            </p:cNvSpPr>
            <p:nvPr/>
          </p:nvSpPr>
          <p:spPr bwMode="auto">
            <a:xfrm>
              <a:off x="2304" y="3024"/>
              <a:ext cx="48" cy="48"/>
            </a:xfrm>
            <a:prstGeom prst="ellipse">
              <a:avLst/>
            </a:prstGeom>
            <a:solidFill>
              <a:srgbClr val="FF0000"/>
            </a:solidFill>
            <a:ln w="9525">
              <a:noFill/>
              <a:round/>
              <a:headEnd/>
              <a:tailEnd/>
            </a:ln>
          </p:spPr>
          <p:txBody>
            <a:bodyPr wrap="none" anchor="ctr"/>
            <a:lstStyle/>
            <a:p>
              <a:pPr eaLnBrk="1" hangingPunct="1"/>
              <a:endParaRPr lang="en-US">
                <a:solidFill>
                  <a:srgbClr val="000000"/>
                </a:solidFill>
                <a:latin typeface="Calibri" pitchFamily="34" charset="0"/>
              </a:endParaRPr>
            </a:p>
          </p:txBody>
        </p:sp>
      </p:grpSp>
      <p:sp>
        <p:nvSpPr>
          <p:cNvPr id="146451" name="Text Box 19"/>
          <p:cNvSpPr txBox="1">
            <a:spLocks noChangeArrowheads="1"/>
          </p:cNvSpPr>
          <p:nvPr/>
        </p:nvSpPr>
        <p:spPr bwMode="auto">
          <a:xfrm>
            <a:off x="0" y="1600200"/>
            <a:ext cx="3040063" cy="366713"/>
          </a:xfrm>
          <a:prstGeom prst="rect">
            <a:avLst/>
          </a:prstGeom>
          <a:noFill/>
          <a:ln w="9525">
            <a:noFill/>
            <a:miter lim="800000"/>
            <a:headEnd/>
            <a:tailEnd/>
          </a:ln>
        </p:spPr>
        <p:txBody>
          <a:bodyPr wrap="none">
            <a:spAutoFit/>
          </a:bodyPr>
          <a:lstStyle/>
          <a:p>
            <a:pPr marL="342900" indent="-342900" eaLnBrk="1" hangingPunct="1"/>
            <a:r>
              <a:rPr lang="en-US">
                <a:solidFill>
                  <a:srgbClr val="000000"/>
                </a:solidFill>
                <a:latin typeface="Comic Sans MS" pitchFamily="66" charset="0"/>
              </a:rPr>
              <a:t>1. Inject polarized particle</a:t>
            </a:r>
          </a:p>
        </p:txBody>
      </p:sp>
      <p:sp>
        <p:nvSpPr>
          <p:cNvPr id="146452" name="Text Box 20"/>
          <p:cNvSpPr txBox="1">
            <a:spLocks noChangeArrowheads="1"/>
          </p:cNvSpPr>
          <p:nvPr/>
        </p:nvSpPr>
        <p:spPr bwMode="auto">
          <a:xfrm>
            <a:off x="0" y="1905000"/>
            <a:ext cx="2428875" cy="366713"/>
          </a:xfrm>
          <a:prstGeom prst="rect">
            <a:avLst/>
          </a:prstGeom>
          <a:noFill/>
          <a:ln w="9525">
            <a:noFill/>
            <a:miter lim="800000"/>
            <a:headEnd/>
            <a:tailEnd/>
          </a:ln>
        </p:spPr>
        <p:txBody>
          <a:bodyPr wrap="none">
            <a:spAutoFit/>
          </a:bodyPr>
          <a:lstStyle/>
          <a:p>
            <a:pPr marL="342900" indent="-342900" eaLnBrk="1" hangingPunct="1"/>
            <a:r>
              <a:rPr lang="en-US">
                <a:solidFill>
                  <a:srgbClr val="000000"/>
                </a:solidFill>
                <a:latin typeface="Comic Sans MS" pitchFamily="66" charset="0"/>
              </a:rPr>
              <a:t>2. Rotate spin by </a:t>
            </a:r>
            <a:r>
              <a:rPr lang="en-US">
                <a:solidFill>
                  <a:srgbClr val="000000"/>
                </a:solidFill>
                <a:latin typeface="Symbol" pitchFamily="18" charset="2"/>
              </a:rPr>
              <a:t>p</a:t>
            </a:r>
            <a:r>
              <a:rPr lang="en-US">
                <a:solidFill>
                  <a:srgbClr val="000000"/>
                </a:solidFill>
                <a:latin typeface="Comic Sans MS" pitchFamily="66" charset="0"/>
              </a:rPr>
              <a:t>/2</a:t>
            </a:r>
          </a:p>
        </p:txBody>
      </p:sp>
      <p:sp>
        <p:nvSpPr>
          <p:cNvPr id="146453" name="Text Box 21"/>
          <p:cNvSpPr txBox="1">
            <a:spLocks noChangeArrowheads="1"/>
          </p:cNvSpPr>
          <p:nvPr/>
        </p:nvSpPr>
        <p:spPr bwMode="auto">
          <a:xfrm>
            <a:off x="0" y="2209800"/>
            <a:ext cx="2673350" cy="366713"/>
          </a:xfrm>
          <a:prstGeom prst="rect">
            <a:avLst/>
          </a:prstGeom>
          <a:noFill/>
          <a:ln w="9525">
            <a:noFill/>
            <a:miter lim="800000"/>
            <a:headEnd/>
            <a:tailEnd/>
          </a:ln>
        </p:spPr>
        <p:txBody>
          <a:bodyPr wrap="none">
            <a:spAutoFit/>
          </a:bodyPr>
          <a:lstStyle/>
          <a:p>
            <a:pPr marL="342900" indent="-342900" eaLnBrk="1" hangingPunct="1"/>
            <a:r>
              <a:rPr lang="en-US">
                <a:solidFill>
                  <a:srgbClr val="000000"/>
                </a:solidFill>
                <a:latin typeface="Comic Sans MS" pitchFamily="66" charset="0"/>
              </a:rPr>
              <a:t>3. Flip E-field direction</a:t>
            </a:r>
          </a:p>
        </p:txBody>
      </p:sp>
      <p:sp>
        <p:nvSpPr>
          <p:cNvPr id="146454" name="Text Box 22"/>
          <p:cNvSpPr txBox="1">
            <a:spLocks noChangeArrowheads="1"/>
          </p:cNvSpPr>
          <p:nvPr/>
        </p:nvSpPr>
        <p:spPr bwMode="auto">
          <a:xfrm>
            <a:off x="0" y="2514600"/>
            <a:ext cx="3095625" cy="366713"/>
          </a:xfrm>
          <a:prstGeom prst="rect">
            <a:avLst/>
          </a:prstGeom>
          <a:noFill/>
          <a:ln w="9525">
            <a:noFill/>
            <a:miter lim="800000"/>
            <a:headEnd/>
            <a:tailEnd/>
          </a:ln>
        </p:spPr>
        <p:txBody>
          <a:bodyPr wrap="none">
            <a:spAutoFit/>
          </a:bodyPr>
          <a:lstStyle/>
          <a:p>
            <a:pPr marL="342900" indent="-342900" eaLnBrk="1" hangingPunct="1"/>
            <a:r>
              <a:rPr lang="en-US">
                <a:solidFill>
                  <a:srgbClr val="000000"/>
                </a:solidFill>
                <a:latin typeface="Comic Sans MS" pitchFamily="66" charset="0"/>
              </a:rPr>
              <a:t>4. Measure frequency shift</a:t>
            </a:r>
          </a:p>
        </p:txBody>
      </p:sp>
      <p:sp>
        <p:nvSpPr>
          <p:cNvPr id="146456" name="Text Box 24"/>
          <p:cNvSpPr txBox="1">
            <a:spLocks noChangeArrowheads="1"/>
          </p:cNvSpPr>
          <p:nvPr/>
        </p:nvSpPr>
        <p:spPr bwMode="auto">
          <a:xfrm>
            <a:off x="3641725" y="6213475"/>
            <a:ext cx="2533650" cy="366713"/>
          </a:xfrm>
          <a:prstGeom prst="rect">
            <a:avLst/>
          </a:prstGeom>
          <a:noFill/>
          <a:ln w="9525">
            <a:noFill/>
            <a:miter lim="800000"/>
            <a:headEnd/>
            <a:tailEnd/>
          </a:ln>
        </p:spPr>
        <p:txBody>
          <a:bodyPr wrap="none">
            <a:spAutoFit/>
          </a:bodyPr>
          <a:lstStyle/>
          <a:p>
            <a:pPr eaLnBrk="1" hangingPunct="1"/>
            <a:r>
              <a:rPr lang="en-US" dirty="0">
                <a:solidFill>
                  <a:srgbClr val="000000"/>
                </a:solidFill>
                <a:latin typeface="Comic Sans MS" pitchFamily="66" charset="0"/>
              </a:rPr>
              <a:t>Must know B very well</a:t>
            </a:r>
          </a:p>
        </p:txBody>
      </p:sp>
      <p:pic>
        <p:nvPicPr>
          <p:cNvPr id="4" name="Picture 3"/>
          <p:cNvPicPr>
            <a:picLocks noChangeAspect="1"/>
          </p:cNvPicPr>
          <p:nvPr/>
        </p:nvPicPr>
        <p:blipFill rotWithShape="1">
          <a:blip r:embed="rId2"/>
          <a:srcRect l="4386" t="24598" r="36841" b="37299"/>
          <a:stretch/>
        </p:blipFill>
        <p:spPr>
          <a:xfrm>
            <a:off x="3200400" y="5007316"/>
            <a:ext cx="2859088" cy="102415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6436"/>
                                        </p:tgtEl>
                                        <p:attrNameLst>
                                          <p:attrName>style.visibility</p:attrName>
                                        </p:attrNameLst>
                                      </p:cBhvr>
                                      <p:to>
                                        <p:strVal val="visible"/>
                                      </p:to>
                                    </p:set>
                                    <p:anim calcmode="lin" valueType="num">
                                      <p:cBhvr additive="base">
                                        <p:cTn id="7" dur="2000" fill="hold"/>
                                        <p:tgtEl>
                                          <p:spTgt spid="146436"/>
                                        </p:tgtEl>
                                        <p:attrNameLst>
                                          <p:attrName>ppt_x</p:attrName>
                                        </p:attrNameLst>
                                      </p:cBhvr>
                                      <p:tavLst>
                                        <p:tav tm="0">
                                          <p:val>
                                            <p:strVal val="0-#ppt_w/2"/>
                                          </p:val>
                                        </p:tav>
                                        <p:tav tm="100000">
                                          <p:val>
                                            <p:strVal val="#ppt_x"/>
                                          </p:val>
                                        </p:tav>
                                      </p:tavLst>
                                    </p:anim>
                                    <p:anim calcmode="lin" valueType="num">
                                      <p:cBhvr additive="base">
                                        <p:cTn id="8" dur="2000" fill="hold"/>
                                        <p:tgtEl>
                                          <p:spTgt spid="146436"/>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464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2000"/>
                                        <p:tgtEl>
                                          <p:spTgt spid="146451"/>
                                        </p:tgtEl>
                                      </p:cBhvr>
                                    </p:animEffect>
                                    <p:set>
                                      <p:cBhvr>
                                        <p:cTn id="15" dur="1" fill="hold">
                                          <p:stCondLst>
                                            <p:cond delay="1999"/>
                                          </p:stCondLst>
                                        </p:cTn>
                                        <p:tgtEl>
                                          <p:spTgt spid="146451"/>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46452"/>
                                        </p:tgtEl>
                                        <p:attrNameLst>
                                          <p:attrName>style.visibility</p:attrName>
                                        </p:attrNameLst>
                                      </p:cBhvr>
                                      <p:to>
                                        <p:strVal val="visible"/>
                                      </p:to>
                                    </p:set>
                                    <p:animEffect transition="in" filter="fade">
                                      <p:cBhvr>
                                        <p:cTn id="18" dur="2000"/>
                                        <p:tgtEl>
                                          <p:spTgt spid="14645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6435"/>
                                        </p:tgtEl>
                                        <p:attrNameLst>
                                          <p:attrName>style.visibility</p:attrName>
                                        </p:attrNameLst>
                                      </p:cBhvr>
                                      <p:to>
                                        <p:strVal val="visible"/>
                                      </p:to>
                                    </p:set>
                                    <p:animEffect transition="in" filter="fade">
                                      <p:cBhvr>
                                        <p:cTn id="21" dur="2000"/>
                                        <p:tgtEl>
                                          <p:spTgt spid="146435"/>
                                        </p:tgtEl>
                                      </p:cBhvr>
                                    </p:animEffect>
                                  </p:childTnLst>
                                </p:cTn>
                              </p:par>
                              <p:par>
                                <p:cTn id="22" presetID="10" presetClass="exit" presetSubtype="0" fill="hold" grpId="1" nodeType="withEffect">
                                  <p:stCondLst>
                                    <p:cond delay="0"/>
                                  </p:stCondLst>
                                  <p:childTnLst>
                                    <p:animEffect transition="out" filter="fade">
                                      <p:cBhvr>
                                        <p:cTn id="23" dur="2000"/>
                                        <p:tgtEl>
                                          <p:spTgt spid="146436"/>
                                        </p:tgtEl>
                                      </p:cBhvr>
                                    </p:animEffect>
                                    <p:set>
                                      <p:cBhvr>
                                        <p:cTn id="24" dur="1" fill="hold">
                                          <p:stCondLst>
                                            <p:cond delay="1999"/>
                                          </p:stCondLst>
                                        </p:cTn>
                                        <p:tgtEl>
                                          <p:spTgt spid="146436"/>
                                        </p:tgtEl>
                                        <p:attrNameLst>
                                          <p:attrName>style.visibility</p:attrName>
                                        </p:attrNameLst>
                                      </p:cBhvr>
                                      <p:to>
                                        <p:strVal val="hidden"/>
                                      </p:to>
                                    </p:set>
                                  </p:childTnLst>
                                </p:cTn>
                              </p:par>
                            </p:childTnLst>
                          </p:cTn>
                        </p:par>
                        <p:par>
                          <p:cTn id="25" fill="hold">
                            <p:stCondLst>
                              <p:cond delay="2000"/>
                            </p:stCondLst>
                            <p:childTnLst>
                              <p:par>
                                <p:cTn id="26" presetID="8" presetClass="emph" presetSubtype="0" repeatCount="indefinite" fill="hold" grpId="1" nodeType="afterEffect">
                                  <p:stCondLst>
                                    <p:cond delay="0"/>
                                  </p:stCondLst>
                                  <p:childTnLst>
                                    <p:animRot by="21600000">
                                      <p:cBhvr>
                                        <p:cTn id="27" dur="3000" fill="hold"/>
                                        <p:tgtEl>
                                          <p:spTgt spid="146435"/>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6453"/>
                                        </p:tgtEl>
                                        <p:attrNameLst>
                                          <p:attrName>style.visibility</p:attrName>
                                        </p:attrNameLst>
                                      </p:cBhvr>
                                      <p:to>
                                        <p:strVal val="visible"/>
                                      </p:to>
                                    </p:set>
                                    <p:animEffect transition="in" filter="fade">
                                      <p:cBhvr>
                                        <p:cTn id="32" dur="2000"/>
                                        <p:tgtEl>
                                          <p:spTgt spid="146453"/>
                                        </p:tgtEl>
                                      </p:cBhvr>
                                    </p:animEffect>
                                  </p:childTnLst>
                                </p:cTn>
                              </p:par>
                              <p:par>
                                <p:cTn id="33" presetID="1" presetClass="exit" presetSubtype="0" fill="hold" grpId="0" nodeType="withEffect">
                                  <p:stCondLst>
                                    <p:cond delay="0"/>
                                  </p:stCondLst>
                                  <p:childTnLst>
                                    <p:set>
                                      <p:cBhvr>
                                        <p:cTn id="34" dur="1" fill="hold">
                                          <p:stCondLst>
                                            <p:cond delay="0"/>
                                          </p:stCondLst>
                                        </p:cTn>
                                        <p:tgtEl>
                                          <p:spTgt spid="146443"/>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46442"/>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2000"/>
                                        <p:tgtEl>
                                          <p:spTgt spid="146452"/>
                                        </p:tgtEl>
                                      </p:cBhvr>
                                    </p:animEffect>
                                    <p:set>
                                      <p:cBhvr>
                                        <p:cTn id="39" dur="1" fill="hold">
                                          <p:stCondLst>
                                            <p:cond delay="1999"/>
                                          </p:stCondLst>
                                        </p:cTn>
                                        <p:tgtEl>
                                          <p:spTgt spid="146452"/>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2"/>
                                        </p:tgtEl>
                                        <p:attrNameLst>
                                          <p:attrName>style.visibility</p:attrName>
                                        </p:attrNameLst>
                                      </p:cBhvr>
                                      <p:to>
                                        <p:strVal val="visible"/>
                                      </p:to>
                                    </p:set>
                                  </p:childTnLst>
                                </p:cTn>
                              </p:par>
                              <p:par>
                                <p:cTn id="42" presetID="8" presetClass="emph" presetSubtype="0" repeatCount="indefinite" fill="hold" grpId="2" nodeType="withEffect">
                                  <p:stCondLst>
                                    <p:cond delay="0"/>
                                  </p:stCondLst>
                                  <p:childTnLst>
                                    <p:animRot by="21600000">
                                      <p:cBhvr>
                                        <p:cTn id="43" dur="2000" fill="hold"/>
                                        <p:tgtEl>
                                          <p:spTgt spid="146435"/>
                                        </p:tgtEl>
                                        <p:attrNameLst>
                                          <p:attrName>r</p:attrName>
                                        </p:attrNameLst>
                                      </p:cBhvr>
                                    </p:animRo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6454"/>
                                        </p:tgtEl>
                                        <p:attrNameLst>
                                          <p:attrName>style.visibility</p:attrName>
                                        </p:attrNameLst>
                                      </p:cBhvr>
                                      <p:to>
                                        <p:strVal val="visible"/>
                                      </p:to>
                                    </p:set>
                                    <p:animEffect transition="in" filter="fade">
                                      <p:cBhvr>
                                        <p:cTn id="48" dur="2000"/>
                                        <p:tgtEl>
                                          <p:spTgt spid="14645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6456"/>
                                        </p:tgtEl>
                                        <p:attrNameLst>
                                          <p:attrName>style.visibility</p:attrName>
                                        </p:attrNameLst>
                                      </p:cBhvr>
                                      <p:to>
                                        <p:strVal val="visible"/>
                                      </p:to>
                                    </p:set>
                                    <p:animEffect transition="in" filter="fade">
                                      <p:cBhvr>
                                        <p:cTn id="51" dur="2000"/>
                                        <p:tgtEl>
                                          <p:spTgt spid="146456"/>
                                        </p:tgtEl>
                                      </p:cBhvr>
                                    </p:animEffect>
                                  </p:childTnLst>
                                </p:cTn>
                              </p:par>
                              <p:par>
                                <p:cTn id="52" presetID="1" presetClass="entr" presetSubtype="0" fill="hold" nodeType="withEffect">
                                  <p:stCondLst>
                                    <p:cond delay="0"/>
                                  </p:stCondLst>
                                  <p:childTnLst>
                                    <p:set>
                                      <p:cBhvr>
                                        <p:cTn id="5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animBg="1"/>
      <p:bldP spid="146435" grpId="1" animBg="1"/>
      <p:bldP spid="146435" grpId="2" animBg="1"/>
      <p:bldP spid="146436" grpId="0" animBg="1"/>
      <p:bldP spid="146436" grpId="1" animBg="1"/>
      <p:bldP spid="146442" grpId="0" animBg="1"/>
      <p:bldP spid="146443" grpId="0" animBg="1"/>
      <p:bldP spid="146451" grpId="0"/>
      <p:bldP spid="146451" grpId="1"/>
      <p:bldP spid="146452" grpId="0"/>
      <p:bldP spid="146452" grpId="1"/>
      <p:bldP spid="146453" grpId="0"/>
      <p:bldP spid="146454" grpId="0"/>
      <p:bldP spid="1464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95400" y="28073"/>
            <a:ext cx="11912706" cy="6677527"/>
          </a:xfrm>
          <a:prstGeom prst="rect">
            <a:avLst/>
          </a:prstGeom>
        </p:spPr>
      </p:pic>
    </p:spTree>
    <p:extLst>
      <p:ext uri="{BB962C8B-B14F-4D97-AF65-F5344CB8AC3E}">
        <p14:creationId xmlns:p14="http://schemas.microsoft.com/office/powerpoint/2010/main" val="2658492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685800" y="228600"/>
            <a:ext cx="7772400" cy="1143000"/>
          </a:xfrm>
        </p:spPr>
        <p:txBody>
          <a:bodyPr/>
          <a:lstStyle/>
          <a:p>
            <a:pPr eaLnBrk="1" hangingPunct="1"/>
            <a:r>
              <a:rPr lang="en-US" sz="4000" b="1" smtClean="0">
                <a:solidFill>
                  <a:srgbClr val="FF9900"/>
                </a:solidFill>
                <a:latin typeface="Comic Sans MS" pitchFamily="66" charset="0"/>
              </a:rPr>
              <a:t>What is an EDM?</a:t>
            </a:r>
          </a:p>
        </p:txBody>
      </p:sp>
      <p:grpSp>
        <p:nvGrpSpPr>
          <p:cNvPr id="2" name="Group 16"/>
          <p:cNvGrpSpPr>
            <a:grpSpLocks/>
          </p:cNvGrpSpPr>
          <p:nvPr/>
        </p:nvGrpSpPr>
        <p:grpSpPr bwMode="auto">
          <a:xfrm>
            <a:off x="1966913" y="1447800"/>
            <a:ext cx="5376862" cy="1717675"/>
            <a:chOff x="1239" y="1872"/>
            <a:chExt cx="3387" cy="1082"/>
          </a:xfrm>
        </p:grpSpPr>
        <p:sp>
          <p:nvSpPr>
            <p:cNvPr id="176145" name="Oval 5"/>
            <p:cNvSpPr>
              <a:spLocks noChangeArrowheads="1"/>
            </p:cNvSpPr>
            <p:nvPr/>
          </p:nvSpPr>
          <p:spPr bwMode="auto">
            <a:xfrm>
              <a:off x="1603" y="1967"/>
              <a:ext cx="222" cy="193"/>
            </a:xfrm>
            <a:prstGeom prst="ellipse">
              <a:avLst/>
            </a:prstGeom>
            <a:solidFill>
              <a:srgbClr val="FF0000"/>
            </a:solidFill>
            <a:ln w="9525">
              <a:solidFill>
                <a:schemeClr val="tx1"/>
              </a:solidFill>
              <a:round/>
              <a:headEnd/>
              <a:tailEnd/>
            </a:ln>
          </p:spPr>
          <p:txBody>
            <a:bodyPr wrap="none" anchor="ctr"/>
            <a:lstStyle/>
            <a:p>
              <a:pPr eaLnBrk="1" hangingPunct="1"/>
              <a:endParaRPr lang="en-US">
                <a:solidFill>
                  <a:srgbClr val="000000"/>
                </a:solidFill>
                <a:latin typeface="Calibri" pitchFamily="34" charset="0"/>
              </a:endParaRPr>
            </a:p>
          </p:txBody>
        </p:sp>
        <p:sp>
          <p:nvSpPr>
            <p:cNvPr id="176146" name="Oval 6"/>
            <p:cNvSpPr>
              <a:spLocks noChangeArrowheads="1"/>
            </p:cNvSpPr>
            <p:nvPr/>
          </p:nvSpPr>
          <p:spPr bwMode="auto">
            <a:xfrm>
              <a:off x="1603" y="2628"/>
              <a:ext cx="222" cy="193"/>
            </a:xfrm>
            <a:prstGeom prst="ellipse">
              <a:avLst/>
            </a:prstGeom>
            <a:solidFill>
              <a:srgbClr val="339933"/>
            </a:solidFill>
            <a:ln w="9525">
              <a:solidFill>
                <a:schemeClr val="tx1"/>
              </a:solidFill>
              <a:round/>
              <a:headEnd/>
              <a:tailEnd/>
            </a:ln>
          </p:spPr>
          <p:txBody>
            <a:bodyPr wrap="none" anchor="ctr"/>
            <a:lstStyle/>
            <a:p>
              <a:pPr eaLnBrk="1" hangingPunct="1"/>
              <a:endParaRPr lang="en-US">
                <a:solidFill>
                  <a:srgbClr val="000000"/>
                </a:solidFill>
                <a:latin typeface="Calibri" pitchFamily="34" charset="0"/>
              </a:endParaRPr>
            </a:p>
          </p:txBody>
        </p:sp>
        <p:sp>
          <p:nvSpPr>
            <p:cNvPr id="176147" name="Text Box 8"/>
            <p:cNvSpPr txBox="1">
              <a:spLocks noChangeArrowheads="1"/>
            </p:cNvSpPr>
            <p:nvPr/>
          </p:nvSpPr>
          <p:spPr bwMode="auto">
            <a:xfrm>
              <a:off x="1239" y="1872"/>
              <a:ext cx="376" cy="365"/>
            </a:xfrm>
            <a:prstGeom prst="rect">
              <a:avLst/>
            </a:prstGeom>
            <a:noFill/>
            <a:ln w="9525">
              <a:noFill/>
              <a:miter lim="800000"/>
              <a:headEnd/>
              <a:tailEnd/>
            </a:ln>
          </p:spPr>
          <p:txBody>
            <a:bodyPr wrap="none">
              <a:spAutoFit/>
            </a:bodyPr>
            <a:lstStyle/>
            <a:p>
              <a:pPr algn="ctr" eaLnBrk="1" hangingPunct="1"/>
              <a:r>
                <a:rPr lang="en-US" sz="3200" b="1">
                  <a:solidFill>
                    <a:srgbClr val="FF0000"/>
                  </a:solidFill>
                  <a:latin typeface="Times New Roman" pitchFamily="18" charset="0"/>
                </a:rPr>
                <a:t>+e</a:t>
              </a:r>
            </a:p>
          </p:txBody>
        </p:sp>
        <p:sp>
          <p:nvSpPr>
            <p:cNvPr id="176148" name="Text Box 9"/>
            <p:cNvSpPr txBox="1">
              <a:spLocks noChangeArrowheads="1"/>
            </p:cNvSpPr>
            <p:nvPr/>
          </p:nvSpPr>
          <p:spPr bwMode="auto">
            <a:xfrm>
              <a:off x="1257" y="2589"/>
              <a:ext cx="315" cy="365"/>
            </a:xfrm>
            <a:prstGeom prst="rect">
              <a:avLst/>
            </a:prstGeom>
            <a:noFill/>
            <a:ln w="9525">
              <a:noFill/>
              <a:miter lim="800000"/>
              <a:headEnd/>
              <a:tailEnd/>
            </a:ln>
          </p:spPr>
          <p:txBody>
            <a:bodyPr wrap="none">
              <a:spAutoFit/>
            </a:bodyPr>
            <a:lstStyle/>
            <a:p>
              <a:pPr algn="ctr" eaLnBrk="1" hangingPunct="1"/>
              <a:r>
                <a:rPr lang="en-US" sz="3200" b="1">
                  <a:solidFill>
                    <a:srgbClr val="339933"/>
                  </a:solidFill>
                  <a:latin typeface="Times New Roman" pitchFamily="18" charset="0"/>
                </a:rPr>
                <a:t>-e</a:t>
              </a:r>
            </a:p>
          </p:txBody>
        </p:sp>
        <p:sp>
          <p:nvSpPr>
            <p:cNvPr id="176149" name="Line 11"/>
            <p:cNvSpPr>
              <a:spLocks noChangeShapeType="1"/>
            </p:cNvSpPr>
            <p:nvPr/>
          </p:nvSpPr>
          <p:spPr bwMode="auto">
            <a:xfrm>
              <a:off x="2016" y="2064"/>
              <a:ext cx="0" cy="672"/>
            </a:xfrm>
            <a:prstGeom prst="line">
              <a:avLst/>
            </a:prstGeom>
            <a:noFill/>
            <a:ln w="25400">
              <a:solidFill>
                <a:schemeClr val="tx1"/>
              </a:solidFill>
              <a:round/>
              <a:headEnd type="triangle" w="med" len="med"/>
              <a:tailEnd type="triangle" w="med" len="med"/>
            </a:ln>
          </p:spPr>
          <p:txBody>
            <a:bodyPr>
              <a:spAutoFit/>
            </a:bodyPr>
            <a:lstStyle/>
            <a:p>
              <a:endParaRPr lang="en-US"/>
            </a:p>
          </p:txBody>
        </p:sp>
        <p:sp>
          <p:nvSpPr>
            <p:cNvPr id="176150" name="Text Box 12"/>
            <p:cNvSpPr txBox="1">
              <a:spLocks noChangeArrowheads="1"/>
            </p:cNvSpPr>
            <p:nvPr/>
          </p:nvSpPr>
          <p:spPr bwMode="auto">
            <a:xfrm>
              <a:off x="2112" y="2231"/>
              <a:ext cx="188" cy="327"/>
            </a:xfrm>
            <a:prstGeom prst="rect">
              <a:avLst/>
            </a:prstGeom>
            <a:noFill/>
            <a:ln w="9525" algn="ctr">
              <a:noFill/>
              <a:miter lim="800000"/>
              <a:headEnd/>
              <a:tailEnd/>
            </a:ln>
          </p:spPr>
          <p:txBody>
            <a:bodyPr wrap="none">
              <a:spAutoFit/>
            </a:bodyPr>
            <a:lstStyle/>
            <a:p>
              <a:pPr eaLnBrk="1" hangingPunct="1"/>
              <a:r>
                <a:rPr lang="en-US" sz="2800">
                  <a:solidFill>
                    <a:srgbClr val="000000"/>
                  </a:solidFill>
                  <a:latin typeface="Script MT Bold" pitchFamily="66" charset="0"/>
                </a:rPr>
                <a:t>l</a:t>
              </a:r>
            </a:p>
          </p:txBody>
        </p:sp>
        <p:sp>
          <p:nvSpPr>
            <p:cNvPr id="176151" name="Line 13"/>
            <p:cNvSpPr>
              <a:spLocks noChangeShapeType="1"/>
            </p:cNvSpPr>
            <p:nvPr/>
          </p:nvSpPr>
          <p:spPr bwMode="auto">
            <a:xfrm>
              <a:off x="2448" y="2400"/>
              <a:ext cx="864" cy="0"/>
            </a:xfrm>
            <a:prstGeom prst="line">
              <a:avLst/>
            </a:prstGeom>
            <a:noFill/>
            <a:ln w="34925">
              <a:solidFill>
                <a:schemeClr val="tx2"/>
              </a:solidFill>
              <a:round/>
              <a:headEnd/>
              <a:tailEnd type="stealth" w="lg" len="lg"/>
            </a:ln>
          </p:spPr>
          <p:txBody>
            <a:bodyPr>
              <a:spAutoFit/>
            </a:bodyPr>
            <a:lstStyle/>
            <a:p>
              <a:endParaRPr lang="en-US"/>
            </a:p>
          </p:txBody>
        </p:sp>
        <p:sp>
          <p:nvSpPr>
            <p:cNvPr id="176152" name="Text Box 14"/>
            <p:cNvSpPr txBox="1">
              <a:spLocks noChangeArrowheads="1"/>
            </p:cNvSpPr>
            <p:nvPr/>
          </p:nvSpPr>
          <p:spPr bwMode="auto">
            <a:xfrm>
              <a:off x="3686" y="2177"/>
              <a:ext cx="940" cy="368"/>
            </a:xfrm>
            <a:prstGeom prst="rect">
              <a:avLst/>
            </a:prstGeom>
            <a:noFill/>
            <a:ln w="9525" algn="ctr">
              <a:noFill/>
              <a:miter lim="800000"/>
              <a:headEnd/>
              <a:tailEnd/>
            </a:ln>
          </p:spPr>
          <p:txBody>
            <a:bodyPr wrap="none">
              <a:spAutoFit/>
            </a:bodyPr>
            <a:lstStyle/>
            <a:p>
              <a:pPr eaLnBrk="1" hangingPunct="1"/>
              <a:r>
                <a:rPr lang="en-US" sz="3200">
                  <a:solidFill>
                    <a:srgbClr val="000000"/>
                  </a:solidFill>
                  <a:latin typeface="Calibri" pitchFamily="34" charset="0"/>
                </a:rPr>
                <a:t>d = e x </a:t>
              </a:r>
              <a:r>
                <a:rPr lang="en-US" sz="3200">
                  <a:solidFill>
                    <a:srgbClr val="000000"/>
                  </a:solidFill>
                  <a:latin typeface="Script MT Bold" pitchFamily="66" charset="0"/>
                </a:rPr>
                <a:t>l</a:t>
              </a:r>
            </a:p>
          </p:txBody>
        </p:sp>
      </p:grpSp>
      <p:sp>
        <p:nvSpPr>
          <p:cNvPr id="176132" name="Rectangle 17"/>
          <p:cNvSpPr>
            <a:spLocks noChangeArrowheads="1"/>
          </p:cNvSpPr>
          <p:nvPr/>
        </p:nvSpPr>
        <p:spPr bwMode="auto">
          <a:xfrm>
            <a:off x="762000" y="3124200"/>
            <a:ext cx="7772400" cy="1143000"/>
          </a:xfrm>
          <a:prstGeom prst="rect">
            <a:avLst/>
          </a:prstGeom>
          <a:noFill/>
          <a:ln w="9525">
            <a:noFill/>
            <a:miter lim="800000"/>
            <a:headEnd/>
            <a:tailEnd/>
          </a:ln>
        </p:spPr>
        <p:txBody>
          <a:bodyPr anchor="ctr"/>
          <a:lstStyle/>
          <a:p>
            <a:pPr algn="ctr" eaLnBrk="1" hangingPunct="1"/>
            <a:r>
              <a:rPr lang="en-US" sz="4000" b="1">
                <a:solidFill>
                  <a:srgbClr val="FF9900"/>
                </a:solidFill>
                <a:latin typeface="Comic Sans MS" pitchFamily="66" charset="0"/>
              </a:rPr>
              <a:t>How big is the neutron EDM?</a:t>
            </a:r>
          </a:p>
        </p:txBody>
      </p:sp>
      <p:sp>
        <p:nvSpPr>
          <p:cNvPr id="176133" name="Oval 19"/>
          <p:cNvSpPr>
            <a:spLocks noChangeArrowheads="1"/>
          </p:cNvSpPr>
          <p:nvPr/>
        </p:nvSpPr>
        <p:spPr bwMode="auto">
          <a:xfrm>
            <a:off x="2700338" y="4570413"/>
            <a:ext cx="352425" cy="306387"/>
          </a:xfrm>
          <a:prstGeom prst="ellipse">
            <a:avLst/>
          </a:prstGeom>
          <a:solidFill>
            <a:srgbClr val="FF0000"/>
          </a:solidFill>
          <a:ln w="9525">
            <a:solidFill>
              <a:schemeClr val="tx1"/>
            </a:solidFill>
            <a:round/>
            <a:headEnd/>
            <a:tailEnd/>
          </a:ln>
        </p:spPr>
        <p:txBody>
          <a:bodyPr wrap="none" anchor="ctr"/>
          <a:lstStyle/>
          <a:p>
            <a:pPr eaLnBrk="1" hangingPunct="1"/>
            <a:endParaRPr lang="en-US">
              <a:solidFill>
                <a:srgbClr val="000000"/>
              </a:solidFill>
              <a:latin typeface="Calibri" pitchFamily="34" charset="0"/>
            </a:endParaRPr>
          </a:p>
        </p:txBody>
      </p:sp>
      <p:sp>
        <p:nvSpPr>
          <p:cNvPr id="176134" name="Oval 20"/>
          <p:cNvSpPr>
            <a:spLocks noChangeArrowheads="1"/>
          </p:cNvSpPr>
          <p:nvPr/>
        </p:nvSpPr>
        <p:spPr bwMode="auto">
          <a:xfrm>
            <a:off x="2700338" y="5619750"/>
            <a:ext cx="352425" cy="306388"/>
          </a:xfrm>
          <a:prstGeom prst="ellipse">
            <a:avLst/>
          </a:prstGeom>
          <a:solidFill>
            <a:srgbClr val="339933"/>
          </a:solidFill>
          <a:ln w="9525">
            <a:solidFill>
              <a:schemeClr val="tx1"/>
            </a:solidFill>
            <a:round/>
            <a:headEnd/>
            <a:tailEnd/>
          </a:ln>
        </p:spPr>
        <p:txBody>
          <a:bodyPr wrap="none" anchor="ctr"/>
          <a:lstStyle/>
          <a:p>
            <a:pPr eaLnBrk="1" hangingPunct="1"/>
            <a:endParaRPr lang="en-US">
              <a:solidFill>
                <a:srgbClr val="000000"/>
              </a:solidFill>
              <a:latin typeface="Calibri" pitchFamily="34" charset="0"/>
            </a:endParaRPr>
          </a:p>
        </p:txBody>
      </p:sp>
      <p:sp>
        <p:nvSpPr>
          <p:cNvPr id="176135" name="Text Box 21"/>
          <p:cNvSpPr txBox="1">
            <a:spLocks noChangeArrowheads="1"/>
          </p:cNvSpPr>
          <p:nvPr/>
        </p:nvSpPr>
        <p:spPr bwMode="auto">
          <a:xfrm>
            <a:off x="1524000" y="4419600"/>
            <a:ext cx="1116013" cy="579438"/>
          </a:xfrm>
          <a:prstGeom prst="rect">
            <a:avLst/>
          </a:prstGeom>
          <a:noFill/>
          <a:ln w="9525">
            <a:noFill/>
            <a:miter lim="800000"/>
            <a:headEnd/>
            <a:tailEnd/>
          </a:ln>
        </p:spPr>
        <p:txBody>
          <a:bodyPr wrap="none">
            <a:spAutoFit/>
          </a:bodyPr>
          <a:lstStyle/>
          <a:p>
            <a:pPr algn="ctr" eaLnBrk="1" hangingPunct="1"/>
            <a:r>
              <a:rPr lang="en-US" sz="3200" b="1">
                <a:solidFill>
                  <a:srgbClr val="FF0000"/>
                </a:solidFill>
                <a:latin typeface="Times New Roman" pitchFamily="18" charset="0"/>
              </a:rPr>
              <a:t>+2/3e</a:t>
            </a:r>
          </a:p>
        </p:txBody>
      </p:sp>
      <p:sp>
        <p:nvSpPr>
          <p:cNvPr id="176136" name="Text Box 22"/>
          <p:cNvSpPr txBox="1">
            <a:spLocks noChangeArrowheads="1"/>
          </p:cNvSpPr>
          <p:nvPr/>
        </p:nvSpPr>
        <p:spPr bwMode="auto">
          <a:xfrm>
            <a:off x="1250950" y="5557838"/>
            <a:ext cx="1492250" cy="579437"/>
          </a:xfrm>
          <a:prstGeom prst="rect">
            <a:avLst/>
          </a:prstGeom>
          <a:noFill/>
          <a:ln w="9525">
            <a:noFill/>
            <a:miter lim="800000"/>
            <a:headEnd/>
            <a:tailEnd/>
          </a:ln>
        </p:spPr>
        <p:txBody>
          <a:bodyPr wrap="none">
            <a:spAutoFit/>
          </a:bodyPr>
          <a:lstStyle/>
          <a:p>
            <a:pPr algn="ctr" eaLnBrk="1" hangingPunct="1"/>
            <a:r>
              <a:rPr lang="en-US" sz="3200" b="1">
                <a:solidFill>
                  <a:srgbClr val="339933"/>
                </a:solidFill>
                <a:latin typeface="Times New Roman" pitchFamily="18" charset="0"/>
              </a:rPr>
              <a:t>-2(1/3e)</a:t>
            </a:r>
          </a:p>
        </p:txBody>
      </p:sp>
      <p:sp>
        <p:nvSpPr>
          <p:cNvPr id="176137" name="Line 23"/>
          <p:cNvSpPr>
            <a:spLocks noChangeShapeType="1"/>
          </p:cNvSpPr>
          <p:nvPr/>
        </p:nvSpPr>
        <p:spPr bwMode="auto">
          <a:xfrm>
            <a:off x="3355975" y="4724400"/>
            <a:ext cx="0" cy="1066800"/>
          </a:xfrm>
          <a:prstGeom prst="line">
            <a:avLst/>
          </a:prstGeom>
          <a:noFill/>
          <a:ln w="25400">
            <a:solidFill>
              <a:schemeClr val="tx1"/>
            </a:solidFill>
            <a:round/>
            <a:headEnd type="triangle" w="med" len="med"/>
            <a:tailEnd type="triangle" w="med" len="med"/>
          </a:ln>
        </p:spPr>
        <p:txBody>
          <a:bodyPr>
            <a:spAutoFit/>
          </a:bodyPr>
          <a:lstStyle/>
          <a:p>
            <a:endParaRPr lang="en-US"/>
          </a:p>
        </p:txBody>
      </p:sp>
      <p:sp>
        <p:nvSpPr>
          <p:cNvPr id="176138" name="Text Box 24"/>
          <p:cNvSpPr txBox="1">
            <a:spLocks noChangeArrowheads="1"/>
          </p:cNvSpPr>
          <p:nvPr/>
        </p:nvSpPr>
        <p:spPr bwMode="auto">
          <a:xfrm>
            <a:off x="3794125" y="4989513"/>
            <a:ext cx="2014538" cy="519112"/>
          </a:xfrm>
          <a:prstGeom prst="rect">
            <a:avLst/>
          </a:prstGeom>
          <a:noFill/>
          <a:ln w="9525" algn="ctr">
            <a:noFill/>
            <a:miter lim="800000"/>
            <a:headEnd/>
            <a:tailEnd/>
          </a:ln>
        </p:spPr>
        <p:txBody>
          <a:bodyPr wrap="none">
            <a:spAutoFit/>
          </a:bodyPr>
          <a:lstStyle/>
          <a:p>
            <a:pPr eaLnBrk="1" hangingPunct="1"/>
            <a:r>
              <a:rPr lang="en-US" sz="2800">
                <a:solidFill>
                  <a:srgbClr val="000000"/>
                </a:solidFill>
                <a:latin typeface="Comic Sans MS" pitchFamily="66" charset="0"/>
              </a:rPr>
              <a:t>if</a:t>
            </a:r>
            <a:r>
              <a:rPr lang="en-US" sz="2800">
                <a:solidFill>
                  <a:srgbClr val="000000"/>
                </a:solidFill>
                <a:latin typeface="Script MT Bold" pitchFamily="66" charset="0"/>
              </a:rPr>
              <a:t> l ~ </a:t>
            </a:r>
            <a:r>
              <a:rPr lang="en-US" sz="2800">
                <a:solidFill>
                  <a:srgbClr val="000000"/>
                </a:solidFill>
                <a:latin typeface="Comic Sans MS" pitchFamily="66" charset="0"/>
              </a:rPr>
              <a:t>0.1 r</a:t>
            </a:r>
            <a:r>
              <a:rPr lang="en-US" sz="2800" baseline="-25000">
                <a:solidFill>
                  <a:srgbClr val="000000"/>
                </a:solidFill>
                <a:latin typeface="Comic Sans MS" pitchFamily="66" charset="0"/>
              </a:rPr>
              <a:t>n</a:t>
            </a:r>
            <a:r>
              <a:rPr lang="en-US" sz="2800" baseline="-25000">
                <a:solidFill>
                  <a:srgbClr val="000000"/>
                </a:solidFill>
                <a:latin typeface="Script MT Bold" pitchFamily="66" charset="0"/>
              </a:rPr>
              <a:t> </a:t>
            </a:r>
          </a:p>
        </p:txBody>
      </p:sp>
      <p:sp>
        <p:nvSpPr>
          <p:cNvPr id="176139" name="Text Box 26"/>
          <p:cNvSpPr txBox="1">
            <a:spLocks noChangeArrowheads="1"/>
          </p:cNvSpPr>
          <p:nvPr/>
        </p:nvSpPr>
        <p:spPr bwMode="auto">
          <a:xfrm>
            <a:off x="5410200" y="5638800"/>
            <a:ext cx="3373438" cy="579438"/>
          </a:xfrm>
          <a:prstGeom prst="rect">
            <a:avLst/>
          </a:prstGeom>
          <a:noFill/>
          <a:ln w="9525" algn="ctr">
            <a:noFill/>
            <a:miter lim="800000"/>
            <a:headEnd/>
            <a:tailEnd/>
          </a:ln>
        </p:spPr>
        <p:txBody>
          <a:bodyPr wrap="none">
            <a:spAutoFit/>
          </a:bodyPr>
          <a:lstStyle/>
          <a:p>
            <a:pPr eaLnBrk="1" hangingPunct="1"/>
            <a:r>
              <a:rPr lang="en-US" sz="3200">
                <a:solidFill>
                  <a:srgbClr val="000000"/>
                </a:solidFill>
                <a:latin typeface="Calibri" pitchFamily="34" charset="0"/>
              </a:rPr>
              <a:t>d</a:t>
            </a:r>
            <a:r>
              <a:rPr lang="en-US" sz="3200" baseline="-25000">
                <a:solidFill>
                  <a:srgbClr val="000000"/>
                </a:solidFill>
                <a:latin typeface="Calibri" pitchFamily="34" charset="0"/>
              </a:rPr>
              <a:t>n</a:t>
            </a:r>
            <a:r>
              <a:rPr lang="en-US" sz="3200">
                <a:solidFill>
                  <a:srgbClr val="000000"/>
                </a:solidFill>
                <a:latin typeface="Calibri" pitchFamily="34" charset="0"/>
              </a:rPr>
              <a:t> ~ </a:t>
            </a:r>
            <a:r>
              <a:rPr lang="en-US" sz="3200">
                <a:solidFill>
                  <a:srgbClr val="000000"/>
                </a:solidFill>
                <a:latin typeface="Comic Sans MS" pitchFamily="66" charset="0"/>
              </a:rPr>
              <a:t>4x10</a:t>
            </a:r>
            <a:r>
              <a:rPr lang="en-US" sz="3200" baseline="30000">
                <a:solidFill>
                  <a:srgbClr val="000000"/>
                </a:solidFill>
                <a:latin typeface="Comic Sans MS" pitchFamily="66" charset="0"/>
              </a:rPr>
              <a:t>-14</a:t>
            </a:r>
            <a:r>
              <a:rPr lang="en-US" sz="3200">
                <a:solidFill>
                  <a:srgbClr val="000000"/>
                </a:solidFill>
                <a:latin typeface="Comic Sans MS" pitchFamily="66" charset="0"/>
              </a:rPr>
              <a:t> e-cm</a:t>
            </a:r>
            <a:endParaRPr lang="en-US" sz="3200">
              <a:solidFill>
                <a:srgbClr val="000000"/>
              </a:solidFill>
              <a:latin typeface="Script MT Bold" pitchFamily="66" charset="0"/>
            </a:endParaRPr>
          </a:p>
        </p:txBody>
      </p:sp>
      <p:sp>
        <p:nvSpPr>
          <p:cNvPr id="176140" name="Text Box 27"/>
          <p:cNvSpPr txBox="1">
            <a:spLocks noChangeArrowheads="1"/>
          </p:cNvSpPr>
          <p:nvPr/>
        </p:nvSpPr>
        <p:spPr bwMode="auto">
          <a:xfrm>
            <a:off x="2955925" y="4227513"/>
            <a:ext cx="958850" cy="366712"/>
          </a:xfrm>
          <a:prstGeom prst="rect">
            <a:avLst/>
          </a:prstGeom>
          <a:noFill/>
          <a:ln w="9525" algn="ctr">
            <a:noFill/>
            <a:miter lim="800000"/>
            <a:headEnd/>
            <a:tailEnd/>
          </a:ln>
        </p:spPr>
        <p:txBody>
          <a:bodyPr wrap="none">
            <a:spAutoFit/>
          </a:bodyPr>
          <a:lstStyle/>
          <a:p>
            <a:pPr eaLnBrk="1" hangingPunct="1"/>
            <a:r>
              <a:rPr lang="en-US">
                <a:solidFill>
                  <a:srgbClr val="000000"/>
                </a:solidFill>
                <a:latin typeface="Calibri" pitchFamily="34" charset="0"/>
              </a:rPr>
              <a:t>u-quark</a:t>
            </a:r>
          </a:p>
        </p:txBody>
      </p:sp>
      <p:sp>
        <p:nvSpPr>
          <p:cNvPr id="176141" name="Oval 28"/>
          <p:cNvSpPr>
            <a:spLocks noChangeArrowheads="1"/>
          </p:cNvSpPr>
          <p:nvPr/>
        </p:nvSpPr>
        <p:spPr bwMode="auto">
          <a:xfrm>
            <a:off x="2852738" y="5638800"/>
            <a:ext cx="352425" cy="306388"/>
          </a:xfrm>
          <a:prstGeom prst="ellipse">
            <a:avLst/>
          </a:prstGeom>
          <a:solidFill>
            <a:srgbClr val="339933"/>
          </a:solidFill>
          <a:ln w="9525">
            <a:solidFill>
              <a:schemeClr val="tx1"/>
            </a:solidFill>
            <a:round/>
            <a:headEnd/>
            <a:tailEnd/>
          </a:ln>
        </p:spPr>
        <p:txBody>
          <a:bodyPr wrap="none" anchor="ctr"/>
          <a:lstStyle/>
          <a:p>
            <a:pPr eaLnBrk="1" hangingPunct="1"/>
            <a:endParaRPr lang="en-US">
              <a:solidFill>
                <a:srgbClr val="000000"/>
              </a:solidFill>
              <a:latin typeface="Calibri" pitchFamily="34" charset="0"/>
            </a:endParaRPr>
          </a:p>
        </p:txBody>
      </p:sp>
      <p:sp>
        <p:nvSpPr>
          <p:cNvPr id="176142" name="Text Box 29"/>
          <p:cNvSpPr txBox="1">
            <a:spLocks noChangeArrowheads="1"/>
          </p:cNvSpPr>
          <p:nvPr/>
        </p:nvSpPr>
        <p:spPr bwMode="auto">
          <a:xfrm>
            <a:off x="2971800" y="6034088"/>
            <a:ext cx="1073150" cy="366712"/>
          </a:xfrm>
          <a:prstGeom prst="rect">
            <a:avLst/>
          </a:prstGeom>
          <a:noFill/>
          <a:ln w="9525" algn="ctr">
            <a:noFill/>
            <a:miter lim="800000"/>
            <a:headEnd/>
            <a:tailEnd/>
          </a:ln>
        </p:spPr>
        <p:txBody>
          <a:bodyPr wrap="none">
            <a:spAutoFit/>
          </a:bodyPr>
          <a:lstStyle/>
          <a:p>
            <a:pPr eaLnBrk="1" hangingPunct="1"/>
            <a:r>
              <a:rPr lang="en-US">
                <a:solidFill>
                  <a:srgbClr val="000000"/>
                </a:solidFill>
                <a:latin typeface="Calibri" pitchFamily="34" charset="0"/>
              </a:rPr>
              <a:t>d-quarks</a:t>
            </a:r>
          </a:p>
        </p:txBody>
      </p:sp>
      <p:sp>
        <p:nvSpPr>
          <p:cNvPr id="176143" name="AutoShape 30"/>
          <p:cNvSpPr>
            <a:spLocks noChangeArrowheads="1"/>
          </p:cNvSpPr>
          <p:nvPr/>
        </p:nvSpPr>
        <p:spPr bwMode="auto">
          <a:xfrm flipV="1">
            <a:off x="4800600" y="5562600"/>
            <a:ext cx="533400" cy="5334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0000"/>
          </a:solidFill>
          <a:ln w="9525" algn="ctr">
            <a:solidFill>
              <a:schemeClr val="tx1"/>
            </a:solidFill>
            <a:miter lim="800000"/>
            <a:headEnd/>
            <a:tailEnd/>
          </a:ln>
        </p:spPr>
        <p:txBody>
          <a:bodyPr wrap="none" anchor="ctr">
            <a:spAutoFit/>
          </a:bodyPr>
          <a:lstStyle/>
          <a:p>
            <a:endParaRPr lang="en-US"/>
          </a:p>
        </p:txBody>
      </p:sp>
      <p:sp>
        <p:nvSpPr>
          <p:cNvPr id="400415" name="Text Box 31"/>
          <p:cNvSpPr txBox="1">
            <a:spLocks noChangeArrowheads="1"/>
          </p:cNvSpPr>
          <p:nvPr/>
        </p:nvSpPr>
        <p:spPr bwMode="auto">
          <a:xfrm>
            <a:off x="4572000" y="6308725"/>
            <a:ext cx="4283075" cy="396875"/>
          </a:xfrm>
          <a:prstGeom prst="rect">
            <a:avLst/>
          </a:prstGeom>
          <a:noFill/>
          <a:ln w="9525" algn="ctr">
            <a:noFill/>
            <a:miter lim="800000"/>
            <a:headEnd/>
            <a:tailEnd/>
          </a:ln>
          <a:effectLst/>
        </p:spPr>
        <p:txBody>
          <a:bodyPr wrap="none">
            <a:spAutoFit/>
          </a:bodyPr>
          <a:lstStyle/>
          <a:p>
            <a:pPr eaLnBrk="1" fontAlgn="auto" hangingPunct="1">
              <a:spcBef>
                <a:spcPts val="0"/>
              </a:spcBef>
              <a:spcAft>
                <a:spcPts val="0"/>
              </a:spcAft>
              <a:defRPr/>
            </a:pPr>
            <a:r>
              <a:rPr lang="en-US" sz="2000" b="1" dirty="0">
                <a:solidFill>
                  <a:srgbClr val="FF0000"/>
                </a:solidFill>
                <a:effectLst>
                  <a:outerShdw blurRad="38100" dist="38100" dir="2700000" algn="tl">
                    <a:srgbClr val="000000"/>
                  </a:outerShdw>
                </a:effectLst>
                <a:latin typeface="Calibri"/>
              </a:rPr>
              <a:t>Experiment says </a:t>
            </a:r>
            <a:r>
              <a:rPr lang="en-US" sz="2000" b="1" dirty="0" err="1">
                <a:solidFill>
                  <a:srgbClr val="FF0000"/>
                </a:solidFill>
                <a:effectLst>
                  <a:outerShdw blurRad="38100" dist="38100" dir="2700000" algn="tl">
                    <a:srgbClr val="000000"/>
                  </a:outerShdw>
                </a:effectLst>
                <a:latin typeface="Calibri"/>
              </a:rPr>
              <a:t>d</a:t>
            </a:r>
            <a:r>
              <a:rPr lang="en-US" sz="2000" b="1" baseline="-25000" dirty="0" err="1">
                <a:solidFill>
                  <a:srgbClr val="FF0000"/>
                </a:solidFill>
                <a:effectLst>
                  <a:outerShdw blurRad="38100" dist="38100" dir="2700000" algn="tl">
                    <a:srgbClr val="000000"/>
                  </a:outerShdw>
                </a:effectLst>
                <a:latin typeface="Calibri"/>
              </a:rPr>
              <a:t>n</a:t>
            </a:r>
            <a:r>
              <a:rPr lang="en-US" sz="2000" b="1" dirty="0">
                <a:solidFill>
                  <a:srgbClr val="FF0000"/>
                </a:solidFill>
                <a:effectLst>
                  <a:outerShdw blurRad="38100" dist="38100" dir="2700000" algn="tl">
                    <a:srgbClr val="000000"/>
                  </a:outerShdw>
                </a:effectLst>
                <a:latin typeface="Calibri"/>
              </a:rPr>
              <a:t> &lt; 3x10</a:t>
            </a:r>
            <a:r>
              <a:rPr lang="en-US" sz="2000" b="1" baseline="30000" dirty="0">
                <a:solidFill>
                  <a:srgbClr val="FF0000"/>
                </a:solidFill>
                <a:effectLst>
                  <a:outerShdw blurRad="38100" dist="38100" dir="2700000" algn="tl">
                    <a:srgbClr val="000000"/>
                  </a:outerShdw>
                </a:effectLst>
                <a:latin typeface="Calibri"/>
              </a:rPr>
              <a:t>-26</a:t>
            </a:r>
            <a:r>
              <a:rPr lang="en-US" sz="2000" b="1" dirty="0">
                <a:solidFill>
                  <a:srgbClr val="FF0000"/>
                </a:solidFill>
                <a:effectLst>
                  <a:outerShdw blurRad="38100" dist="38100" dir="2700000" algn="tl">
                    <a:srgbClr val="000000"/>
                  </a:outerShdw>
                </a:effectLst>
                <a:latin typeface="Calibri"/>
              </a:rPr>
              <a:t> e-cm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0415"/>
                                        </p:tgtEl>
                                        <p:attrNameLst>
                                          <p:attrName>style.visibility</p:attrName>
                                        </p:attrNameLst>
                                      </p:cBhvr>
                                      <p:to>
                                        <p:strVal val="visible"/>
                                      </p:to>
                                    </p:set>
                                    <p:animEffect transition="in" filter="fade">
                                      <p:cBhvr>
                                        <p:cTn id="7" dur="2000"/>
                                        <p:tgtEl>
                                          <p:spTgt spid="400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4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533400" y="76200"/>
            <a:ext cx="8229600" cy="808038"/>
          </a:xfrm>
        </p:spPr>
        <p:txBody>
          <a:bodyPr/>
          <a:lstStyle/>
          <a:p>
            <a:pPr eaLnBrk="1" hangingPunct="1"/>
            <a:r>
              <a:rPr lang="en-US" b="1" smtClean="0">
                <a:solidFill>
                  <a:srgbClr val="FF9900"/>
                </a:solidFill>
                <a:latin typeface="Comic Sans MS" pitchFamily="66" charset="0"/>
              </a:rPr>
              <a:t>Experimental EDMs</a:t>
            </a:r>
          </a:p>
        </p:txBody>
      </p:sp>
      <p:sp>
        <p:nvSpPr>
          <p:cNvPr id="17412" name="Rectangle 3"/>
          <p:cNvSpPr>
            <a:spLocks noGrp="1" noChangeArrowheads="1"/>
          </p:cNvSpPr>
          <p:nvPr>
            <p:ph type="body" idx="1"/>
          </p:nvPr>
        </p:nvSpPr>
        <p:spPr>
          <a:xfrm>
            <a:off x="457200" y="838200"/>
            <a:ext cx="8534400" cy="5867400"/>
          </a:xfrm>
        </p:spPr>
        <p:txBody>
          <a:bodyPr>
            <a:normAutofit lnSpcReduction="10000"/>
          </a:bodyPr>
          <a:lstStyle/>
          <a:p>
            <a:pPr eaLnBrk="1" hangingPunct="1"/>
            <a:r>
              <a:rPr lang="en-US" sz="2800" dirty="0" smtClean="0"/>
              <a:t>Present best limits come from atomic systems and the free neutron</a:t>
            </a:r>
          </a:p>
          <a:p>
            <a:pPr lvl="1" eaLnBrk="1" hangingPunct="1"/>
            <a:r>
              <a:rPr lang="en-US" sz="2400" dirty="0" smtClean="0"/>
              <a:t>Paramagnetic atoms like  </a:t>
            </a:r>
            <a:r>
              <a:rPr lang="en-US" sz="2400" baseline="30000" dirty="0" smtClean="0"/>
              <a:t>205</a:t>
            </a:r>
            <a:r>
              <a:rPr lang="en-US" sz="2400" dirty="0" smtClean="0"/>
              <a:t>Tl &amp; polar molecules (</a:t>
            </a:r>
            <a:r>
              <a:rPr lang="en-US" sz="2400" dirty="0" err="1" smtClean="0"/>
              <a:t>ThO</a:t>
            </a:r>
            <a:r>
              <a:rPr lang="en-US" sz="2400" dirty="0" smtClean="0"/>
              <a:t>) are primarily sensitive to electron EDM</a:t>
            </a:r>
            <a:endParaRPr lang="en-US" sz="2400" baseline="-25000" dirty="0" smtClean="0"/>
          </a:p>
          <a:p>
            <a:pPr lvl="1" eaLnBrk="1" hangingPunct="1"/>
            <a:r>
              <a:rPr lang="en-US" sz="2400" dirty="0" smtClean="0"/>
              <a:t>Diamagnetic atoms (e.g. </a:t>
            </a:r>
            <a:r>
              <a:rPr lang="en-US" sz="2400" baseline="30000" dirty="0" smtClean="0"/>
              <a:t>199</a:t>
            </a:r>
            <a:r>
              <a:rPr lang="en-US" sz="2400" dirty="0" smtClean="0"/>
              <a:t>Hg) and the free neutron are primarily sensitive to </a:t>
            </a:r>
            <a:endParaRPr lang="en-US" sz="2400" baseline="-25000" dirty="0" smtClean="0"/>
          </a:p>
          <a:p>
            <a:pPr eaLnBrk="1" hangingPunct="1"/>
            <a:endParaRPr lang="en-US" sz="2800" b="1" dirty="0" smtClean="0"/>
          </a:p>
          <a:p>
            <a:pPr eaLnBrk="1" hangingPunct="1"/>
            <a:r>
              <a:rPr lang="en-US" sz="2800" dirty="0" smtClean="0"/>
              <a:t>Future best limits may come from </a:t>
            </a:r>
          </a:p>
          <a:p>
            <a:pPr lvl="1" eaLnBrk="1" hangingPunct="1"/>
            <a:r>
              <a:rPr lang="en-US" sz="2400" dirty="0" smtClean="0"/>
              <a:t>Molecular Ions (</a:t>
            </a:r>
            <a:r>
              <a:rPr lang="en-US" sz="2400" dirty="0" err="1" smtClean="0"/>
              <a:t>HfF</a:t>
            </a:r>
            <a:r>
              <a:rPr lang="en-US" sz="2400" dirty="0" smtClean="0"/>
              <a:t>-, </a:t>
            </a:r>
            <a:r>
              <a:rPr lang="en-US" sz="2400" dirty="0" err="1" smtClean="0"/>
              <a:t>ThF</a:t>
            </a:r>
            <a:r>
              <a:rPr lang="en-US" sz="2400" dirty="0" smtClean="0"/>
              <a:t>-)</a:t>
            </a:r>
          </a:p>
          <a:p>
            <a:pPr lvl="1" eaLnBrk="1" hangingPunct="1"/>
            <a:r>
              <a:rPr lang="en-US" sz="2400" dirty="0" smtClean="0"/>
              <a:t>Liquids (</a:t>
            </a:r>
            <a:r>
              <a:rPr lang="en-US" sz="2400" baseline="30000" dirty="0" smtClean="0"/>
              <a:t>129</a:t>
            </a:r>
            <a:r>
              <a:rPr lang="en-US" sz="2400" dirty="0" smtClean="0"/>
              <a:t>Xe)</a:t>
            </a:r>
          </a:p>
          <a:p>
            <a:pPr lvl="1" eaLnBrk="1" hangingPunct="1"/>
            <a:r>
              <a:rPr lang="en-US" sz="2400" dirty="0" smtClean="0"/>
              <a:t>Solid State systems (high density)</a:t>
            </a:r>
          </a:p>
          <a:p>
            <a:pPr lvl="1" eaLnBrk="1" hangingPunct="1"/>
            <a:r>
              <a:rPr lang="en-US" sz="2400" dirty="0" smtClean="0"/>
              <a:t>Storage Rings (Muons, Deuterons, Protons) </a:t>
            </a:r>
          </a:p>
          <a:p>
            <a:pPr lvl="1" eaLnBrk="1" hangingPunct="1"/>
            <a:r>
              <a:rPr lang="en-US" sz="2400" dirty="0" smtClean="0"/>
              <a:t>Radioactive Atoms (</a:t>
            </a:r>
            <a:r>
              <a:rPr lang="en-US" sz="2400" baseline="30000" dirty="0" smtClean="0"/>
              <a:t>225</a:t>
            </a:r>
            <a:r>
              <a:rPr lang="en-US" sz="2400" dirty="0" smtClean="0"/>
              <a:t>Ra, </a:t>
            </a:r>
            <a:r>
              <a:rPr lang="en-US" sz="2400" baseline="30000" dirty="0" smtClean="0"/>
              <a:t>223</a:t>
            </a:r>
            <a:r>
              <a:rPr lang="en-US" sz="2400" dirty="0" smtClean="0"/>
              <a:t>Rn)</a:t>
            </a:r>
          </a:p>
          <a:p>
            <a:pPr lvl="1" eaLnBrk="1" hangingPunct="1"/>
            <a:r>
              <a:rPr lang="en-US" sz="2400" dirty="0" smtClean="0"/>
              <a:t>New Technology for Free Neutrons (PSI, ILL, SNS)</a:t>
            </a:r>
          </a:p>
        </p:txBody>
      </p:sp>
      <p:graphicFrame>
        <p:nvGraphicFramePr>
          <p:cNvPr id="17410" name="Object 4"/>
          <p:cNvGraphicFramePr>
            <a:graphicFrameLocks noChangeAspect="1"/>
          </p:cNvGraphicFramePr>
          <p:nvPr>
            <p:extLst>
              <p:ext uri="{D42A27DB-BD31-4B8C-83A1-F6EECF244321}">
                <p14:modId xmlns:p14="http://schemas.microsoft.com/office/powerpoint/2010/main" val="926160468"/>
              </p:ext>
            </p:extLst>
          </p:nvPr>
        </p:nvGraphicFramePr>
        <p:xfrm>
          <a:off x="4010025" y="2659063"/>
          <a:ext cx="1704975" cy="617537"/>
        </p:xfrm>
        <a:graphic>
          <a:graphicData uri="http://schemas.openxmlformats.org/presentationml/2006/ole">
            <mc:AlternateContent xmlns:mc="http://schemas.openxmlformats.org/markup-compatibility/2006">
              <mc:Choice xmlns:v="urn:schemas-microsoft-com:vml" Requires="v">
                <p:oleObj spid="_x0000_s18485" name="Equation" r:id="rId3" imgW="736560" imgH="266400" progId="Equation.3">
                  <p:embed/>
                </p:oleObj>
              </mc:Choice>
              <mc:Fallback>
                <p:oleObj name="Equation" r:id="rId3" imgW="736560" imgH="266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0025" y="2659063"/>
                        <a:ext cx="1704975" cy="617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327" y="240991"/>
            <a:ext cx="7646582" cy="849725"/>
          </a:xfrm>
        </p:spPr>
        <p:txBody>
          <a:bodyPr>
            <a:noAutofit/>
          </a:bodyPr>
          <a:lstStyle/>
          <a:p>
            <a:pPr>
              <a:spcBef>
                <a:spcPts val="0"/>
              </a:spcBef>
              <a:spcAft>
                <a:spcPts val="2250"/>
              </a:spcAft>
            </a:pPr>
            <a:r>
              <a:rPr lang="en-US" b="1" dirty="0">
                <a:solidFill>
                  <a:srgbClr val="FF9900"/>
                </a:solidFill>
                <a:latin typeface="+mn-lt"/>
              </a:rPr>
              <a:t>Why so many EDM searches? </a:t>
            </a:r>
            <a:br>
              <a:rPr lang="en-US" b="1" dirty="0">
                <a:solidFill>
                  <a:srgbClr val="FF9900"/>
                </a:solidFill>
                <a:latin typeface="+mn-lt"/>
              </a:rPr>
            </a:br>
            <a:r>
              <a:rPr lang="en-US" sz="3200" b="1" dirty="0">
                <a:solidFill>
                  <a:srgbClr val="006600"/>
                </a:solidFill>
              </a:rPr>
              <a:t>They remain highly motivated</a:t>
            </a:r>
            <a:endParaRPr lang="en-US" sz="3600" b="1" dirty="0">
              <a:solidFill>
                <a:srgbClr val="006600"/>
              </a:solidFill>
            </a:endParaRPr>
          </a:p>
        </p:txBody>
      </p:sp>
      <p:sp>
        <p:nvSpPr>
          <p:cNvPr id="4" name="Slide Number Placeholder 3"/>
          <p:cNvSpPr>
            <a:spLocks noGrp="1"/>
          </p:cNvSpPr>
          <p:nvPr>
            <p:ph type="sldNum" sz="quarter" idx="12"/>
          </p:nvPr>
        </p:nvSpPr>
        <p:spPr/>
        <p:txBody>
          <a:bodyPr/>
          <a:lstStyle/>
          <a:p>
            <a:fld id="{DF4A3665-CE2C-4EE4-82E6-8AD2243C30DB}" type="slidenum">
              <a:rPr lang="en-US" smtClean="0">
                <a:latin typeface="+mj-lt"/>
              </a:rPr>
              <a:pPr/>
              <a:t>21</a:t>
            </a:fld>
            <a:endParaRPr lang="en-US">
              <a:latin typeface="+mj-lt"/>
            </a:endParaRPr>
          </a:p>
        </p:txBody>
      </p:sp>
      <p:sp>
        <p:nvSpPr>
          <p:cNvPr id="15" name="Title 1"/>
          <p:cNvSpPr txBox="1">
            <a:spLocks/>
          </p:cNvSpPr>
          <p:nvPr/>
        </p:nvSpPr>
        <p:spPr>
          <a:xfrm>
            <a:off x="0" y="1066800"/>
            <a:ext cx="9067800" cy="952501"/>
          </a:xfrm>
          <a:prstGeom prst="rect">
            <a:avLst/>
          </a:prstGeom>
        </p:spPr>
        <p:txBody>
          <a:bodyPr vert="horz" lIns="68580" tIns="34290" rIns="68580" bIns="34290" rtlCol="0" anchor="ctr">
            <a:noAutofit/>
          </a:bodyPr>
          <a:lstStyle/>
          <a:p>
            <a:pPr algn="ctr">
              <a:spcBef>
                <a:spcPct val="0"/>
              </a:spcBef>
              <a:defRPr/>
            </a:pPr>
            <a:r>
              <a:rPr lang="en-US" sz="2800" b="1" dirty="0">
                <a:solidFill>
                  <a:srgbClr val="C00000"/>
                </a:solidFill>
                <a:latin typeface="+mj-lt"/>
                <a:ea typeface="+mj-ea"/>
                <a:cs typeface="+mj-cs"/>
              </a:rPr>
              <a:t>Particle Physics Project Prioritization </a:t>
            </a:r>
            <a:r>
              <a:rPr lang="en-US" sz="2800" b="1" dirty="0" smtClean="0">
                <a:solidFill>
                  <a:srgbClr val="C00000"/>
                </a:solidFill>
                <a:latin typeface="+mj-lt"/>
                <a:ea typeface="+mj-ea"/>
                <a:cs typeface="+mj-cs"/>
              </a:rPr>
              <a:t>Panel</a:t>
            </a:r>
          </a:p>
        </p:txBody>
      </p:sp>
      <p:sp>
        <p:nvSpPr>
          <p:cNvPr id="30" name="TextBox 29"/>
          <p:cNvSpPr txBox="1"/>
          <p:nvPr/>
        </p:nvSpPr>
        <p:spPr>
          <a:xfrm>
            <a:off x="1219200" y="2019301"/>
            <a:ext cx="7363046" cy="1631216"/>
          </a:xfrm>
          <a:prstGeom prst="rect">
            <a:avLst/>
          </a:prstGeom>
          <a:noFill/>
        </p:spPr>
        <p:txBody>
          <a:bodyPr wrap="square" rtlCol="0">
            <a:spAutoFit/>
          </a:bodyPr>
          <a:lstStyle/>
          <a:p>
            <a:r>
              <a:rPr lang="en-US" sz="2000" dirty="0"/>
              <a:t>“ Among the most powerful probes of new physics that does not conserve CP are the electric dipole moments </a:t>
            </a:r>
            <a:r>
              <a:rPr lang="en-US" sz="2000" dirty="0" smtClean="0"/>
              <a:t>(EDM’s</a:t>
            </a:r>
            <a:r>
              <a:rPr lang="en-US" sz="2000" dirty="0"/>
              <a:t>) of the neutron, electron and proton … sensitive to contributions from new particle masses at the 10-100 </a:t>
            </a:r>
            <a:r>
              <a:rPr lang="en-US" sz="2000" dirty="0" err="1"/>
              <a:t>TeV</a:t>
            </a:r>
            <a:r>
              <a:rPr lang="en-US" sz="2000" dirty="0"/>
              <a:t> scale. A new direct neutron </a:t>
            </a:r>
            <a:r>
              <a:rPr lang="en-US" sz="2000" dirty="0" err="1"/>
              <a:t>edm</a:t>
            </a:r>
            <a:r>
              <a:rPr lang="en-US" sz="2000" dirty="0"/>
              <a:t> experiment is planned at Oak Ridge National Laboratory.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0" y="228600"/>
            <a:ext cx="5334000" cy="1219200"/>
          </a:xfrm>
        </p:spPr>
        <p:txBody>
          <a:bodyPr rtlCol="0">
            <a:normAutofit fontScale="90000"/>
          </a:bodyPr>
          <a:lstStyle/>
          <a:p>
            <a:pPr eaLnBrk="1" fontAlgn="auto" hangingPunct="1">
              <a:spcAft>
                <a:spcPts val="0"/>
              </a:spcAft>
              <a:defRPr/>
            </a:pPr>
            <a:r>
              <a:rPr lang="en-US" sz="4000" b="1" dirty="0" smtClean="0">
                <a:solidFill>
                  <a:srgbClr val="FF9900"/>
                </a:solidFill>
                <a:latin typeface="Comic Sans MS" pitchFamily="66" charset="0"/>
              </a:rPr>
              <a:t>Searches for a Neutron EDM</a:t>
            </a:r>
          </a:p>
        </p:txBody>
      </p:sp>
      <p:sp>
        <p:nvSpPr>
          <p:cNvPr id="183299" name="Rectangle 3"/>
          <p:cNvSpPr>
            <a:spLocks noGrp="1" noChangeArrowheads="1"/>
          </p:cNvSpPr>
          <p:nvPr>
            <p:ph type="body" idx="1"/>
          </p:nvPr>
        </p:nvSpPr>
        <p:spPr>
          <a:xfrm>
            <a:off x="685800" y="2971800"/>
            <a:ext cx="8153400" cy="3505200"/>
          </a:xfrm>
        </p:spPr>
        <p:txBody>
          <a:bodyPr>
            <a:normAutofit/>
          </a:bodyPr>
          <a:lstStyle/>
          <a:p>
            <a:pPr eaLnBrk="1" hangingPunct="1"/>
            <a:r>
              <a:rPr lang="en-US" dirty="0" smtClean="0"/>
              <a:t>E.M. Purcell and N.F. Ramsey, </a:t>
            </a:r>
            <a:r>
              <a:rPr lang="en-US" i="1" dirty="0" smtClean="0"/>
              <a:t>Phys. Rev</a:t>
            </a:r>
            <a:r>
              <a:rPr lang="en-US" dirty="0" smtClean="0"/>
              <a:t>. </a:t>
            </a:r>
            <a:r>
              <a:rPr lang="en-US" b="1" dirty="0" smtClean="0"/>
              <a:t>78</a:t>
            </a:r>
            <a:r>
              <a:rPr lang="en-US" dirty="0" smtClean="0"/>
              <a:t>, 807 (1950) </a:t>
            </a:r>
            <a:endParaRPr lang="en-US" dirty="0" smtClean="0">
              <a:solidFill>
                <a:srgbClr val="A50021"/>
              </a:solidFill>
            </a:endParaRPr>
          </a:p>
          <a:p>
            <a:pPr lvl="1"/>
            <a:r>
              <a:rPr lang="en-US" b="1" dirty="0" smtClean="0">
                <a:solidFill>
                  <a:srgbClr val="A50021"/>
                </a:solidFill>
              </a:rPr>
              <a:t>Searching for Parity Violation in Neutron Scattering</a:t>
            </a:r>
          </a:p>
          <a:p>
            <a:pPr lvl="1" eaLnBrk="1" hangingPunct="1"/>
            <a:r>
              <a:rPr lang="en-US" b="1" dirty="0" smtClean="0">
                <a:solidFill>
                  <a:srgbClr val="A50021"/>
                </a:solidFill>
              </a:rPr>
              <a:t>Pioneered Neutron Beam Magnetic Resonance</a:t>
            </a:r>
          </a:p>
          <a:p>
            <a:pPr lvl="2"/>
            <a:r>
              <a:rPr lang="en-US" b="1" dirty="0">
                <a:solidFill>
                  <a:srgbClr val="A50021"/>
                </a:solidFill>
              </a:rPr>
              <a:t>i.e. nuclear magnetic resonance (NMR) </a:t>
            </a:r>
          </a:p>
          <a:p>
            <a:pPr lvl="2"/>
            <a:r>
              <a:rPr lang="en-US" b="1" dirty="0">
                <a:solidFill>
                  <a:srgbClr val="A50021"/>
                </a:solidFill>
              </a:rPr>
              <a:t>Leading to magnetic resonance imaging (MRI</a:t>
            </a:r>
            <a:r>
              <a:rPr lang="en-US" b="1" dirty="0" smtClean="0">
                <a:solidFill>
                  <a:srgbClr val="A50021"/>
                </a:solidFill>
              </a:rPr>
              <a:t>) </a:t>
            </a:r>
          </a:p>
        </p:txBody>
      </p:sp>
      <p:pic>
        <p:nvPicPr>
          <p:cNvPr id="183300" name="Picture 4" descr="ramsey"/>
          <p:cNvPicPr>
            <a:picLocks noChangeAspect="1" noChangeArrowheads="1"/>
          </p:cNvPicPr>
          <p:nvPr/>
        </p:nvPicPr>
        <p:blipFill>
          <a:blip r:embed="rId2" cstate="print"/>
          <a:srcRect/>
          <a:stretch>
            <a:fillRect/>
          </a:stretch>
        </p:blipFill>
        <p:spPr bwMode="auto">
          <a:xfrm>
            <a:off x="7294563" y="0"/>
            <a:ext cx="1849437" cy="2590800"/>
          </a:xfrm>
          <a:prstGeom prst="rect">
            <a:avLst/>
          </a:prstGeom>
          <a:noFill/>
          <a:ln w="9525">
            <a:noFill/>
            <a:miter lim="800000"/>
            <a:headEnd/>
            <a:tailEnd/>
          </a:ln>
        </p:spPr>
      </p:pic>
      <p:pic>
        <p:nvPicPr>
          <p:cNvPr id="183301" name="Picture 5" descr="epurcell"/>
          <p:cNvPicPr>
            <a:picLocks noChangeAspect="1" noChangeArrowheads="1"/>
          </p:cNvPicPr>
          <p:nvPr/>
        </p:nvPicPr>
        <p:blipFill>
          <a:blip r:embed="rId3" cstate="print"/>
          <a:srcRect/>
          <a:stretch>
            <a:fillRect/>
          </a:stretch>
        </p:blipFill>
        <p:spPr bwMode="auto">
          <a:xfrm>
            <a:off x="5395913" y="0"/>
            <a:ext cx="1919287"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0"/>
            <a:ext cx="8229600" cy="563563"/>
          </a:xfrm>
        </p:spPr>
        <p:txBody>
          <a:bodyPr rtlCol="0">
            <a:normAutofit fontScale="90000"/>
          </a:bodyPr>
          <a:lstStyle/>
          <a:p>
            <a:pPr eaLnBrk="1" fontAlgn="auto" hangingPunct="1">
              <a:spcAft>
                <a:spcPts val="0"/>
              </a:spcAft>
              <a:defRPr/>
            </a:pPr>
            <a:r>
              <a:rPr lang="en-US" sz="4000" b="1" dirty="0" smtClean="0">
                <a:solidFill>
                  <a:srgbClr val="FF9900"/>
                </a:solidFill>
                <a:latin typeface="Comic Sans MS" pitchFamily="66" charset="0"/>
              </a:rPr>
              <a:t>n-EDM </a:t>
            </a:r>
            <a:r>
              <a:rPr lang="en-US" sz="4000" b="1" dirty="0" err="1" smtClean="0">
                <a:solidFill>
                  <a:srgbClr val="FF9900"/>
                </a:solidFill>
                <a:latin typeface="Comic Sans MS" pitchFamily="66" charset="0"/>
              </a:rPr>
              <a:t>vs</a:t>
            </a:r>
            <a:r>
              <a:rPr lang="en-US" sz="4000" b="1" dirty="0" smtClean="0">
                <a:solidFill>
                  <a:srgbClr val="FF9900"/>
                </a:solidFill>
                <a:latin typeface="Comic Sans MS" pitchFamily="66" charset="0"/>
              </a:rPr>
              <a:t> Time</a:t>
            </a:r>
          </a:p>
        </p:txBody>
      </p:sp>
      <p:pic>
        <p:nvPicPr>
          <p:cNvPr id="184323" name="Picture 3" descr="4_1"/>
          <p:cNvPicPr>
            <a:picLocks noGrp="1" noChangeAspect="1" noChangeArrowheads="1"/>
          </p:cNvPicPr>
          <p:nvPr>
            <p:ph idx="1"/>
          </p:nvPr>
        </p:nvPicPr>
        <p:blipFill>
          <a:blip r:embed="rId2" cstate="print"/>
          <a:srcRect/>
          <a:stretch>
            <a:fillRect/>
          </a:stretch>
        </p:blipFill>
        <p:spPr>
          <a:xfrm>
            <a:off x="1295400" y="601663"/>
            <a:ext cx="7010400" cy="6256337"/>
          </a:xfrm>
          <a:ln w="28575">
            <a:solidFill>
              <a:srgbClr val="FFFFFF"/>
            </a:solidFill>
          </a:ln>
        </p:spPr>
      </p:pic>
      <p:sp>
        <p:nvSpPr>
          <p:cNvPr id="184324" name="Text Box 4"/>
          <p:cNvSpPr txBox="1">
            <a:spLocks noChangeArrowheads="1"/>
          </p:cNvSpPr>
          <p:nvPr/>
        </p:nvSpPr>
        <p:spPr bwMode="auto">
          <a:xfrm>
            <a:off x="2066925" y="6019800"/>
            <a:ext cx="1276350" cy="641350"/>
          </a:xfrm>
          <a:prstGeom prst="rect">
            <a:avLst/>
          </a:prstGeom>
          <a:solidFill>
            <a:srgbClr val="FFFFFF"/>
          </a:solidFill>
          <a:ln w="9525">
            <a:noFill/>
            <a:miter lim="800000"/>
            <a:headEnd/>
            <a:tailEnd/>
          </a:ln>
        </p:spPr>
        <p:txBody>
          <a:bodyPr wrap="none">
            <a:spAutoFit/>
          </a:bodyPr>
          <a:lstStyle/>
          <a:p>
            <a:pPr eaLnBrk="1" hangingPunct="1"/>
            <a:r>
              <a:rPr lang="en-US">
                <a:solidFill>
                  <a:srgbClr val="000000"/>
                </a:solidFill>
                <a:latin typeface="Comic Sans MS" pitchFamily="66" charset="0"/>
              </a:rPr>
              <a:t>                </a:t>
            </a:r>
          </a:p>
          <a:p>
            <a:pPr eaLnBrk="1" hangingPunct="1"/>
            <a:r>
              <a:rPr lang="en-US">
                <a:solidFill>
                  <a:srgbClr val="000000"/>
                </a:solidFill>
                <a:latin typeface="Comic Sans MS" pitchFamily="66" charset="0"/>
              </a:rPr>
              <a:t>       </a:t>
            </a:r>
          </a:p>
        </p:txBody>
      </p:sp>
      <p:sp>
        <p:nvSpPr>
          <p:cNvPr id="184325" name="Text Box 5"/>
          <p:cNvSpPr txBox="1">
            <a:spLocks noChangeArrowheads="1"/>
          </p:cNvSpPr>
          <p:nvPr/>
        </p:nvSpPr>
        <p:spPr bwMode="auto">
          <a:xfrm>
            <a:off x="4267200" y="4419600"/>
            <a:ext cx="2232025" cy="915988"/>
          </a:xfrm>
          <a:prstGeom prst="rect">
            <a:avLst/>
          </a:prstGeom>
          <a:solidFill>
            <a:srgbClr val="FFFFFF"/>
          </a:solidFill>
          <a:ln w="9525">
            <a:noFill/>
            <a:miter lim="800000"/>
            <a:headEnd/>
            <a:tailEnd/>
          </a:ln>
        </p:spPr>
        <p:txBody>
          <a:bodyPr wrap="none">
            <a:spAutoFit/>
          </a:bodyPr>
          <a:lstStyle/>
          <a:p>
            <a:pPr eaLnBrk="1" hangingPunct="1"/>
            <a:r>
              <a:rPr lang="en-US">
                <a:solidFill>
                  <a:srgbClr val="000000"/>
                </a:solidFill>
                <a:latin typeface="Comic Sans MS" pitchFamily="66" charset="0"/>
              </a:rPr>
              <a:t>     </a:t>
            </a:r>
          </a:p>
          <a:p>
            <a:pPr eaLnBrk="1" hangingPunct="1"/>
            <a:endParaRPr lang="en-US">
              <a:solidFill>
                <a:srgbClr val="000000"/>
              </a:solidFill>
              <a:latin typeface="Comic Sans MS" pitchFamily="66" charset="0"/>
            </a:endParaRPr>
          </a:p>
          <a:p>
            <a:pPr eaLnBrk="1" hangingPunct="1"/>
            <a:r>
              <a:rPr lang="en-US">
                <a:solidFill>
                  <a:srgbClr val="000000"/>
                </a:solidFill>
                <a:latin typeface="Comic Sans MS" pitchFamily="66" charset="0"/>
              </a:rPr>
              <a:t>                              </a:t>
            </a:r>
          </a:p>
        </p:txBody>
      </p:sp>
      <p:sp>
        <p:nvSpPr>
          <p:cNvPr id="184326" name="Text Box 6"/>
          <p:cNvSpPr txBox="1">
            <a:spLocks noChangeArrowheads="1"/>
          </p:cNvSpPr>
          <p:nvPr/>
        </p:nvSpPr>
        <p:spPr bwMode="auto">
          <a:xfrm>
            <a:off x="3581400" y="6216650"/>
            <a:ext cx="1685925" cy="641350"/>
          </a:xfrm>
          <a:prstGeom prst="rect">
            <a:avLst/>
          </a:prstGeom>
          <a:solidFill>
            <a:srgbClr val="FFFFFF"/>
          </a:solidFill>
          <a:ln w="9525">
            <a:noFill/>
            <a:miter lim="800000"/>
            <a:headEnd/>
            <a:tailEnd/>
          </a:ln>
        </p:spPr>
        <p:txBody>
          <a:bodyPr wrap="none">
            <a:spAutoFit/>
          </a:bodyPr>
          <a:lstStyle/>
          <a:p>
            <a:pPr eaLnBrk="1" hangingPunct="1"/>
            <a:r>
              <a:rPr lang="en-US">
                <a:solidFill>
                  <a:srgbClr val="000000"/>
                </a:solidFill>
                <a:latin typeface="Comic Sans MS" pitchFamily="66" charset="0"/>
              </a:rPr>
              <a:t>                </a:t>
            </a:r>
          </a:p>
          <a:p>
            <a:pPr eaLnBrk="1" hangingPunct="1"/>
            <a:r>
              <a:rPr lang="en-US">
                <a:solidFill>
                  <a:srgbClr val="000000"/>
                </a:solidFill>
                <a:latin typeface="Comic Sans MS" pitchFamily="66" charset="0"/>
              </a:rPr>
              <a:t>                      </a:t>
            </a:r>
          </a:p>
        </p:txBody>
      </p:sp>
      <p:sp>
        <p:nvSpPr>
          <p:cNvPr id="184327" name="Text Box 7"/>
          <p:cNvSpPr txBox="1">
            <a:spLocks noChangeArrowheads="1"/>
          </p:cNvSpPr>
          <p:nvPr/>
        </p:nvSpPr>
        <p:spPr bwMode="auto">
          <a:xfrm>
            <a:off x="3276600" y="4800600"/>
            <a:ext cx="866775" cy="915988"/>
          </a:xfrm>
          <a:prstGeom prst="rect">
            <a:avLst/>
          </a:prstGeom>
          <a:solidFill>
            <a:srgbClr val="FFFFFF"/>
          </a:solidFill>
          <a:ln w="9525">
            <a:noFill/>
            <a:miter lim="800000"/>
            <a:headEnd/>
            <a:tailEnd/>
          </a:ln>
        </p:spPr>
        <p:txBody>
          <a:bodyPr wrap="none">
            <a:spAutoFit/>
          </a:bodyPr>
          <a:lstStyle/>
          <a:p>
            <a:pPr eaLnBrk="1" hangingPunct="1"/>
            <a:r>
              <a:rPr lang="en-US">
                <a:solidFill>
                  <a:srgbClr val="000000"/>
                </a:solidFill>
                <a:latin typeface="Comic Sans MS" pitchFamily="66" charset="0"/>
              </a:rPr>
              <a:t>          </a:t>
            </a:r>
          </a:p>
          <a:p>
            <a:pPr eaLnBrk="1" hangingPunct="1"/>
            <a:r>
              <a:rPr lang="en-US">
                <a:solidFill>
                  <a:srgbClr val="000000"/>
                </a:solidFill>
                <a:latin typeface="Comic Sans MS" pitchFamily="66" charset="0"/>
              </a:rPr>
              <a:t>       </a:t>
            </a:r>
          </a:p>
          <a:p>
            <a:pPr eaLnBrk="1" hangingPunct="1"/>
            <a:endParaRPr lang="en-US">
              <a:solidFill>
                <a:srgbClr val="000000"/>
              </a:solidFill>
              <a:latin typeface="Comic Sans MS" pitchFamily="66" charset="0"/>
            </a:endParaRPr>
          </a:p>
        </p:txBody>
      </p:sp>
      <p:sp>
        <p:nvSpPr>
          <p:cNvPr id="184328" name="Text Box 8"/>
          <p:cNvSpPr txBox="1">
            <a:spLocks noChangeArrowheads="1"/>
          </p:cNvSpPr>
          <p:nvPr/>
        </p:nvSpPr>
        <p:spPr bwMode="auto">
          <a:xfrm rot="-2939558">
            <a:off x="6041231" y="3636169"/>
            <a:ext cx="458788" cy="501650"/>
          </a:xfrm>
          <a:prstGeom prst="rect">
            <a:avLst/>
          </a:prstGeom>
          <a:solidFill>
            <a:srgbClr val="FFFFFF"/>
          </a:solidFill>
          <a:ln w="9525">
            <a:noFill/>
            <a:miter lim="800000"/>
            <a:headEnd/>
            <a:tailEnd/>
          </a:ln>
        </p:spPr>
        <p:txBody>
          <a:bodyPr vert="eaVert" wrap="none">
            <a:spAutoFit/>
          </a:bodyPr>
          <a:lstStyle/>
          <a:p>
            <a:pPr eaLnBrk="1" hangingPunct="1"/>
            <a:r>
              <a:rPr lang="en-US">
                <a:solidFill>
                  <a:srgbClr val="000000"/>
                </a:solidFill>
                <a:latin typeface="Comic Sans MS" pitchFamily="66" charset="0"/>
              </a:rPr>
              <a:t>      </a:t>
            </a:r>
          </a:p>
        </p:txBody>
      </p:sp>
      <p:sp>
        <p:nvSpPr>
          <p:cNvPr id="184329" name="Text Box 9"/>
          <p:cNvSpPr txBox="1">
            <a:spLocks noChangeArrowheads="1"/>
          </p:cNvSpPr>
          <p:nvPr/>
        </p:nvSpPr>
        <p:spPr bwMode="auto">
          <a:xfrm>
            <a:off x="3429000" y="3886200"/>
            <a:ext cx="2232025" cy="915988"/>
          </a:xfrm>
          <a:prstGeom prst="rect">
            <a:avLst/>
          </a:prstGeom>
          <a:solidFill>
            <a:srgbClr val="FFFFFF"/>
          </a:solidFill>
          <a:ln w="9525">
            <a:noFill/>
            <a:miter lim="800000"/>
            <a:headEnd/>
            <a:tailEnd/>
          </a:ln>
        </p:spPr>
        <p:txBody>
          <a:bodyPr wrap="none">
            <a:spAutoFit/>
          </a:bodyPr>
          <a:lstStyle/>
          <a:p>
            <a:pPr eaLnBrk="1" hangingPunct="1"/>
            <a:r>
              <a:rPr lang="en-US">
                <a:solidFill>
                  <a:srgbClr val="000000"/>
                </a:solidFill>
                <a:latin typeface="Comic Sans MS" pitchFamily="66" charset="0"/>
              </a:rPr>
              <a:t>     </a:t>
            </a:r>
          </a:p>
          <a:p>
            <a:pPr eaLnBrk="1" hangingPunct="1"/>
            <a:endParaRPr lang="en-US">
              <a:solidFill>
                <a:srgbClr val="000000"/>
              </a:solidFill>
              <a:latin typeface="Comic Sans MS" pitchFamily="66" charset="0"/>
            </a:endParaRPr>
          </a:p>
          <a:p>
            <a:pPr eaLnBrk="1" hangingPunct="1"/>
            <a:r>
              <a:rPr lang="en-US">
                <a:solidFill>
                  <a:srgbClr val="000000"/>
                </a:solidFill>
                <a:latin typeface="Comic Sans MS" pitchFamily="66" charset="0"/>
              </a:rPr>
              <a:t>                              </a:t>
            </a:r>
          </a:p>
        </p:txBody>
      </p:sp>
      <p:sp>
        <p:nvSpPr>
          <p:cNvPr id="184330" name="Text Box 10"/>
          <p:cNvSpPr txBox="1">
            <a:spLocks noChangeArrowheads="1"/>
          </p:cNvSpPr>
          <p:nvPr/>
        </p:nvSpPr>
        <p:spPr bwMode="auto">
          <a:xfrm rot="-3242882">
            <a:off x="5507831" y="3864769"/>
            <a:ext cx="458788" cy="501650"/>
          </a:xfrm>
          <a:prstGeom prst="rect">
            <a:avLst/>
          </a:prstGeom>
          <a:solidFill>
            <a:srgbClr val="FFFFFF"/>
          </a:solidFill>
          <a:ln w="9525">
            <a:noFill/>
            <a:miter lim="800000"/>
            <a:headEnd/>
            <a:tailEnd/>
          </a:ln>
        </p:spPr>
        <p:txBody>
          <a:bodyPr vert="eaVert" wrap="none">
            <a:spAutoFit/>
          </a:bodyPr>
          <a:lstStyle/>
          <a:p>
            <a:pPr eaLnBrk="1" hangingPunct="1"/>
            <a:r>
              <a:rPr lang="en-US">
                <a:solidFill>
                  <a:srgbClr val="000000"/>
                </a:solidFill>
                <a:latin typeface="Comic Sans MS" pitchFamily="66" charset="0"/>
              </a:rPr>
              <a:t>      </a:t>
            </a:r>
          </a:p>
        </p:txBody>
      </p:sp>
      <p:sp>
        <p:nvSpPr>
          <p:cNvPr id="184331" name="Text Box 11"/>
          <p:cNvSpPr txBox="1">
            <a:spLocks noChangeArrowheads="1"/>
          </p:cNvSpPr>
          <p:nvPr/>
        </p:nvSpPr>
        <p:spPr bwMode="auto">
          <a:xfrm>
            <a:off x="4114800" y="1371600"/>
            <a:ext cx="2232025" cy="915988"/>
          </a:xfrm>
          <a:prstGeom prst="rect">
            <a:avLst/>
          </a:prstGeom>
          <a:solidFill>
            <a:srgbClr val="FFFFFF"/>
          </a:solidFill>
          <a:ln w="9525">
            <a:noFill/>
            <a:miter lim="800000"/>
            <a:headEnd/>
            <a:tailEnd/>
          </a:ln>
        </p:spPr>
        <p:txBody>
          <a:bodyPr wrap="none">
            <a:spAutoFit/>
          </a:bodyPr>
          <a:lstStyle/>
          <a:p>
            <a:pPr eaLnBrk="1" hangingPunct="1"/>
            <a:r>
              <a:rPr lang="en-US">
                <a:solidFill>
                  <a:srgbClr val="000000"/>
                </a:solidFill>
                <a:latin typeface="Comic Sans MS" pitchFamily="66" charset="0"/>
              </a:rPr>
              <a:t>     </a:t>
            </a:r>
          </a:p>
          <a:p>
            <a:pPr eaLnBrk="1" hangingPunct="1"/>
            <a:endParaRPr lang="en-US">
              <a:solidFill>
                <a:srgbClr val="000000"/>
              </a:solidFill>
              <a:latin typeface="Comic Sans MS" pitchFamily="66" charset="0"/>
            </a:endParaRPr>
          </a:p>
          <a:p>
            <a:pPr eaLnBrk="1" hangingPunct="1"/>
            <a:r>
              <a:rPr lang="en-US">
                <a:solidFill>
                  <a:srgbClr val="000000"/>
                </a:solidFill>
                <a:latin typeface="Comic Sans MS" pitchFamily="66" charset="0"/>
              </a:rPr>
              <a:t>                              </a:t>
            </a:r>
          </a:p>
        </p:txBody>
      </p:sp>
      <p:sp>
        <p:nvSpPr>
          <p:cNvPr id="184332" name="Oval 12"/>
          <p:cNvSpPr>
            <a:spLocks noChangeAspect="1" noChangeArrowheads="1"/>
          </p:cNvSpPr>
          <p:nvPr/>
        </p:nvSpPr>
        <p:spPr bwMode="auto">
          <a:xfrm>
            <a:off x="6477000" y="3733800"/>
            <a:ext cx="92075" cy="92075"/>
          </a:xfrm>
          <a:prstGeom prst="ellipse">
            <a:avLst/>
          </a:prstGeom>
          <a:solidFill>
            <a:srgbClr val="000000"/>
          </a:solidFill>
          <a:ln w="9525">
            <a:solidFill>
              <a:schemeClr val="tx1"/>
            </a:solidFill>
            <a:round/>
            <a:headEnd/>
            <a:tailEnd/>
          </a:ln>
        </p:spPr>
        <p:txBody>
          <a:bodyPr wrap="none" anchor="ctr"/>
          <a:lstStyle/>
          <a:p>
            <a:pPr eaLnBrk="1" hangingPunct="1"/>
            <a:endParaRPr lang="en-US">
              <a:solidFill>
                <a:srgbClr val="000000"/>
              </a:solidFill>
              <a:latin typeface="Calibri" pitchFamily="34" charset="0"/>
            </a:endParaRPr>
          </a:p>
        </p:txBody>
      </p:sp>
      <p:sp>
        <p:nvSpPr>
          <p:cNvPr id="184333" name="Text Box 13"/>
          <p:cNvSpPr txBox="1">
            <a:spLocks noChangeArrowheads="1"/>
          </p:cNvSpPr>
          <p:nvPr/>
        </p:nvSpPr>
        <p:spPr bwMode="auto">
          <a:xfrm rot="-3242882">
            <a:off x="5507037" y="2646363"/>
            <a:ext cx="733425" cy="774700"/>
          </a:xfrm>
          <a:prstGeom prst="rect">
            <a:avLst/>
          </a:prstGeom>
          <a:solidFill>
            <a:srgbClr val="FFFFFF"/>
          </a:solidFill>
          <a:ln w="9525">
            <a:noFill/>
            <a:miter lim="800000"/>
            <a:headEnd/>
            <a:tailEnd/>
          </a:ln>
        </p:spPr>
        <p:txBody>
          <a:bodyPr vert="eaVert" wrap="none">
            <a:spAutoFit/>
          </a:bodyPr>
          <a:lstStyle/>
          <a:p>
            <a:pPr eaLnBrk="1" hangingPunct="1"/>
            <a:r>
              <a:rPr lang="en-US">
                <a:solidFill>
                  <a:srgbClr val="000000"/>
                </a:solidFill>
                <a:latin typeface="Comic Sans MS" pitchFamily="66" charset="0"/>
              </a:rPr>
              <a:t>          </a:t>
            </a:r>
          </a:p>
          <a:p>
            <a:pPr eaLnBrk="1" hangingPunct="1"/>
            <a:endParaRPr lang="en-US">
              <a:solidFill>
                <a:srgbClr val="000000"/>
              </a:solidFill>
              <a:latin typeface="Comic Sans MS" pitchFamily="66" charset="0"/>
            </a:endParaRPr>
          </a:p>
        </p:txBody>
      </p:sp>
      <p:sp>
        <p:nvSpPr>
          <p:cNvPr id="184334" name="Text Box 14"/>
          <p:cNvSpPr txBox="1">
            <a:spLocks noChangeArrowheads="1"/>
          </p:cNvSpPr>
          <p:nvPr/>
        </p:nvSpPr>
        <p:spPr bwMode="auto">
          <a:xfrm rot="-3242882">
            <a:off x="5354637" y="2722563"/>
            <a:ext cx="733425" cy="774700"/>
          </a:xfrm>
          <a:prstGeom prst="rect">
            <a:avLst/>
          </a:prstGeom>
          <a:solidFill>
            <a:srgbClr val="FFFFFF"/>
          </a:solidFill>
          <a:ln w="9525">
            <a:noFill/>
            <a:miter lim="800000"/>
            <a:headEnd/>
            <a:tailEnd/>
          </a:ln>
        </p:spPr>
        <p:txBody>
          <a:bodyPr vert="eaVert" wrap="none">
            <a:spAutoFit/>
          </a:bodyPr>
          <a:lstStyle/>
          <a:p>
            <a:pPr eaLnBrk="1" hangingPunct="1"/>
            <a:r>
              <a:rPr lang="en-US">
                <a:solidFill>
                  <a:srgbClr val="000000"/>
                </a:solidFill>
                <a:latin typeface="Comic Sans MS" pitchFamily="66" charset="0"/>
              </a:rPr>
              <a:t>          </a:t>
            </a:r>
          </a:p>
          <a:p>
            <a:pPr eaLnBrk="1" hangingPunct="1"/>
            <a:endParaRPr lang="en-US">
              <a:solidFill>
                <a:srgbClr val="000000"/>
              </a:solidFill>
              <a:latin typeface="Comic Sans MS" pitchFamily="66" charset="0"/>
            </a:endParaRPr>
          </a:p>
        </p:txBody>
      </p:sp>
      <p:sp>
        <p:nvSpPr>
          <p:cNvPr id="184335" name="Text Box 15"/>
          <p:cNvSpPr txBox="1">
            <a:spLocks noChangeArrowheads="1"/>
          </p:cNvSpPr>
          <p:nvPr/>
        </p:nvSpPr>
        <p:spPr bwMode="auto">
          <a:xfrm>
            <a:off x="5867400" y="3244850"/>
            <a:ext cx="252413" cy="366713"/>
          </a:xfrm>
          <a:prstGeom prst="rect">
            <a:avLst/>
          </a:prstGeom>
          <a:solidFill>
            <a:srgbClr val="FFFFFF"/>
          </a:solidFill>
          <a:ln w="9525">
            <a:noFill/>
            <a:miter lim="800000"/>
            <a:headEnd/>
            <a:tailEnd/>
          </a:ln>
        </p:spPr>
        <p:txBody>
          <a:bodyPr wrap="none">
            <a:spAutoFit/>
          </a:bodyPr>
          <a:lstStyle/>
          <a:p>
            <a:pPr eaLnBrk="1" hangingPunct="1"/>
            <a:r>
              <a:rPr lang="en-US">
                <a:solidFill>
                  <a:srgbClr val="000000"/>
                </a:solidFill>
                <a:latin typeface="Comic Sans MS" pitchFamily="66" charset="0"/>
              </a:rPr>
              <a:t> </a:t>
            </a:r>
          </a:p>
        </p:txBody>
      </p:sp>
      <p:sp>
        <p:nvSpPr>
          <p:cNvPr id="184336" name="Oval 16"/>
          <p:cNvSpPr>
            <a:spLocks noChangeAspect="1" noChangeArrowheads="1"/>
          </p:cNvSpPr>
          <p:nvPr/>
        </p:nvSpPr>
        <p:spPr bwMode="auto">
          <a:xfrm>
            <a:off x="6934200" y="3810000"/>
            <a:ext cx="92075" cy="92075"/>
          </a:xfrm>
          <a:prstGeom prst="ellipse">
            <a:avLst/>
          </a:prstGeom>
          <a:solidFill>
            <a:schemeClr val="tx1"/>
          </a:solidFill>
          <a:ln w="9525" algn="ctr">
            <a:solidFill>
              <a:schemeClr val="tx1"/>
            </a:solidFill>
            <a:round/>
            <a:headEnd/>
            <a:tailEnd/>
          </a:ln>
        </p:spPr>
        <p:txBody>
          <a:bodyPr wrap="none" anchor="ctr">
            <a:spAutoFit/>
          </a:bodyPr>
          <a:lstStyle/>
          <a:p>
            <a:pPr eaLnBrk="1" hangingPunct="1"/>
            <a:endParaRPr lang="en-US">
              <a:solidFill>
                <a:srgbClr val="000000"/>
              </a:solidFill>
              <a:latin typeface="Calibri" pitchFamily="34" charset="0"/>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0"/>
            <a:ext cx="8229600" cy="1143000"/>
          </a:xfrm>
        </p:spPr>
        <p:txBody>
          <a:bodyPr rtlCol="0">
            <a:normAutofit fontScale="90000"/>
          </a:bodyPr>
          <a:lstStyle/>
          <a:p>
            <a:pPr eaLnBrk="1" fontAlgn="auto" hangingPunct="1">
              <a:spcAft>
                <a:spcPts val="0"/>
              </a:spcAft>
              <a:defRPr/>
            </a:pPr>
            <a:r>
              <a:rPr lang="en-US" sz="4000" b="1" dirty="0" smtClean="0">
                <a:solidFill>
                  <a:srgbClr val="FF9900"/>
                </a:solidFill>
                <a:latin typeface="Comic Sans MS" pitchFamily="66" charset="0"/>
              </a:rPr>
              <a:t>Best Neutron Limit: </a:t>
            </a:r>
            <a:br>
              <a:rPr lang="en-US" sz="4000" b="1" dirty="0" smtClean="0">
                <a:solidFill>
                  <a:srgbClr val="FF9900"/>
                </a:solidFill>
                <a:latin typeface="Comic Sans MS" pitchFamily="66" charset="0"/>
              </a:rPr>
            </a:br>
            <a:r>
              <a:rPr lang="en-US" sz="3600" b="1" dirty="0" smtClean="0">
                <a:solidFill>
                  <a:srgbClr val="FF0000"/>
                </a:solidFill>
                <a:latin typeface="Comic Sans MS" pitchFamily="66" charset="0"/>
              </a:rPr>
              <a:t>ILL-Grenoble neutron EDM Experiment</a:t>
            </a:r>
          </a:p>
        </p:txBody>
      </p:sp>
      <p:pic>
        <p:nvPicPr>
          <p:cNvPr id="187395" name="Picture 3" descr="ill_edm"/>
          <p:cNvPicPr>
            <a:picLocks noGrp="1" noChangeAspect="1" noChangeArrowheads="1"/>
          </p:cNvPicPr>
          <p:nvPr>
            <p:ph idx="1"/>
          </p:nvPr>
        </p:nvPicPr>
        <p:blipFill>
          <a:blip r:embed="rId2" cstate="print"/>
          <a:srcRect/>
          <a:stretch>
            <a:fillRect/>
          </a:stretch>
        </p:blipFill>
        <p:spPr>
          <a:xfrm>
            <a:off x="4122738" y="1905000"/>
            <a:ext cx="4038600" cy="4754563"/>
          </a:xfrm>
        </p:spPr>
      </p:pic>
      <p:sp>
        <p:nvSpPr>
          <p:cNvPr id="187396" name="Text Box 4"/>
          <p:cNvSpPr txBox="1">
            <a:spLocks noChangeArrowheads="1"/>
          </p:cNvSpPr>
          <p:nvPr/>
        </p:nvSpPr>
        <p:spPr bwMode="auto">
          <a:xfrm>
            <a:off x="228600" y="1447800"/>
            <a:ext cx="3505200" cy="3416320"/>
          </a:xfrm>
          <a:prstGeom prst="rect">
            <a:avLst/>
          </a:prstGeom>
          <a:noFill/>
          <a:ln w="9525">
            <a:noFill/>
            <a:miter lim="800000"/>
            <a:headEnd/>
            <a:tailEnd/>
          </a:ln>
        </p:spPr>
        <p:txBody>
          <a:bodyPr wrap="square">
            <a:spAutoFit/>
          </a:bodyPr>
          <a:lstStyle/>
          <a:p>
            <a:pPr eaLnBrk="1" hangingPunct="1"/>
            <a:r>
              <a:rPr lang="en-US" sz="2400" dirty="0">
                <a:solidFill>
                  <a:srgbClr val="000000"/>
                </a:solidFill>
                <a:latin typeface="Helvetica" pitchFamily="34" charset="0"/>
              </a:rPr>
              <a:t>Trapped Ultra-Cold </a:t>
            </a:r>
          </a:p>
          <a:p>
            <a:pPr eaLnBrk="1" hangingPunct="1"/>
            <a:r>
              <a:rPr lang="en-US" sz="2400" dirty="0">
                <a:solidFill>
                  <a:srgbClr val="000000"/>
                </a:solidFill>
                <a:latin typeface="Helvetica" pitchFamily="34" charset="0"/>
              </a:rPr>
              <a:t>Neutrons (UCN) with</a:t>
            </a:r>
          </a:p>
          <a:p>
            <a:pPr eaLnBrk="1" hangingPunct="1"/>
            <a:r>
              <a:rPr lang="en-US" sz="2400" dirty="0">
                <a:solidFill>
                  <a:srgbClr val="000000"/>
                </a:solidFill>
                <a:latin typeface="Helvetica" pitchFamily="34" charset="0"/>
              </a:rPr>
              <a:t>N</a:t>
            </a:r>
            <a:r>
              <a:rPr lang="en-US" sz="2400" baseline="-25000" dirty="0">
                <a:solidFill>
                  <a:srgbClr val="000000"/>
                </a:solidFill>
                <a:latin typeface="Helvetica" pitchFamily="34" charset="0"/>
              </a:rPr>
              <a:t>UCN</a:t>
            </a:r>
            <a:r>
              <a:rPr lang="en-US" sz="2400" dirty="0">
                <a:solidFill>
                  <a:srgbClr val="000000"/>
                </a:solidFill>
                <a:latin typeface="Helvetica" pitchFamily="34" charset="0"/>
              </a:rPr>
              <a:t> = 0.5 UCN/cc</a:t>
            </a:r>
          </a:p>
          <a:p>
            <a:pPr eaLnBrk="1" hangingPunct="1"/>
            <a:endParaRPr lang="en-US" sz="2400" dirty="0">
              <a:solidFill>
                <a:srgbClr val="000000"/>
              </a:solidFill>
              <a:latin typeface="Helvetica" pitchFamily="34" charset="0"/>
            </a:endParaRPr>
          </a:p>
          <a:p>
            <a:pPr eaLnBrk="1" hangingPunct="1"/>
            <a:r>
              <a:rPr lang="en-US" sz="2400" dirty="0">
                <a:solidFill>
                  <a:srgbClr val="000000"/>
                </a:solidFill>
                <a:latin typeface="Helvetica" pitchFamily="34" charset="0"/>
              </a:rPr>
              <a:t>|E| = 5 - 10 kV/cm</a:t>
            </a:r>
          </a:p>
          <a:p>
            <a:pPr eaLnBrk="1" hangingPunct="1"/>
            <a:endParaRPr lang="en-US" sz="2400" dirty="0">
              <a:solidFill>
                <a:srgbClr val="000000"/>
              </a:solidFill>
              <a:latin typeface="Helvetica" pitchFamily="34" charset="0"/>
            </a:endParaRPr>
          </a:p>
          <a:p>
            <a:pPr eaLnBrk="1" hangingPunct="1"/>
            <a:r>
              <a:rPr lang="en-US" sz="2400" dirty="0">
                <a:solidFill>
                  <a:srgbClr val="000000"/>
                </a:solidFill>
                <a:latin typeface="Helvetica" pitchFamily="34" charset="0"/>
              </a:rPr>
              <a:t>100 sec storage time</a:t>
            </a:r>
          </a:p>
          <a:p>
            <a:pPr eaLnBrk="1" hangingPunct="1"/>
            <a:endParaRPr lang="en-US" sz="2400" dirty="0">
              <a:solidFill>
                <a:srgbClr val="FF9933"/>
              </a:solidFill>
              <a:latin typeface="Helvetica" pitchFamily="34" charset="0"/>
            </a:endParaRPr>
          </a:p>
          <a:p>
            <a:pPr eaLnBrk="1" hangingPunct="1"/>
            <a:r>
              <a:rPr lang="en-US" sz="2400" b="1" dirty="0">
                <a:solidFill>
                  <a:srgbClr val="FF9933"/>
                </a:solidFill>
                <a:latin typeface="Helvetica" pitchFamily="34" charset="0"/>
              </a:rPr>
              <a:t>       </a:t>
            </a:r>
            <a:r>
              <a:rPr lang="en-US" sz="2400" b="1" dirty="0" err="1">
                <a:solidFill>
                  <a:srgbClr val="FF9933"/>
                </a:solidFill>
                <a:latin typeface="Symbol" pitchFamily="18" charset="2"/>
              </a:rPr>
              <a:t>s</a:t>
            </a:r>
            <a:r>
              <a:rPr lang="en-US" sz="2400" b="1" baseline="-25000" dirty="0" err="1">
                <a:solidFill>
                  <a:srgbClr val="FF9933"/>
                </a:solidFill>
                <a:latin typeface="Helvetica" pitchFamily="34" charset="0"/>
              </a:rPr>
              <a:t>d</a:t>
            </a:r>
            <a:r>
              <a:rPr lang="en-US" sz="2400" b="1" baseline="-25000" dirty="0">
                <a:solidFill>
                  <a:srgbClr val="FF9933"/>
                </a:solidFill>
                <a:latin typeface="Helvetica" pitchFamily="34" charset="0"/>
              </a:rPr>
              <a:t> </a:t>
            </a:r>
            <a:r>
              <a:rPr lang="en-US" sz="2400" b="1" dirty="0">
                <a:solidFill>
                  <a:srgbClr val="FF9933"/>
                </a:solidFill>
                <a:latin typeface="Helvetica" pitchFamily="34" charset="0"/>
              </a:rPr>
              <a:t>= 3 x 10</a:t>
            </a:r>
            <a:r>
              <a:rPr lang="en-US" sz="2400" b="1" baseline="30000" dirty="0">
                <a:solidFill>
                  <a:srgbClr val="FF9933"/>
                </a:solidFill>
                <a:latin typeface="Helvetica" pitchFamily="34" charset="0"/>
              </a:rPr>
              <a:t>-26</a:t>
            </a:r>
            <a:r>
              <a:rPr lang="en-US" sz="2400" b="1" dirty="0">
                <a:solidFill>
                  <a:srgbClr val="FF9933"/>
                </a:solidFill>
                <a:latin typeface="Helvetica" pitchFamily="34" charset="0"/>
              </a:rPr>
              <a:t> e cm</a:t>
            </a:r>
          </a:p>
        </p:txBody>
      </p:sp>
      <p:sp>
        <p:nvSpPr>
          <p:cNvPr id="254981" name="Text Box 5"/>
          <p:cNvSpPr txBox="1">
            <a:spLocks noChangeArrowheads="1"/>
          </p:cNvSpPr>
          <p:nvPr/>
        </p:nvSpPr>
        <p:spPr bwMode="auto">
          <a:xfrm>
            <a:off x="3352800" y="1066800"/>
            <a:ext cx="5232400" cy="762000"/>
          </a:xfrm>
          <a:prstGeom prst="rect">
            <a:avLst/>
          </a:prstGeom>
          <a:noFill/>
          <a:ln w="9525" algn="ctr">
            <a:noFill/>
            <a:miter lim="800000"/>
            <a:headEnd/>
            <a:tailEnd/>
          </a:ln>
          <a:effectLst/>
        </p:spPr>
        <p:txBody>
          <a:bodyPr wrap="none">
            <a:spAutoFit/>
          </a:bodyPr>
          <a:lstStyle/>
          <a:p>
            <a:pPr eaLnBrk="1" fontAlgn="auto" hangingPunct="1">
              <a:spcBef>
                <a:spcPct val="20000"/>
              </a:spcBef>
              <a:spcAft>
                <a:spcPts val="0"/>
              </a:spcAft>
              <a:buSzPct val="100000"/>
              <a:buFont typeface="Wingdings" pitchFamily="2" charset="2"/>
              <a:buNone/>
              <a:defRPr/>
            </a:pPr>
            <a:r>
              <a:rPr lang="en-US" sz="2000">
                <a:solidFill>
                  <a:srgbClr val="00FF00"/>
                </a:solidFill>
                <a:effectLst>
                  <a:outerShdw blurRad="38100" dist="38100" dir="2700000" algn="tl">
                    <a:srgbClr val="000000"/>
                  </a:outerShdw>
                </a:effectLst>
                <a:latin typeface="Calibri"/>
              </a:rPr>
              <a:t>Harris et al. Phys. Rev. Lett. 82, 904 (1999)</a:t>
            </a:r>
          </a:p>
          <a:p>
            <a:pPr eaLnBrk="1" fontAlgn="auto" hangingPunct="1">
              <a:spcBef>
                <a:spcPct val="20000"/>
              </a:spcBef>
              <a:spcAft>
                <a:spcPts val="0"/>
              </a:spcAft>
              <a:buSzPct val="100000"/>
              <a:buFont typeface="Wingdings" pitchFamily="2" charset="2"/>
              <a:buNone/>
              <a:defRPr/>
            </a:pPr>
            <a:r>
              <a:rPr lang="en-US" sz="2000">
                <a:solidFill>
                  <a:srgbClr val="00FF00"/>
                </a:solidFill>
                <a:effectLst>
                  <a:outerShdw blurRad="38100" dist="38100" dir="2700000" algn="tl">
                    <a:srgbClr val="000000"/>
                  </a:outerShdw>
                </a:effectLst>
                <a:latin typeface="Calibri"/>
              </a:rPr>
              <a:t>Baker et al. </a:t>
            </a:r>
            <a:r>
              <a:rPr lang="en-US" b="1">
                <a:solidFill>
                  <a:srgbClr val="66FF33"/>
                </a:solidFill>
                <a:effectLst>
                  <a:outerShdw blurRad="38100" dist="38100" dir="2700000" algn="tl">
                    <a:srgbClr val="000000"/>
                  </a:outerShdw>
                </a:effectLst>
                <a:latin typeface="Calibri"/>
              </a:rPr>
              <a:t>Phys. Rev. Lett. 97, 131801 (2006)</a:t>
            </a:r>
            <a:r>
              <a:rPr lang="en-US" b="1">
                <a:solidFill>
                  <a:srgbClr val="66FF33"/>
                </a:solidFill>
                <a:latin typeface="Calibri"/>
              </a:rPr>
              <a:t> </a:t>
            </a:r>
          </a:p>
        </p:txBody>
      </p:sp>
      <p:sp>
        <p:nvSpPr>
          <p:cNvPr id="187398" name="AutoShape 6"/>
          <p:cNvSpPr>
            <a:spLocks noChangeArrowheads="1"/>
          </p:cNvSpPr>
          <p:nvPr/>
        </p:nvSpPr>
        <p:spPr bwMode="auto">
          <a:xfrm>
            <a:off x="381000" y="4191000"/>
            <a:ext cx="228600" cy="533400"/>
          </a:xfrm>
          <a:prstGeom prst="curvedRightArrow">
            <a:avLst>
              <a:gd name="adj1" fmla="val 46667"/>
              <a:gd name="adj2" fmla="val 93333"/>
              <a:gd name="adj3" fmla="val 33333"/>
            </a:avLst>
          </a:prstGeom>
          <a:solidFill>
            <a:srgbClr val="7030A0"/>
          </a:solidFill>
          <a:ln w="9525">
            <a:noFill/>
            <a:miter lim="800000"/>
            <a:headEnd/>
            <a:tailEnd/>
          </a:ln>
        </p:spPr>
        <p:txBody>
          <a:bodyPr wrap="none" anchor="ctr"/>
          <a:lstStyle/>
          <a:p>
            <a:pPr eaLnBrk="1" hangingPunct="1"/>
            <a:endParaRPr lang="en-US">
              <a:solidFill>
                <a:srgbClr val="000000"/>
              </a:solidFill>
              <a:latin typeface="Calibri"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6"/>
          <p:cNvSpPr>
            <a:spLocks noChangeArrowheads="1"/>
          </p:cNvSpPr>
          <p:nvPr/>
        </p:nvSpPr>
        <p:spPr bwMode="auto">
          <a:xfrm>
            <a:off x="4343400" y="3429000"/>
            <a:ext cx="1143000" cy="304800"/>
          </a:xfrm>
          <a:prstGeom prst="rect">
            <a:avLst/>
          </a:prstGeom>
          <a:solidFill>
            <a:schemeClr val="bg2"/>
          </a:solidFill>
          <a:ln w="9525" algn="ctr">
            <a:noFill/>
            <a:miter lim="800000"/>
            <a:headEnd/>
            <a:tailEnd/>
          </a:ln>
        </p:spPr>
        <p:txBody>
          <a:bodyPr wrap="none" anchor="ctr">
            <a:spAutoFit/>
          </a:bodyPr>
          <a:lstStyle/>
          <a:p>
            <a:pPr eaLnBrk="1" hangingPunct="1"/>
            <a:endParaRPr lang="en-US">
              <a:solidFill>
                <a:srgbClr val="000000"/>
              </a:solidFill>
              <a:latin typeface="Calibri" pitchFamily="34" charset="0"/>
            </a:endParaRPr>
          </a:p>
        </p:txBody>
      </p:sp>
      <p:sp>
        <p:nvSpPr>
          <p:cNvPr id="188419" name="Rectangle 2"/>
          <p:cNvSpPr>
            <a:spLocks noGrp="1" noChangeArrowheads="1"/>
          </p:cNvSpPr>
          <p:nvPr>
            <p:ph type="title"/>
          </p:nvPr>
        </p:nvSpPr>
        <p:spPr>
          <a:xfrm>
            <a:off x="533400" y="0"/>
            <a:ext cx="8229600" cy="685800"/>
          </a:xfrm>
        </p:spPr>
        <p:txBody>
          <a:bodyPr/>
          <a:lstStyle/>
          <a:p>
            <a:pPr eaLnBrk="1" hangingPunct="1"/>
            <a:r>
              <a:rPr lang="en-US" sz="3200" b="1" dirty="0" smtClean="0">
                <a:solidFill>
                  <a:srgbClr val="FF9900"/>
                </a:solidFill>
                <a:latin typeface="Comic Sans MS" pitchFamily="66" charset="0"/>
              </a:rPr>
              <a:t>How to measure frequency precisely:</a:t>
            </a:r>
          </a:p>
        </p:txBody>
      </p:sp>
      <p:sp>
        <p:nvSpPr>
          <p:cNvPr id="188420" name="Rectangle 3"/>
          <p:cNvSpPr>
            <a:spLocks noGrp="1" noChangeArrowheads="1"/>
          </p:cNvSpPr>
          <p:nvPr>
            <p:ph type="body" idx="1"/>
          </p:nvPr>
        </p:nvSpPr>
        <p:spPr>
          <a:xfrm>
            <a:off x="304800" y="457200"/>
            <a:ext cx="5562600" cy="4533900"/>
          </a:xfrm>
        </p:spPr>
        <p:txBody>
          <a:bodyPr>
            <a:normAutofit fontScale="92500"/>
          </a:bodyPr>
          <a:lstStyle/>
          <a:p>
            <a:pPr eaLnBrk="1" hangingPunct="1"/>
            <a:r>
              <a:rPr lang="en-US" dirty="0" smtClean="0"/>
              <a:t>ILL uses Ramsey separated-oscillatory field technique</a:t>
            </a:r>
          </a:p>
          <a:p>
            <a:pPr lvl="1" eaLnBrk="1" hangingPunct="1"/>
            <a:r>
              <a:rPr lang="en-US" dirty="0" smtClean="0"/>
              <a:t>Inject n </a:t>
            </a:r>
            <a:r>
              <a:rPr lang="en-US" dirty="0" smtClean="0">
                <a:latin typeface="Wingdings 3" pitchFamily="18" charset="2"/>
              </a:rPr>
              <a:t>h</a:t>
            </a:r>
            <a:endParaRPr lang="en-US" dirty="0" smtClean="0"/>
          </a:p>
          <a:p>
            <a:pPr lvl="1" eaLnBrk="1" hangingPunct="1"/>
            <a:r>
              <a:rPr lang="en-US" dirty="0" smtClean="0"/>
              <a:t>Rotate by </a:t>
            </a:r>
            <a:r>
              <a:rPr lang="el-GR" dirty="0" smtClean="0"/>
              <a:t>π</a:t>
            </a:r>
            <a:r>
              <a:rPr lang="en-US" dirty="0" smtClean="0"/>
              <a:t>/2 and </a:t>
            </a:r>
            <a:r>
              <a:rPr lang="en-US" dirty="0" err="1" smtClean="0"/>
              <a:t>precess</a:t>
            </a:r>
            <a:r>
              <a:rPr lang="en-US" dirty="0" smtClean="0"/>
              <a:t> for </a:t>
            </a:r>
            <a:r>
              <a:rPr lang="en-US" dirty="0" err="1" smtClean="0">
                <a:latin typeface="Symbol" pitchFamily="18" charset="2"/>
              </a:rPr>
              <a:t>D</a:t>
            </a:r>
            <a:r>
              <a:rPr lang="en-US" dirty="0" err="1" smtClean="0"/>
              <a:t>t</a:t>
            </a:r>
            <a:endParaRPr lang="en-US" dirty="0" smtClean="0"/>
          </a:p>
          <a:p>
            <a:pPr lvl="1" eaLnBrk="1" hangingPunct="1"/>
            <a:r>
              <a:rPr lang="en-US" dirty="0" smtClean="0"/>
              <a:t>Spin rotates by </a:t>
            </a:r>
            <a:r>
              <a:rPr lang="en-US" dirty="0" err="1" smtClean="0">
                <a:latin typeface="Symbol" pitchFamily="18" charset="2"/>
              </a:rPr>
              <a:t>wD</a:t>
            </a:r>
            <a:r>
              <a:rPr lang="en-US" dirty="0" err="1" smtClean="0"/>
              <a:t>t</a:t>
            </a:r>
            <a:r>
              <a:rPr lang="en-US" dirty="0" smtClean="0"/>
              <a:t> ( &gt;&gt;1 radian)</a:t>
            </a:r>
          </a:p>
          <a:p>
            <a:pPr lvl="1" eaLnBrk="1" hangingPunct="1"/>
            <a:r>
              <a:rPr lang="en-US" dirty="0" smtClean="0"/>
              <a:t>Rotate back by </a:t>
            </a:r>
            <a:r>
              <a:rPr lang="el-GR" dirty="0" smtClean="0"/>
              <a:t>π</a:t>
            </a:r>
            <a:r>
              <a:rPr lang="en-US" dirty="0" smtClean="0"/>
              <a:t>/2</a:t>
            </a:r>
          </a:p>
          <a:p>
            <a:pPr lvl="1" eaLnBrk="1" hangingPunct="1"/>
            <a:r>
              <a:rPr lang="en-US" dirty="0" smtClean="0"/>
              <a:t>Measure how many </a:t>
            </a:r>
          </a:p>
          <a:p>
            <a:pPr lvl="1" eaLnBrk="1" hangingPunct="1">
              <a:buFont typeface="Arial" charset="0"/>
              <a:buNone/>
            </a:pPr>
            <a:r>
              <a:rPr lang="en-US" dirty="0" smtClean="0"/>
              <a:t>           </a:t>
            </a:r>
            <a:r>
              <a:rPr lang="en-US" dirty="0" err="1" smtClean="0"/>
              <a:t>n</a:t>
            </a:r>
            <a:r>
              <a:rPr lang="en-US" dirty="0" err="1" smtClean="0">
                <a:latin typeface="Wingdings 3" pitchFamily="18" charset="2"/>
              </a:rPr>
              <a:t>h</a:t>
            </a:r>
            <a:r>
              <a:rPr lang="en-US" dirty="0" smtClean="0"/>
              <a:t> vs. </a:t>
            </a:r>
            <a:r>
              <a:rPr lang="en-US" dirty="0" err="1" smtClean="0"/>
              <a:t>n</a:t>
            </a:r>
            <a:r>
              <a:rPr lang="en-US" dirty="0" err="1" smtClean="0">
                <a:latin typeface="Wingdings 3" pitchFamily="18" charset="2"/>
              </a:rPr>
              <a:t>i</a:t>
            </a:r>
            <a:endParaRPr lang="en-US" dirty="0" smtClean="0">
              <a:latin typeface="Wingdings 3" pitchFamily="18" charset="2"/>
            </a:endParaRPr>
          </a:p>
          <a:p>
            <a:pPr lvl="1" eaLnBrk="1" hangingPunct="1"/>
            <a:endParaRPr lang="en-US" dirty="0" smtClean="0">
              <a:latin typeface="Wingdings 3" pitchFamily="18" charset="2"/>
            </a:endParaRPr>
          </a:p>
          <a:p>
            <a:pPr eaLnBrk="1" hangingPunct="1"/>
            <a:endParaRPr lang="en-US" dirty="0" smtClean="0">
              <a:latin typeface="Wingdings 3" pitchFamily="18" charset="2"/>
            </a:endParaRPr>
          </a:p>
        </p:txBody>
      </p:sp>
      <p:pic>
        <p:nvPicPr>
          <p:cNvPr id="188421" name="Picture 4" descr="The image “http://minoserv.maps.susx.ac.uk/~nedm/images/inset/ramsey.gif” cannot be displayed, because it contains errors."/>
          <p:cNvPicPr>
            <a:picLocks noChangeAspect="1" noChangeArrowheads="1"/>
          </p:cNvPicPr>
          <p:nvPr/>
        </p:nvPicPr>
        <p:blipFill>
          <a:blip r:embed="rId2" cstate="print"/>
          <a:srcRect t="-2467"/>
          <a:stretch>
            <a:fillRect/>
          </a:stretch>
        </p:blipFill>
        <p:spPr bwMode="auto">
          <a:xfrm>
            <a:off x="4953000" y="3864428"/>
            <a:ext cx="4191000" cy="2993571"/>
          </a:xfrm>
          <a:prstGeom prst="rect">
            <a:avLst/>
          </a:prstGeom>
          <a:noFill/>
          <a:ln w="9525">
            <a:noFill/>
            <a:miter lim="800000"/>
            <a:headEnd/>
            <a:tailEnd/>
          </a:ln>
        </p:spPr>
      </p:pic>
      <p:pic>
        <p:nvPicPr>
          <p:cNvPr id="6" name="Picture 5" descr="ramseytech.gif"/>
          <p:cNvPicPr>
            <a:picLocks noChangeAspect="1"/>
          </p:cNvPicPr>
          <p:nvPr/>
        </p:nvPicPr>
        <p:blipFill>
          <a:blip r:embed="rId3" cstate="print"/>
          <a:stretch>
            <a:fillRect/>
          </a:stretch>
        </p:blipFill>
        <p:spPr>
          <a:xfrm>
            <a:off x="5715000" y="621484"/>
            <a:ext cx="3048000" cy="3264716"/>
          </a:xfrm>
          <a:prstGeom prst="rect">
            <a:avLst/>
          </a:prstGeom>
        </p:spPr>
      </p:pic>
      <p:sp>
        <p:nvSpPr>
          <p:cNvPr id="7" name="TextBox 6"/>
          <p:cNvSpPr txBox="1"/>
          <p:nvPr/>
        </p:nvSpPr>
        <p:spPr>
          <a:xfrm>
            <a:off x="0" y="5253335"/>
            <a:ext cx="4914294" cy="461665"/>
          </a:xfrm>
          <a:prstGeom prst="rect">
            <a:avLst/>
          </a:prstGeom>
          <a:noFill/>
        </p:spPr>
        <p:txBody>
          <a:bodyPr wrap="none" rtlCol="0">
            <a:spAutoFit/>
          </a:bodyPr>
          <a:lstStyle/>
          <a:p>
            <a:r>
              <a:rPr lang="en-US" sz="2400" b="1" dirty="0" smtClean="0">
                <a:solidFill>
                  <a:srgbClr val="FF0000"/>
                </a:solidFill>
              </a:rPr>
              <a:t>What are these Ultra-Cold Neutrons?</a:t>
            </a:r>
            <a:endParaRPr lang="en-US"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4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842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8420">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142875"/>
            <a:ext cx="6705600" cy="933450"/>
          </a:xfrm>
        </p:spPr>
        <p:txBody>
          <a:bodyPr rtlCol="0">
            <a:normAutofit fontScale="90000"/>
          </a:bodyPr>
          <a:lstStyle/>
          <a:p>
            <a:pPr eaLnBrk="1" fontAlgn="auto" hangingPunct="1">
              <a:spcAft>
                <a:spcPts val="0"/>
              </a:spcAft>
              <a:defRPr/>
            </a:pPr>
            <a:r>
              <a:rPr lang="en-US" sz="3600" b="1" dirty="0" smtClean="0">
                <a:solidFill>
                  <a:srgbClr val="FF9900"/>
                </a:solidFill>
                <a:latin typeface="Comic Sans MS" pitchFamily="66" charset="0"/>
              </a:rPr>
              <a:t>Ultra-Cold Neutrons (UCN) </a:t>
            </a:r>
            <a:br>
              <a:rPr lang="en-US" sz="3600" b="1" dirty="0" smtClean="0">
                <a:solidFill>
                  <a:srgbClr val="FF9900"/>
                </a:solidFill>
                <a:latin typeface="Comic Sans MS" pitchFamily="66" charset="0"/>
              </a:rPr>
            </a:br>
            <a:r>
              <a:rPr lang="en-US" sz="3600" b="1" dirty="0" smtClean="0">
                <a:solidFill>
                  <a:srgbClr val="FF9900"/>
                </a:solidFill>
                <a:latin typeface="Comic Sans MS" pitchFamily="66" charset="0"/>
              </a:rPr>
              <a:t>(Fermi/</a:t>
            </a:r>
            <a:r>
              <a:rPr lang="en-US" sz="3600" b="1" dirty="0" err="1" smtClean="0">
                <a:solidFill>
                  <a:srgbClr val="FF9900"/>
                </a:solidFill>
                <a:latin typeface="Comic Sans MS" pitchFamily="66" charset="0"/>
              </a:rPr>
              <a:t>Zeldovich</a:t>
            </a:r>
            <a:r>
              <a:rPr lang="en-US" sz="3600" b="1" dirty="0" smtClean="0">
                <a:solidFill>
                  <a:srgbClr val="FF9900"/>
                </a:solidFill>
                <a:latin typeface="Comic Sans MS" pitchFamily="66" charset="0"/>
              </a:rPr>
              <a:t>)</a:t>
            </a:r>
          </a:p>
        </p:txBody>
      </p:sp>
      <p:sp>
        <p:nvSpPr>
          <p:cNvPr id="174083" name="Rectangle 3"/>
          <p:cNvSpPr>
            <a:spLocks noGrp="1" noChangeArrowheads="1"/>
          </p:cNvSpPr>
          <p:nvPr>
            <p:ph type="body" idx="1"/>
          </p:nvPr>
        </p:nvSpPr>
        <p:spPr>
          <a:xfrm>
            <a:off x="0" y="1228725"/>
            <a:ext cx="8135938" cy="5629275"/>
          </a:xfrm>
        </p:spPr>
        <p:txBody>
          <a:bodyPr/>
          <a:lstStyle/>
          <a:p>
            <a:pPr eaLnBrk="1" hangingPunct="1"/>
            <a:r>
              <a:rPr lang="en-US" dirty="0" smtClean="0"/>
              <a:t>What are UCN ?</a:t>
            </a:r>
          </a:p>
          <a:p>
            <a:pPr lvl="1" eaLnBrk="1" hangingPunct="1"/>
            <a:r>
              <a:rPr lang="en-US" dirty="0" smtClean="0"/>
              <a:t>Very slow neutrons </a:t>
            </a:r>
          </a:p>
          <a:p>
            <a:pPr lvl="2" eaLnBrk="1" hangingPunct="1">
              <a:buFontTx/>
              <a:buNone/>
            </a:pPr>
            <a:r>
              <a:rPr lang="en-US" b="1" dirty="0" smtClean="0"/>
              <a:t> </a:t>
            </a:r>
            <a:r>
              <a:rPr lang="en-US" sz="2800" b="1" dirty="0" smtClean="0">
                <a:solidFill>
                  <a:srgbClr val="FF0000"/>
                </a:solidFill>
              </a:rPr>
              <a:t>(v &lt; 8 m/s , </a:t>
            </a:r>
            <a:r>
              <a:rPr lang="en-US" sz="2800" b="1" dirty="0" smtClean="0">
                <a:solidFill>
                  <a:srgbClr val="FF0000"/>
                </a:solidFill>
                <a:latin typeface="Symbol" pitchFamily="18" charset="2"/>
              </a:rPr>
              <a:t>l</a:t>
            </a:r>
            <a:r>
              <a:rPr lang="en-US" sz="2800" b="1" dirty="0" smtClean="0">
                <a:solidFill>
                  <a:srgbClr val="FF0000"/>
                </a:solidFill>
              </a:rPr>
              <a:t> &gt; 500 Å )</a:t>
            </a:r>
          </a:p>
          <a:p>
            <a:pPr lvl="2" eaLnBrk="1" hangingPunct="1">
              <a:buFontTx/>
              <a:buNone/>
            </a:pPr>
            <a:r>
              <a:rPr lang="en-US" sz="2800" dirty="0" smtClean="0"/>
              <a:t>that cannot penetrate into </a:t>
            </a:r>
          </a:p>
          <a:p>
            <a:pPr lvl="1" eaLnBrk="1" hangingPunct="1">
              <a:buFontTx/>
              <a:buNone/>
            </a:pPr>
            <a:r>
              <a:rPr lang="en-US" dirty="0" smtClean="0"/>
              <a:t>	  certain materials</a:t>
            </a:r>
          </a:p>
          <a:p>
            <a:pPr lvl="1" eaLnBrk="1" hangingPunct="1">
              <a:buFontTx/>
              <a:buNone/>
            </a:pPr>
            <a:r>
              <a:rPr lang="en-US" sz="3200" dirty="0" smtClean="0">
                <a:solidFill>
                  <a:srgbClr val="660033"/>
                </a:solidFill>
              </a:rPr>
              <a:t>		 Neutrons can be </a:t>
            </a:r>
          </a:p>
          <a:p>
            <a:pPr lvl="1" eaLnBrk="1" hangingPunct="1">
              <a:buFontTx/>
              <a:buNone/>
            </a:pPr>
            <a:r>
              <a:rPr lang="en-US" sz="3200" dirty="0" smtClean="0">
                <a:solidFill>
                  <a:srgbClr val="660033"/>
                </a:solidFill>
              </a:rPr>
              <a:t>     trapped in bottles</a:t>
            </a:r>
          </a:p>
          <a:p>
            <a:pPr lvl="1" eaLnBrk="1" hangingPunct="1">
              <a:buFontTx/>
              <a:buNone/>
            </a:pPr>
            <a:r>
              <a:rPr lang="en-US" sz="3200" dirty="0" smtClean="0">
                <a:solidFill>
                  <a:srgbClr val="660033"/>
                </a:solidFill>
              </a:rPr>
              <a:t>		  or by magnetic </a:t>
            </a:r>
          </a:p>
          <a:p>
            <a:pPr lvl="1" eaLnBrk="1" hangingPunct="1">
              <a:buFontTx/>
              <a:buNone/>
            </a:pPr>
            <a:r>
              <a:rPr lang="en-US" sz="3200" dirty="0" smtClean="0">
                <a:solidFill>
                  <a:srgbClr val="660033"/>
                </a:solidFill>
              </a:rPr>
              <a:t>       field</a:t>
            </a:r>
            <a:endParaRPr lang="en-US" dirty="0" smtClean="0"/>
          </a:p>
        </p:txBody>
      </p:sp>
      <p:sp>
        <p:nvSpPr>
          <p:cNvPr id="174084" name="AutoShape 4"/>
          <p:cNvSpPr>
            <a:spLocks noChangeAspect="1" noChangeArrowheads="1"/>
          </p:cNvSpPr>
          <p:nvPr/>
        </p:nvSpPr>
        <p:spPr bwMode="auto">
          <a:xfrm>
            <a:off x="7127875" y="1905000"/>
            <a:ext cx="652463" cy="57785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0000"/>
          </a:solidFill>
          <a:ln w="9525">
            <a:solidFill>
              <a:schemeClr val="tx1"/>
            </a:solidFill>
            <a:miter lim="800000"/>
            <a:headEnd/>
            <a:tailEnd/>
          </a:ln>
        </p:spPr>
        <p:txBody>
          <a:bodyPr wrap="none" anchor="ctr"/>
          <a:lstStyle/>
          <a:p>
            <a:endParaRPr lang="en-US"/>
          </a:p>
        </p:txBody>
      </p:sp>
      <p:sp>
        <p:nvSpPr>
          <p:cNvPr id="174085" name="Freeform 5"/>
          <p:cNvSpPr>
            <a:spLocks noChangeAspect="1"/>
          </p:cNvSpPr>
          <p:nvPr/>
        </p:nvSpPr>
        <p:spPr bwMode="auto">
          <a:xfrm>
            <a:off x="6477000" y="2070100"/>
            <a:ext cx="1350963" cy="4505325"/>
          </a:xfrm>
          <a:custGeom>
            <a:avLst/>
            <a:gdLst>
              <a:gd name="T0" fmla="*/ 2147483647 w 597"/>
              <a:gd name="T1" fmla="*/ 2147483647 h 2616"/>
              <a:gd name="T2" fmla="*/ 2147483647 w 597"/>
              <a:gd name="T3" fmla="*/ 2147483647 h 2616"/>
              <a:gd name="T4" fmla="*/ 2147483647 w 597"/>
              <a:gd name="T5" fmla="*/ 2147483647 h 2616"/>
              <a:gd name="T6" fmla="*/ 2147483647 w 597"/>
              <a:gd name="T7" fmla="*/ 2147483647 h 2616"/>
              <a:gd name="T8" fmla="*/ 2147483647 w 597"/>
              <a:gd name="T9" fmla="*/ 2147483647 h 2616"/>
              <a:gd name="T10" fmla="*/ 2147483647 w 597"/>
              <a:gd name="T11" fmla="*/ 2147483647 h 2616"/>
              <a:gd name="T12" fmla="*/ 2147483647 w 597"/>
              <a:gd name="T13" fmla="*/ 2147483647 h 2616"/>
              <a:gd name="T14" fmla="*/ 2147483647 w 597"/>
              <a:gd name="T15" fmla="*/ 2147483647 h 2616"/>
              <a:gd name="T16" fmla="*/ 2147483647 w 597"/>
              <a:gd name="T17" fmla="*/ 2147483647 h 2616"/>
              <a:gd name="T18" fmla="*/ 2147483647 w 597"/>
              <a:gd name="T19" fmla="*/ 2147483647 h 2616"/>
              <a:gd name="T20" fmla="*/ 2147483647 w 597"/>
              <a:gd name="T21" fmla="*/ 2147483647 h 2616"/>
              <a:gd name="T22" fmla="*/ 2147483647 w 597"/>
              <a:gd name="T23" fmla="*/ 2147483647 h 2616"/>
              <a:gd name="T24" fmla="*/ 2147483647 w 597"/>
              <a:gd name="T25" fmla="*/ 2147483647 h 26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97"/>
              <a:gd name="T40" fmla="*/ 0 h 2616"/>
              <a:gd name="T41" fmla="*/ 597 w 597"/>
              <a:gd name="T42" fmla="*/ 2616 h 26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97" h="2616">
                <a:moveTo>
                  <a:pt x="448" y="16"/>
                </a:moveTo>
                <a:cubicBezTo>
                  <a:pt x="392" y="16"/>
                  <a:pt x="336" y="16"/>
                  <a:pt x="304" y="16"/>
                </a:cubicBezTo>
                <a:cubicBezTo>
                  <a:pt x="272" y="16"/>
                  <a:pt x="264" y="0"/>
                  <a:pt x="256" y="16"/>
                </a:cubicBezTo>
                <a:cubicBezTo>
                  <a:pt x="248" y="32"/>
                  <a:pt x="248" y="88"/>
                  <a:pt x="256" y="112"/>
                </a:cubicBezTo>
                <a:cubicBezTo>
                  <a:pt x="264" y="136"/>
                  <a:pt x="296" y="72"/>
                  <a:pt x="304" y="160"/>
                </a:cubicBezTo>
                <a:cubicBezTo>
                  <a:pt x="312" y="248"/>
                  <a:pt x="328" y="544"/>
                  <a:pt x="304" y="640"/>
                </a:cubicBezTo>
                <a:cubicBezTo>
                  <a:pt x="280" y="736"/>
                  <a:pt x="200" y="712"/>
                  <a:pt x="160" y="736"/>
                </a:cubicBezTo>
                <a:cubicBezTo>
                  <a:pt x="120" y="760"/>
                  <a:pt x="88" y="728"/>
                  <a:pt x="64" y="784"/>
                </a:cubicBezTo>
                <a:cubicBezTo>
                  <a:pt x="40" y="840"/>
                  <a:pt x="24" y="808"/>
                  <a:pt x="16" y="1072"/>
                </a:cubicBezTo>
                <a:cubicBezTo>
                  <a:pt x="8" y="1336"/>
                  <a:pt x="16" y="2120"/>
                  <a:pt x="16" y="2368"/>
                </a:cubicBezTo>
                <a:cubicBezTo>
                  <a:pt x="16" y="2616"/>
                  <a:pt x="0" y="2520"/>
                  <a:pt x="16" y="2560"/>
                </a:cubicBezTo>
                <a:cubicBezTo>
                  <a:pt x="32" y="2600"/>
                  <a:pt x="15" y="2600"/>
                  <a:pt x="112" y="2608"/>
                </a:cubicBezTo>
                <a:cubicBezTo>
                  <a:pt x="209" y="2616"/>
                  <a:pt x="496" y="2608"/>
                  <a:pt x="597" y="2608"/>
                </a:cubicBezTo>
              </a:path>
            </a:pathLst>
          </a:custGeom>
          <a:noFill/>
          <a:ln w="38100">
            <a:solidFill>
              <a:srgbClr val="000000"/>
            </a:solidFill>
            <a:round/>
            <a:headEnd/>
            <a:tailEnd/>
          </a:ln>
        </p:spPr>
        <p:txBody>
          <a:bodyPr/>
          <a:lstStyle/>
          <a:p>
            <a:endParaRPr lang="en-US"/>
          </a:p>
        </p:txBody>
      </p:sp>
      <p:sp>
        <p:nvSpPr>
          <p:cNvPr id="174086" name="Freeform 6"/>
          <p:cNvSpPr>
            <a:spLocks noChangeAspect="1"/>
          </p:cNvSpPr>
          <p:nvPr/>
        </p:nvSpPr>
        <p:spPr bwMode="auto">
          <a:xfrm>
            <a:off x="6843713" y="2070100"/>
            <a:ext cx="1635125" cy="4505325"/>
          </a:xfrm>
          <a:custGeom>
            <a:avLst/>
            <a:gdLst>
              <a:gd name="T0" fmla="*/ 2147483647 w 723"/>
              <a:gd name="T1" fmla="*/ 2147483647 h 2616"/>
              <a:gd name="T2" fmla="*/ 2147483647 w 723"/>
              <a:gd name="T3" fmla="*/ 2147483647 h 2616"/>
              <a:gd name="T4" fmla="*/ 2147483647 w 723"/>
              <a:gd name="T5" fmla="*/ 2147483647 h 2616"/>
              <a:gd name="T6" fmla="*/ 2147483647 w 723"/>
              <a:gd name="T7" fmla="*/ 2147483647 h 2616"/>
              <a:gd name="T8" fmla="*/ 2147483647 w 723"/>
              <a:gd name="T9" fmla="*/ 2147483647 h 2616"/>
              <a:gd name="T10" fmla="*/ 2147483647 w 723"/>
              <a:gd name="T11" fmla="*/ 2147483647 h 2616"/>
              <a:gd name="T12" fmla="*/ 2147483647 w 723"/>
              <a:gd name="T13" fmla="*/ 2147483647 h 2616"/>
              <a:gd name="T14" fmla="*/ 2147483647 w 723"/>
              <a:gd name="T15" fmla="*/ 2147483647 h 2616"/>
              <a:gd name="T16" fmla="*/ 2147483647 w 723"/>
              <a:gd name="T17" fmla="*/ 2147483647 h 2616"/>
              <a:gd name="T18" fmla="*/ 2147483647 w 723"/>
              <a:gd name="T19" fmla="*/ 2147483647 h 2616"/>
              <a:gd name="T20" fmla="*/ 2147483647 w 723"/>
              <a:gd name="T21" fmla="*/ 2147483647 h 2616"/>
              <a:gd name="T22" fmla="*/ 2147483647 w 723"/>
              <a:gd name="T23" fmla="*/ 2147483647 h 2616"/>
              <a:gd name="T24" fmla="*/ 0 w 723"/>
              <a:gd name="T25" fmla="*/ 2147483647 h 26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3"/>
              <a:gd name="T40" fmla="*/ 0 h 2616"/>
              <a:gd name="T41" fmla="*/ 723 w 723"/>
              <a:gd name="T42" fmla="*/ 2616 h 26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3" h="2616">
                <a:moveTo>
                  <a:pt x="270" y="16"/>
                </a:moveTo>
                <a:cubicBezTo>
                  <a:pt x="326" y="16"/>
                  <a:pt x="382" y="16"/>
                  <a:pt x="414" y="16"/>
                </a:cubicBezTo>
                <a:cubicBezTo>
                  <a:pt x="446" y="16"/>
                  <a:pt x="454" y="0"/>
                  <a:pt x="462" y="16"/>
                </a:cubicBezTo>
                <a:cubicBezTo>
                  <a:pt x="470" y="32"/>
                  <a:pt x="470" y="88"/>
                  <a:pt x="462" y="112"/>
                </a:cubicBezTo>
                <a:cubicBezTo>
                  <a:pt x="454" y="136"/>
                  <a:pt x="422" y="72"/>
                  <a:pt x="414" y="160"/>
                </a:cubicBezTo>
                <a:cubicBezTo>
                  <a:pt x="406" y="248"/>
                  <a:pt x="390" y="544"/>
                  <a:pt x="414" y="640"/>
                </a:cubicBezTo>
                <a:cubicBezTo>
                  <a:pt x="438" y="736"/>
                  <a:pt x="518" y="712"/>
                  <a:pt x="558" y="736"/>
                </a:cubicBezTo>
                <a:cubicBezTo>
                  <a:pt x="598" y="760"/>
                  <a:pt x="630" y="728"/>
                  <a:pt x="654" y="784"/>
                </a:cubicBezTo>
                <a:cubicBezTo>
                  <a:pt x="678" y="840"/>
                  <a:pt x="694" y="808"/>
                  <a:pt x="702" y="1072"/>
                </a:cubicBezTo>
                <a:cubicBezTo>
                  <a:pt x="710" y="1336"/>
                  <a:pt x="702" y="2120"/>
                  <a:pt x="702" y="2368"/>
                </a:cubicBezTo>
                <a:cubicBezTo>
                  <a:pt x="702" y="2616"/>
                  <a:pt x="718" y="2520"/>
                  <a:pt x="702" y="2560"/>
                </a:cubicBezTo>
                <a:cubicBezTo>
                  <a:pt x="686" y="2600"/>
                  <a:pt x="723" y="2600"/>
                  <a:pt x="606" y="2608"/>
                </a:cubicBezTo>
                <a:cubicBezTo>
                  <a:pt x="489" y="2616"/>
                  <a:pt x="126" y="2607"/>
                  <a:pt x="0" y="2607"/>
                </a:cubicBezTo>
              </a:path>
            </a:pathLst>
          </a:custGeom>
          <a:noFill/>
          <a:ln w="38100">
            <a:solidFill>
              <a:srgbClr val="000000"/>
            </a:solidFill>
            <a:round/>
            <a:headEnd/>
            <a:tailEnd/>
          </a:ln>
        </p:spPr>
        <p:txBody>
          <a:bodyPr/>
          <a:lstStyle/>
          <a:p>
            <a:endParaRPr lang="en-US"/>
          </a:p>
        </p:txBody>
      </p:sp>
      <p:sp>
        <p:nvSpPr>
          <p:cNvPr id="174087" name="AutoShape 7"/>
          <p:cNvSpPr>
            <a:spLocks noChangeArrowheads="1"/>
          </p:cNvSpPr>
          <p:nvPr/>
        </p:nvSpPr>
        <p:spPr bwMode="auto">
          <a:xfrm>
            <a:off x="319088" y="3576638"/>
            <a:ext cx="533400" cy="914400"/>
          </a:xfrm>
          <a:prstGeom prst="curvedRightArrow">
            <a:avLst>
              <a:gd name="adj1" fmla="val 34286"/>
              <a:gd name="adj2" fmla="val 68571"/>
              <a:gd name="adj3" fmla="val 33333"/>
            </a:avLst>
          </a:prstGeom>
          <a:solidFill>
            <a:schemeClr val="accent1"/>
          </a:solidFill>
          <a:ln w="9525">
            <a:solidFill>
              <a:schemeClr val="tx1"/>
            </a:solidFill>
            <a:miter lim="800000"/>
            <a:headEnd/>
            <a:tailEnd/>
          </a:ln>
        </p:spPr>
        <p:txBody>
          <a:bodyPr wrap="none" anchor="ctr"/>
          <a:lstStyle/>
          <a:p>
            <a:pPr eaLnBrk="1" hangingPunct="1"/>
            <a:endParaRPr lang="en-US">
              <a:solidFill>
                <a:srgbClr val="000000"/>
              </a:solidFill>
              <a:latin typeface="Calibri" pitchFamily="34" charset="0"/>
            </a:endParaRPr>
          </a:p>
        </p:txBody>
      </p:sp>
      <p:sp>
        <p:nvSpPr>
          <p:cNvPr id="740360" name="Oval 8"/>
          <p:cNvSpPr>
            <a:spLocks noChangeArrowheads="1"/>
          </p:cNvSpPr>
          <p:nvPr/>
        </p:nvSpPr>
        <p:spPr bwMode="auto">
          <a:xfrm>
            <a:off x="6553200" y="5334000"/>
            <a:ext cx="152400" cy="152400"/>
          </a:xfrm>
          <a:prstGeom prst="ellipse">
            <a:avLst/>
          </a:prstGeom>
          <a:solidFill>
            <a:schemeClr val="accent1"/>
          </a:solidFill>
          <a:ln w="9525">
            <a:solidFill>
              <a:schemeClr val="tx1"/>
            </a:solidFill>
            <a:round/>
            <a:headEnd/>
            <a:tailEnd/>
          </a:ln>
        </p:spPr>
        <p:txBody>
          <a:bodyPr wrap="none" anchor="ctr"/>
          <a:lstStyle/>
          <a:p>
            <a:pPr eaLnBrk="1" hangingPunct="1"/>
            <a:endParaRPr lang="en-US">
              <a:solidFill>
                <a:srgbClr val="000000"/>
              </a:solidFill>
              <a:latin typeface="Calibri" pitchFamily="34" charset="0"/>
            </a:endParaRPr>
          </a:p>
        </p:txBody>
      </p:sp>
      <p:sp>
        <p:nvSpPr>
          <p:cNvPr id="740361" name="Oval 9"/>
          <p:cNvSpPr>
            <a:spLocks noChangeArrowheads="1"/>
          </p:cNvSpPr>
          <p:nvPr/>
        </p:nvSpPr>
        <p:spPr bwMode="auto">
          <a:xfrm>
            <a:off x="7239000" y="6400800"/>
            <a:ext cx="152400" cy="152400"/>
          </a:xfrm>
          <a:prstGeom prst="ellipse">
            <a:avLst/>
          </a:prstGeom>
          <a:solidFill>
            <a:schemeClr val="accent1"/>
          </a:solidFill>
          <a:ln w="9525">
            <a:solidFill>
              <a:schemeClr val="tx1"/>
            </a:solidFill>
            <a:round/>
            <a:headEnd/>
            <a:tailEnd/>
          </a:ln>
        </p:spPr>
        <p:txBody>
          <a:bodyPr wrap="none" anchor="ctr"/>
          <a:lstStyle/>
          <a:p>
            <a:pPr eaLnBrk="1" hangingPunct="1"/>
            <a:endParaRPr lang="en-US">
              <a:solidFill>
                <a:srgbClr val="000000"/>
              </a:solidFill>
              <a:latin typeface="Calibri" pitchFamily="34" charset="0"/>
            </a:endParaRPr>
          </a:p>
        </p:txBody>
      </p:sp>
      <p:sp>
        <p:nvSpPr>
          <p:cNvPr id="740362" name="Oval 10"/>
          <p:cNvSpPr>
            <a:spLocks noChangeArrowheads="1"/>
          </p:cNvSpPr>
          <p:nvPr/>
        </p:nvSpPr>
        <p:spPr bwMode="auto">
          <a:xfrm>
            <a:off x="8229600" y="3962400"/>
            <a:ext cx="152400" cy="152400"/>
          </a:xfrm>
          <a:prstGeom prst="ellipse">
            <a:avLst/>
          </a:prstGeom>
          <a:solidFill>
            <a:schemeClr val="accent1"/>
          </a:solidFill>
          <a:ln w="9525">
            <a:solidFill>
              <a:schemeClr val="tx1"/>
            </a:solidFill>
            <a:round/>
            <a:headEnd/>
            <a:tailEnd/>
          </a:ln>
        </p:spPr>
        <p:txBody>
          <a:bodyPr wrap="none" anchor="ctr"/>
          <a:lstStyle/>
          <a:p>
            <a:pPr eaLnBrk="1" hangingPunct="1"/>
            <a:endParaRPr lang="en-US">
              <a:solidFill>
                <a:srgbClr val="000000"/>
              </a:solidFill>
              <a:latin typeface="Calibri" pitchFamily="34" charset="0"/>
            </a:endParaRPr>
          </a:p>
        </p:txBody>
      </p:sp>
      <p:sp>
        <p:nvSpPr>
          <p:cNvPr id="740363" name="Oval 11"/>
          <p:cNvSpPr>
            <a:spLocks noChangeArrowheads="1"/>
          </p:cNvSpPr>
          <p:nvPr/>
        </p:nvSpPr>
        <p:spPr bwMode="auto">
          <a:xfrm>
            <a:off x="6553200" y="4648200"/>
            <a:ext cx="152400" cy="152400"/>
          </a:xfrm>
          <a:prstGeom prst="ellipse">
            <a:avLst/>
          </a:prstGeom>
          <a:solidFill>
            <a:schemeClr val="accent1"/>
          </a:solidFill>
          <a:ln w="9525">
            <a:solidFill>
              <a:schemeClr val="tx1"/>
            </a:solidFill>
            <a:round/>
            <a:headEnd/>
            <a:tailEnd/>
          </a:ln>
        </p:spPr>
        <p:txBody>
          <a:bodyPr wrap="none" anchor="ctr"/>
          <a:lstStyle/>
          <a:p>
            <a:pPr eaLnBrk="1" hangingPunct="1"/>
            <a:endParaRPr lang="en-US">
              <a:solidFill>
                <a:srgbClr val="000000"/>
              </a:solidFill>
              <a:latin typeface="Calibri" pitchFamily="34" charset="0"/>
            </a:endParaRPr>
          </a:p>
        </p:txBody>
      </p:sp>
      <p:sp>
        <p:nvSpPr>
          <p:cNvPr id="740364" name="Oval 12"/>
          <p:cNvSpPr>
            <a:spLocks noChangeArrowheads="1"/>
          </p:cNvSpPr>
          <p:nvPr/>
        </p:nvSpPr>
        <p:spPr bwMode="auto">
          <a:xfrm>
            <a:off x="7924800" y="3352800"/>
            <a:ext cx="152400" cy="152400"/>
          </a:xfrm>
          <a:prstGeom prst="ellipse">
            <a:avLst/>
          </a:prstGeom>
          <a:solidFill>
            <a:schemeClr val="accent1"/>
          </a:solidFill>
          <a:ln w="9525">
            <a:solidFill>
              <a:schemeClr val="tx1"/>
            </a:solidFill>
            <a:round/>
            <a:headEnd/>
            <a:tailEnd/>
          </a:ln>
        </p:spPr>
        <p:txBody>
          <a:bodyPr wrap="none" anchor="ctr"/>
          <a:lstStyle/>
          <a:p>
            <a:pPr eaLnBrk="1" hangingPunct="1"/>
            <a:endParaRPr lang="en-US">
              <a:solidFill>
                <a:srgbClr val="000000"/>
              </a:solidFill>
              <a:latin typeface="Calibri" pitchFamily="34" charset="0"/>
            </a:endParaRPr>
          </a:p>
        </p:txBody>
      </p:sp>
      <p:sp>
        <p:nvSpPr>
          <p:cNvPr id="740365" name="Oval 13"/>
          <p:cNvSpPr>
            <a:spLocks noChangeArrowheads="1"/>
          </p:cNvSpPr>
          <p:nvPr/>
        </p:nvSpPr>
        <p:spPr bwMode="auto">
          <a:xfrm>
            <a:off x="6553200" y="3886200"/>
            <a:ext cx="152400" cy="152400"/>
          </a:xfrm>
          <a:prstGeom prst="ellipse">
            <a:avLst/>
          </a:prstGeom>
          <a:solidFill>
            <a:schemeClr val="accent1"/>
          </a:solidFill>
          <a:ln w="9525">
            <a:solidFill>
              <a:schemeClr val="tx1"/>
            </a:solidFill>
            <a:round/>
            <a:headEnd/>
            <a:tailEnd/>
          </a:ln>
        </p:spPr>
        <p:txBody>
          <a:bodyPr wrap="none" anchor="ctr"/>
          <a:lstStyle/>
          <a:p>
            <a:pPr eaLnBrk="1" hangingPunct="1"/>
            <a:endParaRPr lang="en-US">
              <a:solidFill>
                <a:srgbClr val="000000"/>
              </a:solidFill>
              <a:latin typeface="Calibri" pitchFamily="34" charset="0"/>
            </a:endParaRPr>
          </a:p>
        </p:txBody>
      </p:sp>
      <p:sp>
        <p:nvSpPr>
          <p:cNvPr id="740366" name="Oval 14"/>
          <p:cNvSpPr>
            <a:spLocks noChangeArrowheads="1"/>
          </p:cNvSpPr>
          <p:nvPr/>
        </p:nvSpPr>
        <p:spPr bwMode="auto">
          <a:xfrm>
            <a:off x="8077200" y="6400800"/>
            <a:ext cx="152400" cy="152400"/>
          </a:xfrm>
          <a:prstGeom prst="ellipse">
            <a:avLst/>
          </a:prstGeom>
          <a:solidFill>
            <a:schemeClr val="accent1"/>
          </a:solidFill>
          <a:ln w="9525">
            <a:solidFill>
              <a:schemeClr val="tx1"/>
            </a:solidFill>
            <a:round/>
            <a:headEnd/>
            <a:tailEnd/>
          </a:ln>
        </p:spPr>
        <p:txBody>
          <a:bodyPr wrap="none" anchor="ctr"/>
          <a:lstStyle/>
          <a:p>
            <a:pPr eaLnBrk="1" hangingPunct="1"/>
            <a:endParaRPr lang="en-US">
              <a:solidFill>
                <a:srgbClr val="000000"/>
              </a:solidFill>
              <a:latin typeface="Calibri" pitchFamily="34" charset="0"/>
            </a:endParaRPr>
          </a:p>
        </p:txBody>
      </p:sp>
      <p:sp>
        <p:nvSpPr>
          <p:cNvPr id="740367" name="Oval 15"/>
          <p:cNvSpPr>
            <a:spLocks noChangeArrowheads="1"/>
          </p:cNvSpPr>
          <p:nvPr/>
        </p:nvSpPr>
        <p:spPr bwMode="auto">
          <a:xfrm>
            <a:off x="8229600" y="5029200"/>
            <a:ext cx="152400" cy="152400"/>
          </a:xfrm>
          <a:prstGeom prst="ellipse">
            <a:avLst/>
          </a:prstGeom>
          <a:solidFill>
            <a:schemeClr val="accent1"/>
          </a:solidFill>
          <a:ln w="9525">
            <a:solidFill>
              <a:schemeClr val="tx1"/>
            </a:solidFill>
            <a:round/>
            <a:headEnd/>
            <a:tailEnd/>
          </a:ln>
        </p:spPr>
        <p:txBody>
          <a:bodyPr wrap="none" anchor="ctr"/>
          <a:lstStyle/>
          <a:p>
            <a:pPr eaLnBrk="1" hangingPunct="1"/>
            <a:endParaRPr lang="en-US">
              <a:solidFill>
                <a:srgbClr val="000000"/>
              </a:solidFill>
              <a:latin typeface="Calibri" pitchFamily="34" charset="0"/>
            </a:endParaRPr>
          </a:p>
        </p:txBody>
      </p:sp>
      <p:pic>
        <p:nvPicPr>
          <p:cNvPr id="174096" name="Picture 16" descr="fermi"/>
          <p:cNvPicPr>
            <a:picLocks noChangeAspect="1" noChangeArrowheads="1"/>
          </p:cNvPicPr>
          <p:nvPr/>
        </p:nvPicPr>
        <p:blipFill>
          <a:blip r:embed="rId2" cstate="print"/>
          <a:srcRect/>
          <a:stretch>
            <a:fillRect/>
          </a:stretch>
        </p:blipFill>
        <p:spPr bwMode="auto">
          <a:xfrm>
            <a:off x="6483350" y="14288"/>
            <a:ext cx="1428750" cy="1668462"/>
          </a:xfrm>
          <a:prstGeom prst="rect">
            <a:avLst/>
          </a:prstGeom>
          <a:noFill/>
          <a:ln w="9525">
            <a:noFill/>
            <a:miter lim="800000"/>
            <a:headEnd/>
            <a:tailEnd/>
          </a:ln>
        </p:spPr>
      </p:pic>
      <p:pic>
        <p:nvPicPr>
          <p:cNvPr id="174097" name="Picture 17" descr="zeldovich"/>
          <p:cNvPicPr>
            <a:picLocks noChangeAspect="1" noChangeArrowheads="1"/>
          </p:cNvPicPr>
          <p:nvPr/>
        </p:nvPicPr>
        <p:blipFill>
          <a:blip r:embed="rId3" cstate="print"/>
          <a:srcRect/>
          <a:stretch>
            <a:fillRect/>
          </a:stretch>
        </p:blipFill>
        <p:spPr bwMode="auto">
          <a:xfrm>
            <a:off x="7878763" y="14288"/>
            <a:ext cx="1246187" cy="166846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0.00747 -0.00139 L 0.18924 -0.2 L 0.06493 -0.32986 L 0.11615 -0.37662 L 0.08646 -0.41991 L 0.06493 -0.36597 L 0.19184 -0.11713 L 0.07708 0.1581 L -0.00747 -0.00139 Z " pathEditMode="relative" rAng="0" ptsTypes="AAAAAAAAA">
                                      <p:cBhvr>
                                        <p:cTn id="6" dur="5000" fill="hold"/>
                                        <p:tgtEl>
                                          <p:spTgt spid="740360"/>
                                        </p:tgtEl>
                                        <p:attrNameLst>
                                          <p:attrName>ppt_x</p:attrName>
                                          <p:attrName>ppt_y</p:attrName>
                                        </p:attrNameLst>
                                      </p:cBhvr>
                                      <p:rCtr x="100" y="-130"/>
                                    </p:animMotion>
                                  </p:childTnLst>
                                </p:cTn>
                              </p:par>
                              <p:par>
                                <p:cTn id="7" presetID="0" presetClass="path" presetSubtype="0" repeatCount="indefinite" fill="hold" grpId="0" nodeType="withEffect">
                                  <p:stCondLst>
                                    <p:cond delay="300"/>
                                  </p:stCondLst>
                                  <p:childTnLst>
                                    <p:animMotion origin="layout" path="M 2.22222E-6 1.48148E-6 L -0.08386 -0.0919 L 0.11337 -0.21273 L -0.08663 -0.34051 L 0.07691 -0.45416 L 0.11753 -0.33171 L -0.08663 -0.07222 L 0.11892 -0.01458 L -0.00677 0.00718 " pathEditMode="relative" rAng="0" ptsTypes="AAAAAAAAA">
                                      <p:cBhvr>
                                        <p:cTn id="8" dur="3000" fill="hold"/>
                                        <p:tgtEl>
                                          <p:spTgt spid="740361"/>
                                        </p:tgtEl>
                                        <p:attrNameLst>
                                          <p:attrName>ppt_x</p:attrName>
                                          <p:attrName>ppt_y</p:attrName>
                                        </p:attrNameLst>
                                      </p:cBhvr>
                                      <p:rCtr x="0" y="0"/>
                                    </p:animMotion>
                                  </p:childTnLst>
                                </p:cTn>
                              </p:par>
                              <p:par>
                                <p:cTn id="9" presetID="0" presetClass="path" presetSubtype="0" repeatCount="indefinite" fill="hold" grpId="0" nodeType="withEffect">
                                  <p:stCondLst>
                                    <p:cond delay="300"/>
                                  </p:stCondLst>
                                  <p:childTnLst>
                                    <p:animMotion origin="layout" path="M 2.77778E-7 9.25926E-6 L -0.18906 -0.11342 L -0.00121 -0.25208 L -0.08368 0.20556 L -0.18784 -0.20532 L -0.13906 -0.26481 L 0.01493 -0.12615 L -0.18646 -0.00185 L -0.06215 0.20556 L 2.77778E-7 9.25926E-6 Z " pathEditMode="relative" ptsTypes="AAAAAAAAAA">
                                      <p:cBhvr>
                                        <p:cTn id="10" dur="5000" fill="hold"/>
                                        <p:tgtEl>
                                          <p:spTgt spid="740367"/>
                                        </p:tgtEl>
                                        <p:attrNameLst>
                                          <p:attrName>ppt_x</p:attrName>
                                          <p:attrName>ppt_y</p:attrName>
                                        </p:attrNameLst>
                                      </p:cBhvr>
                                    </p:animMotion>
                                  </p:childTnLst>
                                </p:cTn>
                              </p:par>
                              <p:par>
                                <p:cTn id="11" presetID="0" presetClass="path" presetSubtype="0" repeatCount="indefinite" fill="hold" grpId="0" nodeType="withEffect">
                                  <p:stCondLst>
                                    <p:cond delay="0"/>
                                  </p:stCondLst>
                                  <p:childTnLst>
                                    <p:animMotion origin="layout" path="M -3.61111E-6 7.03704E-6 L 0.02309 -0.07731 L -0.13646 -0.44675 L -0.17292 -0.40717 L -0.05121 0.00718 L 0.02569 -0.30624 L -0.1 -0.55115 L -0.08646 -0.56921 L -0.05121 -0.51527 L -0.17569 -0.22152 L -3.61111E-6 7.03704E-6 Z " pathEditMode="relative" ptsTypes="AAAAAAAAAAA">
                                      <p:cBhvr>
                                        <p:cTn id="12" dur="5000" fill="hold"/>
                                        <p:tgtEl>
                                          <p:spTgt spid="740366"/>
                                        </p:tgtEl>
                                        <p:attrNameLst>
                                          <p:attrName>ppt_x</p:attrName>
                                          <p:attrName>ppt_y</p:attrName>
                                        </p:attrNameLst>
                                      </p:cBhvr>
                                    </p:animMotion>
                                  </p:childTnLst>
                                </p:cTn>
                              </p:par>
                              <p:par>
                                <p:cTn id="13" presetID="0" presetClass="path" presetSubtype="0" repeatCount="indefinite" fill="hold" grpId="0" nodeType="withEffect">
                                  <p:stCondLst>
                                    <p:cond delay="0"/>
                                  </p:stCondLst>
                                  <p:childTnLst>
                                    <p:animMotion origin="layout" path="M -3.61111E-6 1.11111E-6 L 0.19601 0.04328 L 0.00278 0.12615 L 0.19601 0.19814 L -0.00277 0.3081 L 0.13247 0.37847 L 0.19723 0.3081 L -3.61111E-6 1.11111E-6 Z " pathEditMode="relative" ptsTypes="AAAAAAAA">
                                      <p:cBhvr>
                                        <p:cTn id="14" dur="5000" fill="hold"/>
                                        <p:tgtEl>
                                          <p:spTgt spid="740365"/>
                                        </p:tgtEl>
                                        <p:attrNameLst>
                                          <p:attrName>ppt_x</p:attrName>
                                          <p:attrName>ppt_y</p:attrName>
                                        </p:attrNameLst>
                                      </p:cBhvr>
                                    </p:animMotion>
                                  </p:childTnLst>
                                </p:cTn>
                              </p:par>
                              <p:par>
                                <p:cTn id="15" presetID="0" presetClass="path" presetSubtype="0" repeatCount="indefinite" fill="hold" grpId="0" nodeType="withEffect">
                                  <p:stCondLst>
                                    <p:cond delay="0"/>
                                  </p:stCondLst>
                                  <p:childTnLst>
                                    <p:animMotion origin="layout" path="M -3.33333E-6 -2.22222E-6 L -0.16215 0.16945 L 0.03646 0.41088 L -0.00139 0.45417 L -0.15955 0.31181 L 0.03785 0.13519 L -0.15677 0.02709 L -0.03246 -0.03426 L -0.00677 0.01088 " pathEditMode="relative" rAng="0" ptsTypes="AAAAAAAAA">
                                      <p:cBhvr>
                                        <p:cTn id="16" dur="5000" fill="hold"/>
                                        <p:tgtEl>
                                          <p:spTgt spid="740364"/>
                                        </p:tgtEl>
                                        <p:attrNameLst>
                                          <p:attrName>ppt_x</p:attrName>
                                          <p:attrName>ppt_y</p:attrName>
                                        </p:attrNameLst>
                                      </p:cBhvr>
                                      <p:rCtr x="0" y="0"/>
                                    </p:animMotion>
                                  </p:childTnLst>
                                </p:cTn>
                              </p:par>
                              <p:par>
                                <p:cTn id="17" presetID="0" presetClass="path" presetSubtype="0" repeatCount="indefinite" fill="hold" grpId="0" nodeType="withEffect">
                                  <p:stCondLst>
                                    <p:cond delay="0"/>
                                  </p:stCondLst>
                                  <p:childTnLst>
                                    <p:animMotion origin="layout" path="M 3.33333E-6 -5.55556E-6 L 0.04201 0.25949 L 0.12031 -0.28635 L 0.10816 -0.32431 L -0.00539 0.06134 L 0.03107 0.25949 L 0.19062 -0.16737 L 0.14739 -0.20001 L 3.33333E-6 -5.55556E-6 Z " pathEditMode="relative" ptsTypes="AAAAAAAAA">
                                      <p:cBhvr>
                                        <p:cTn id="18" dur="5000" fill="hold"/>
                                        <p:tgtEl>
                                          <p:spTgt spid="740363"/>
                                        </p:tgtEl>
                                        <p:attrNameLst>
                                          <p:attrName>ppt_x</p:attrName>
                                          <p:attrName>ppt_y</p:attrName>
                                        </p:attrNameLst>
                                      </p:cBhvr>
                                    </p:animMotion>
                                  </p:childTnLst>
                                </p:cTn>
                              </p:par>
                              <p:par>
                                <p:cTn id="19" presetID="0" presetClass="path" presetSubtype="0" repeatCount="indefinite" fill="hold" grpId="0" nodeType="withEffect">
                                  <p:stCondLst>
                                    <p:cond delay="0"/>
                                  </p:stCondLst>
                                  <p:childTnLst>
                                    <p:animMotion origin="layout" path="M -3.33333E-6 1.11111E-6 L -0.08784 0.36042 L -0.17847 -0.0882 L -0.14739 -0.10093 L 0.01077 -0.03588 L -0.19062 0.05046 L 0.00816 0.21458 L -0.18784 0.35509 L -0.10156 -0.2213 L -3.33333E-6 1.11111E-6 Z " pathEditMode="relative" rAng="0" ptsTypes="AAAAAAAAAA">
                                      <p:cBhvr>
                                        <p:cTn id="20" dur="5000" fill="hold"/>
                                        <p:tgtEl>
                                          <p:spTgt spid="740362"/>
                                        </p:tgtEl>
                                        <p:attrNameLst>
                                          <p:attrName>ppt_x</p:attrName>
                                          <p:attrName>ppt_y</p:attrName>
                                        </p:attrNameLst>
                                      </p:cBhvr>
                                      <p:rCtr x="-90"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60" grpId="0" animBg="1"/>
      <p:bldP spid="740361" grpId="0" animBg="1"/>
      <p:bldP spid="740362" grpId="0" animBg="1"/>
      <p:bldP spid="740363" grpId="0" animBg="1"/>
      <p:bldP spid="740364" grpId="0" animBg="1"/>
      <p:bldP spid="740365" grpId="0" animBg="1"/>
      <p:bldP spid="740366" grpId="0" animBg="1"/>
      <p:bldP spid="74036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ChangeArrowheads="1"/>
          </p:cNvSpPr>
          <p:nvPr/>
        </p:nvSpPr>
        <p:spPr bwMode="auto">
          <a:xfrm>
            <a:off x="533400" y="266700"/>
            <a:ext cx="5829300" cy="366713"/>
          </a:xfrm>
          <a:prstGeom prst="rect">
            <a:avLst/>
          </a:prstGeom>
          <a:noFill/>
          <a:ln w="9525">
            <a:noFill/>
            <a:miter lim="800000"/>
            <a:headEnd/>
            <a:tailEnd/>
          </a:ln>
        </p:spPr>
        <p:txBody>
          <a:bodyPr>
            <a:spAutoFit/>
          </a:bodyPr>
          <a:lstStyle/>
          <a:p>
            <a:pPr eaLnBrk="1" hangingPunct="1">
              <a:spcBef>
                <a:spcPct val="50000"/>
              </a:spcBef>
            </a:pPr>
            <a:endParaRPr lang="en-US">
              <a:solidFill>
                <a:srgbClr val="000000"/>
              </a:solidFill>
              <a:latin typeface="Times New Roman" pitchFamily="18" charset="0"/>
            </a:endParaRPr>
          </a:p>
        </p:txBody>
      </p:sp>
      <p:sp>
        <p:nvSpPr>
          <p:cNvPr id="175107" name="Text Box 3"/>
          <p:cNvSpPr txBox="1">
            <a:spLocks noChangeArrowheads="1"/>
          </p:cNvSpPr>
          <p:nvPr/>
        </p:nvSpPr>
        <p:spPr bwMode="auto">
          <a:xfrm>
            <a:off x="0" y="1835150"/>
            <a:ext cx="9144000" cy="2041525"/>
          </a:xfrm>
          <a:prstGeom prst="rect">
            <a:avLst/>
          </a:prstGeom>
          <a:noFill/>
          <a:ln w="9525">
            <a:noFill/>
            <a:miter lim="800000"/>
            <a:headEnd/>
            <a:tailEnd/>
          </a:ln>
        </p:spPr>
        <p:txBody>
          <a:bodyPr>
            <a:spAutoFit/>
          </a:bodyPr>
          <a:lstStyle/>
          <a:p>
            <a:pPr eaLnBrk="1" hangingPunct="1"/>
            <a:r>
              <a:rPr lang="en-US" sz="3200">
                <a:solidFill>
                  <a:srgbClr val="1F497D"/>
                </a:solidFill>
                <a:latin typeface="Comic Sans MS" pitchFamily="66" charset="0"/>
              </a:rPr>
              <a:t>Recall (for short-range potential):</a:t>
            </a:r>
          </a:p>
          <a:p>
            <a:pPr algn="ctr" eaLnBrk="1" hangingPunct="1"/>
            <a:r>
              <a:rPr lang="en-US" sz="3200">
                <a:solidFill>
                  <a:srgbClr val="000000"/>
                </a:solidFill>
                <a:latin typeface="Comic Sans MS" pitchFamily="66" charset="0"/>
              </a:rPr>
              <a:t>At low energies (</a:t>
            </a:r>
            <a:r>
              <a:rPr lang="en-US" sz="3200" i="1">
                <a:solidFill>
                  <a:srgbClr val="000000"/>
                </a:solidFill>
                <a:latin typeface="Comic Sans MS" pitchFamily="66" charset="0"/>
              </a:rPr>
              <a:t>kr</a:t>
            </a:r>
            <a:r>
              <a:rPr lang="en-US" sz="3200" baseline="-25000">
                <a:solidFill>
                  <a:srgbClr val="000000"/>
                </a:solidFill>
                <a:latin typeface="Comic Sans MS" pitchFamily="66" charset="0"/>
              </a:rPr>
              <a:t>0</a:t>
            </a:r>
            <a:r>
              <a:rPr lang="en-US" sz="3200">
                <a:solidFill>
                  <a:srgbClr val="000000"/>
                </a:solidFill>
                <a:latin typeface="Comic Sans MS" pitchFamily="66" charset="0"/>
              </a:rPr>
              <a:t>&lt;&lt;1; eg s-wave) elastic scattering determined solely by scattering length </a:t>
            </a:r>
            <a:r>
              <a:rPr lang="en-US" sz="3200">
                <a:solidFill>
                  <a:srgbClr val="1F497D"/>
                </a:solidFill>
                <a:latin typeface="Times New Roman" pitchFamily="18" charset="0"/>
              </a:rPr>
              <a:t>a</a:t>
            </a:r>
          </a:p>
        </p:txBody>
      </p:sp>
      <p:sp>
        <p:nvSpPr>
          <p:cNvPr id="175108" name="Text Box 4"/>
          <p:cNvSpPr txBox="1">
            <a:spLocks noChangeArrowheads="1"/>
          </p:cNvSpPr>
          <p:nvPr/>
        </p:nvSpPr>
        <p:spPr bwMode="auto">
          <a:xfrm>
            <a:off x="3205163" y="4567238"/>
            <a:ext cx="2405062" cy="2105025"/>
          </a:xfrm>
          <a:prstGeom prst="rect">
            <a:avLst/>
          </a:prstGeom>
          <a:noFill/>
          <a:ln w="9525">
            <a:noFill/>
            <a:miter lim="800000"/>
            <a:headEnd/>
            <a:tailEnd/>
          </a:ln>
        </p:spPr>
        <p:txBody>
          <a:bodyPr wrap="none">
            <a:spAutoFit/>
          </a:bodyPr>
          <a:lstStyle/>
          <a:p>
            <a:pPr eaLnBrk="1" hangingPunct="1"/>
            <a:r>
              <a:rPr lang="en-US" sz="3600">
                <a:solidFill>
                  <a:srgbClr val="000000"/>
                </a:solidFill>
                <a:latin typeface="Times New Roman" pitchFamily="18" charset="0"/>
              </a:rPr>
              <a:t>For </a:t>
            </a:r>
            <a:r>
              <a:rPr lang="en-US" sz="3600" i="1">
                <a:solidFill>
                  <a:srgbClr val="000000"/>
                </a:solidFill>
                <a:latin typeface="Times New Roman" pitchFamily="18" charset="0"/>
              </a:rPr>
              <a:t>k</a:t>
            </a:r>
            <a:r>
              <a:rPr lang="en-US" sz="3600">
                <a:solidFill>
                  <a:srgbClr val="000000"/>
                </a:solidFill>
                <a:latin typeface="Times New Roman" pitchFamily="18" charset="0"/>
              </a:rPr>
              <a:t>     0</a:t>
            </a:r>
          </a:p>
          <a:p>
            <a:pPr eaLnBrk="1" hangingPunct="1"/>
            <a:endParaRPr lang="en-US" sz="3600">
              <a:solidFill>
                <a:srgbClr val="000000"/>
              </a:solidFill>
              <a:latin typeface="Times New Roman" pitchFamily="18" charset="0"/>
            </a:endParaRPr>
          </a:p>
          <a:p>
            <a:pPr eaLnBrk="1" hangingPunct="1"/>
            <a:r>
              <a:rPr lang="en-US" sz="3600">
                <a:solidFill>
                  <a:srgbClr val="000000"/>
                </a:solidFill>
                <a:latin typeface="Symbol" pitchFamily="18" charset="2"/>
              </a:rPr>
              <a:t>s</a:t>
            </a:r>
            <a:r>
              <a:rPr lang="en-US" sz="3600" baseline="-25000">
                <a:solidFill>
                  <a:srgbClr val="000000"/>
                </a:solidFill>
                <a:latin typeface="Comic Sans MS" pitchFamily="66" charset="0"/>
              </a:rPr>
              <a:t>elas</a:t>
            </a:r>
            <a:r>
              <a:rPr lang="en-US" sz="3600">
                <a:solidFill>
                  <a:srgbClr val="000000"/>
                </a:solidFill>
                <a:latin typeface="Symbol" pitchFamily="18" charset="2"/>
              </a:rPr>
              <a:t> = 4p</a:t>
            </a:r>
            <a:r>
              <a:rPr lang="en-US" sz="3600">
                <a:solidFill>
                  <a:srgbClr val="000000"/>
                </a:solidFill>
                <a:latin typeface="Times New Roman" pitchFamily="18" charset="0"/>
              </a:rPr>
              <a:t>a</a:t>
            </a:r>
            <a:r>
              <a:rPr lang="en-US" sz="3600" baseline="30000">
                <a:solidFill>
                  <a:srgbClr val="000000"/>
                </a:solidFill>
                <a:latin typeface="Comic Sans MS" pitchFamily="66" charset="0"/>
              </a:rPr>
              <a:t>2</a:t>
            </a:r>
          </a:p>
          <a:p>
            <a:pPr eaLnBrk="1" hangingPunct="1"/>
            <a:endParaRPr lang="en-US" sz="3600" baseline="30000">
              <a:solidFill>
                <a:srgbClr val="000000"/>
              </a:solidFill>
              <a:latin typeface="Comic Sans MS" pitchFamily="66" charset="0"/>
            </a:endParaRPr>
          </a:p>
        </p:txBody>
      </p:sp>
      <p:sp>
        <p:nvSpPr>
          <p:cNvPr id="175109" name="Line 5"/>
          <p:cNvSpPr>
            <a:spLocks noChangeShapeType="1"/>
          </p:cNvSpPr>
          <p:nvPr/>
        </p:nvSpPr>
        <p:spPr bwMode="auto">
          <a:xfrm>
            <a:off x="4495800" y="4946650"/>
            <a:ext cx="304800" cy="0"/>
          </a:xfrm>
          <a:prstGeom prst="line">
            <a:avLst/>
          </a:prstGeom>
          <a:noFill/>
          <a:ln w="28575">
            <a:solidFill>
              <a:srgbClr val="000000"/>
            </a:solidFill>
            <a:round/>
            <a:headEnd/>
            <a:tailEnd type="triangle" w="med" len="med"/>
          </a:ln>
        </p:spPr>
        <p:txBody>
          <a:bodyPr/>
          <a:lstStyle/>
          <a:p>
            <a:endParaRPr lang="en-US"/>
          </a:p>
        </p:txBody>
      </p:sp>
      <p:sp>
        <p:nvSpPr>
          <p:cNvPr id="175110" name="Text Box 6"/>
          <p:cNvSpPr txBox="1">
            <a:spLocks noChangeArrowheads="1"/>
          </p:cNvSpPr>
          <p:nvPr/>
        </p:nvSpPr>
        <p:spPr bwMode="auto">
          <a:xfrm>
            <a:off x="169862" y="241300"/>
            <a:ext cx="8821737" cy="1569660"/>
          </a:xfrm>
          <a:prstGeom prst="rect">
            <a:avLst/>
          </a:prstGeom>
          <a:noFill/>
          <a:ln w="9525">
            <a:noFill/>
            <a:miter lim="800000"/>
            <a:headEnd/>
            <a:tailEnd/>
          </a:ln>
        </p:spPr>
        <p:txBody>
          <a:bodyPr wrap="square">
            <a:spAutoFit/>
          </a:bodyPr>
          <a:lstStyle/>
          <a:p>
            <a:pPr algn="ctr" eaLnBrk="1" hangingPunct="1"/>
            <a:r>
              <a:rPr lang="en-US" sz="3200" b="1" dirty="0">
                <a:solidFill>
                  <a:schemeClr val="accent6"/>
                </a:solidFill>
                <a:latin typeface="Comic Sans MS" pitchFamily="66" charset="0"/>
              </a:rPr>
              <a:t>But… nuclear force is attractive at low </a:t>
            </a:r>
          </a:p>
          <a:p>
            <a:pPr algn="ctr" eaLnBrk="1" hangingPunct="1"/>
            <a:r>
              <a:rPr lang="en-US" sz="3200" b="1" dirty="0">
                <a:solidFill>
                  <a:schemeClr val="accent6"/>
                </a:solidFill>
                <a:latin typeface="Comic Sans MS" pitchFamily="66" charset="0"/>
              </a:rPr>
              <a:t>energies. </a:t>
            </a:r>
            <a:endParaRPr lang="en-US" sz="3200" b="1" dirty="0" smtClean="0">
              <a:solidFill>
                <a:schemeClr val="accent6"/>
              </a:solidFill>
              <a:latin typeface="Comic Sans MS" pitchFamily="66" charset="0"/>
            </a:endParaRPr>
          </a:p>
          <a:p>
            <a:pPr algn="ctr" eaLnBrk="1" hangingPunct="1"/>
            <a:r>
              <a:rPr lang="en-US" sz="3200" b="1" dirty="0" smtClean="0">
                <a:solidFill>
                  <a:schemeClr val="accent6"/>
                </a:solidFill>
                <a:latin typeface="Comic Sans MS" pitchFamily="66" charset="0"/>
              </a:rPr>
              <a:t>Where </a:t>
            </a:r>
            <a:r>
              <a:rPr lang="en-US" sz="3200" b="1" dirty="0">
                <a:solidFill>
                  <a:schemeClr val="accent6"/>
                </a:solidFill>
                <a:latin typeface="Comic Sans MS" pitchFamily="66" charset="0"/>
              </a:rPr>
              <a:t>does repulsion come from?</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Line 2"/>
          <p:cNvSpPr>
            <a:spLocks noChangeShapeType="1"/>
          </p:cNvSpPr>
          <p:nvPr/>
        </p:nvSpPr>
        <p:spPr bwMode="auto">
          <a:xfrm>
            <a:off x="5638800" y="2362200"/>
            <a:ext cx="2895600" cy="0"/>
          </a:xfrm>
          <a:prstGeom prst="line">
            <a:avLst/>
          </a:prstGeom>
          <a:noFill/>
          <a:ln w="38100">
            <a:solidFill>
              <a:schemeClr val="tx1"/>
            </a:solidFill>
            <a:round/>
            <a:headEnd/>
            <a:tailEnd type="triangle" w="med" len="med"/>
          </a:ln>
        </p:spPr>
        <p:txBody>
          <a:bodyPr/>
          <a:lstStyle/>
          <a:p>
            <a:endParaRPr lang="en-US"/>
          </a:p>
        </p:txBody>
      </p:sp>
      <p:sp>
        <p:nvSpPr>
          <p:cNvPr id="1036" name="Line 3"/>
          <p:cNvSpPr>
            <a:spLocks noChangeShapeType="1"/>
          </p:cNvSpPr>
          <p:nvPr/>
        </p:nvSpPr>
        <p:spPr bwMode="auto">
          <a:xfrm flipV="1">
            <a:off x="5638800" y="762000"/>
            <a:ext cx="0" cy="1600200"/>
          </a:xfrm>
          <a:prstGeom prst="line">
            <a:avLst/>
          </a:prstGeom>
          <a:noFill/>
          <a:ln w="38100">
            <a:solidFill>
              <a:schemeClr val="tx1"/>
            </a:solidFill>
            <a:round/>
            <a:headEnd/>
            <a:tailEnd type="triangle" w="med" len="med"/>
          </a:ln>
        </p:spPr>
        <p:txBody>
          <a:bodyPr/>
          <a:lstStyle/>
          <a:p>
            <a:endParaRPr lang="en-US"/>
          </a:p>
        </p:txBody>
      </p:sp>
      <p:sp>
        <p:nvSpPr>
          <p:cNvPr id="1037" name="Freeform 4"/>
          <p:cNvSpPr>
            <a:spLocks/>
          </p:cNvSpPr>
          <p:nvPr/>
        </p:nvSpPr>
        <p:spPr bwMode="auto">
          <a:xfrm>
            <a:off x="5638800" y="2362200"/>
            <a:ext cx="990600" cy="457200"/>
          </a:xfrm>
          <a:custGeom>
            <a:avLst/>
            <a:gdLst>
              <a:gd name="T0" fmla="*/ 0 w 624"/>
              <a:gd name="T1" fmla="*/ 0 h 288"/>
              <a:gd name="T2" fmla="*/ 0 w 624"/>
              <a:gd name="T3" fmla="*/ 2147483647 h 288"/>
              <a:gd name="T4" fmla="*/ 2147483647 w 624"/>
              <a:gd name="T5" fmla="*/ 2147483647 h 288"/>
              <a:gd name="T6" fmla="*/ 2147483647 w 624"/>
              <a:gd name="T7" fmla="*/ 0 h 288"/>
              <a:gd name="T8" fmla="*/ 0 60000 65536"/>
              <a:gd name="T9" fmla="*/ 0 60000 65536"/>
              <a:gd name="T10" fmla="*/ 0 60000 65536"/>
              <a:gd name="T11" fmla="*/ 0 60000 65536"/>
              <a:gd name="T12" fmla="*/ 0 w 624"/>
              <a:gd name="T13" fmla="*/ 0 h 288"/>
              <a:gd name="T14" fmla="*/ 624 w 624"/>
              <a:gd name="T15" fmla="*/ 288 h 288"/>
            </a:gdLst>
            <a:ahLst/>
            <a:cxnLst>
              <a:cxn ang="T8">
                <a:pos x="T0" y="T1"/>
              </a:cxn>
              <a:cxn ang="T9">
                <a:pos x="T2" y="T3"/>
              </a:cxn>
              <a:cxn ang="T10">
                <a:pos x="T4" y="T5"/>
              </a:cxn>
              <a:cxn ang="T11">
                <a:pos x="T6" y="T7"/>
              </a:cxn>
            </a:cxnLst>
            <a:rect l="T12" t="T13" r="T14" b="T15"/>
            <a:pathLst>
              <a:path w="624" h="288">
                <a:moveTo>
                  <a:pt x="0" y="0"/>
                </a:moveTo>
                <a:lnTo>
                  <a:pt x="0" y="288"/>
                </a:lnTo>
                <a:lnTo>
                  <a:pt x="624" y="288"/>
                </a:lnTo>
                <a:lnTo>
                  <a:pt x="624" y="0"/>
                </a:lnTo>
              </a:path>
            </a:pathLst>
          </a:custGeom>
          <a:noFill/>
          <a:ln w="38100">
            <a:solidFill>
              <a:srgbClr val="FF0000"/>
            </a:solidFill>
            <a:round/>
            <a:headEnd/>
            <a:tailEnd/>
          </a:ln>
        </p:spPr>
        <p:txBody>
          <a:bodyPr/>
          <a:lstStyle/>
          <a:p>
            <a:endParaRPr lang="en-US"/>
          </a:p>
        </p:txBody>
      </p:sp>
      <p:graphicFrame>
        <p:nvGraphicFramePr>
          <p:cNvPr id="743429" name="Object 5"/>
          <p:cNvGraphicFramePr>
            <a:graphicFrameLocks noChangeAspect="1"/>
          </p:cNvGraphicFramePr>
          <p:nvPr/>
        </p:nvGraphicFramePr>
        <p:xfrm>
          <a:off x="4495800" y="1911350"/>
          <a:ext cx="719138" cy="442913"/>
        </p:xfrm>
        <a:graphic>
          <a:graphicData uri="http://schemas.openxmlformats.org/presentationml/2006/ole">
            <mc:AlternateContent xmlns:mc="http://schemas.openxmlformats.org/markup-compatibility/2006">
              <mc:Choice xmlns:v="urn:schemas-microsoft-com:vml" Requires="v">
                <p:oleObj spid="_x0000_s144485" name="Equation" r:id="rId3" imgW="330120" imgH="203040" progId="Equation.3">
                  <p:embed/>
                </p:oleObj>
              </mc:Choice>
              <mc:Fallback>
                <p:oleObj name="Equation" r:id="rId3" imgW="330120" imgH="203040" progId="Equation.3">
                  <p:embed/>
                  <p:pic>
                    <p:nvPicPr>
                      <p:cNvPr id="74342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911350"/>
                        <a:ext cx="719138"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8" name="Line 6"/>
          <p:cNvSpPr>
            <a:spLocks noChangeShapeType="1"/>
          </p:cNvSpPr>
          <p:nvPr/>
        </p:nvSpPr>
        <p:spPr bwMode="auto">
          <a:xfrm flipV="1">
            <a:off x="1066800" y="838200"/>
            <a:ext cx="0" cy="1600200"/>
          </a:xfrm>
          <a:prstGeom prst="line">
            <a:avLst/>
          </a:prstGeom>
          <a:noFill/>
          <a:ln w="38100">
            <a:solidFill>
              <a:schemeClr val="tx1"/>
            </a:solidFill>
            <a:round/>
            <a:headEnd/>
            <a:tailEnd type="triangle" w="med" len="med"/>
          </a:ln>
        </p:spPr>
        <p:txBody>
          <a:bodyPr/>
          <a:lstStyle/>
          <a:p>
            <a:endParaRPr lang="en-US"/>
          </a:p>
        </p:txBody>
      </p:sp>
      <p:sp>
        <p:nvSpPr>
          <p:cNvPr id="1039" name="Line 7"/>
          <p:cNvSpPr>
            <a:spLocks noChangeShapeType="1"/>
          </p:cNvSpPr>
          <p:nvPr/>
        </p:nvSpPr>
        <p:spPr bwMode="auto">
          <a:xfrm>
            <a:off x="1066800" y="2438400"/>
            <a:ext cx="2895600" cy="0"/>
          </a:xfrm>
          <a:prstGeom prst="line">
            <a:avLst/>
          </a:prstGeom>
          <a:noFill/>
          <a:ln w="38100">
            <a:solidFill>
              <a:schemeClr val="tx1"/>
            </a:solidFill>
            <a:round/>
            <a:headEnd/>
            <a:tailEnd type="triangle" w="med" len="med"/>
          </a:ln>
        </p:spPr>
        <p:txBody>
          <a:bodyPr/>
          <a:lstStyle/>
          <a:p>
            <a:endParaRPr lang="en-US"/>
          </a:p>
        </p:txBody>
      </p:sp>
      <p:sp>
        <p:nvSpPr>
          <p:cNvPr id="1040" name="Freeform 8"/>
          <p:cNvSpPr>
            <a:spLocks/>
          </p:cNvSpPr>
          <p:nvPr/>
        </p:nvSpPr>
        <p:spPr bwMode="auto">
          <a:xfrm>
            <a:off x="1066800" y="1600200"/>
            <a:ext cx="914400" cy="838200"/>
          </a:xfrm>
          <a:custGeom>
            <a:avLst/>
            <a:gdLst>
              <a:gd name="T0" fmla="*/ 0 w 576"/>
              <a:gd name="T1" fmla="*/ 0 h 528"/>
              <a:gd name="T2" fmla="*/ 2147483647 w 576"/>
              <a:gd name="T3" fmla="*/ 0 h 528"/>
              <a:gd name="T4" fmla="*/ 2147483647 w 576"/>
              <a:gd name="T5" fmla="*/ 2147483647 h 528"/>
              <a:gd name="T6" fmla="*/ 0 60000 65536"/>
              <a:gd name="T7" fmla="*/ 0 60000 65536"/>
              <a:gd name="T8" fmla="*/ 0 60000 65536"/>
              <a:gd name="T9" fmla="*/ 0 w 576"/>
              <a:gd name="T10" fmla="*/ 0 h 528"/>
              <a:gd name="T11" fmla="*/ 576 w 576"/>
              <a:gd name="T12" fmla="*/ 528 h 528"/>
            </a:gdLst>
            <a:ahLst/>
            <a:cxnLst>
              <a:cxn ang="T6">
                <a:pos x="T0" y="T1"/>
              </a:cxn>
              <a:cxn ang="T7">
                <a:pos x="T2" y="T3"/>
              </a:cxn>
              <a:cxn ang="T8">
                <a:pos x="T4" y="T5"/>
              </a:cxn>
            </a:cxnLst>
            <a:rect l="T9" t="T10" r="T11" b="T12"/>
            <a:pathLst>
              <a:path w="576" h="528">
                <a:moveTo>
                  <a:pt x="0" y="0"/>
                </a:moveTo>
                <a:lnTo>
                  <a:pt x="576" y="0"/>
                </a:lnTo>
                <a:lnTo>
                  <a:pt x="576" y="528"/>
                </a:lnTo>
              </a:path>
            </a:pathLst>
          </a:custGeom>
          <a:noFill/>
          <a:ln w="38100">
            <a:solidFill>
              <a:srgbClr val="FF0000"/>
            </a:solidFill>
            <a:round/>
            <a:headEnd/>
            <a:tailEnd/>
          </a:ln>
        </p:spPr>
        <p:txBody>
          <a:bodyPr/>
          <a:lstStyle/>
          <a:p>
            <a:endParaRPr lang="en-US"/>
          </a:p>
        </p:txBody>
      </p:sp>
      <p:graphicFrame>
        <p:nvGraphicFramePr>
          <p:cNvPr id="1027" name="Object 9"/>
          <p:cNvGraphicFramePr>
            <a:graphicFrameLocks noChangeAspect="1"/>
          </p:cNvGraphicFramePr>
          <p:nvPr/>
        </p:nvGraphicFramePr>
        <p:xfrm>
          <a:off x="304800" y="685800"/>
          <a:ext cx="609600" cy="390525"/>
        </p:xfrm>
        <a:graphic>
          <a:graphicData uri="http://schemas.openxmlformats.org/presentationml/2006/ole">
            <mc:AlternateContent xmlns:mc="http://schemas.openxmlformats.org/markup-compatibility/2006">
              <mc:Choice xmlns:v="urn:schemas-microsoft-com:vml" Requires="v">
                <p:oleObj spid="_x0000_s144486" name="Equation" r:id="rId5" imgW="317160" imgH="203040" progId="Equation.3">
                  <p:embed/>
                </p:oleObj>
              </mc:Choice>
              <mc:Fallback>
                <p:oleObj name="Equation" r:id="rId5" imgW="317160" imgH="203040" progId="Equation.3">
                  <p:embed/>
                  <p:pic>
                    <p:nvPicPr>
                      <p:cNvPr id="1027"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685800"/>
                        <a:ext cx="609600"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10"/>
          <p:cNvGraphicFramePr>
            <a:graphicFrameLocks noChangeAspect="1"/>
          </p:cNvGraphicFramePr>
          <p:nvPr/>
        </p:nvGraphicFramePr>
        <p:xfrm>
          <a:off x="3352800" y="1600200"/>
          <a:ext cx="692150" cy="442913"/>
        </p:xfrm>
        <a:graphic>
          <a:graphicData uri="http://schemas.openxmlformats.org/presentationml/2006/ole">
            <mc:AlternateContent xmlns:mc="http://schemas.openxmlformats.org/markup-compatibility/2006">
              <mc:Choice xmlns:v="urn:schemas-microsoft-com:vml" Requires="v">
                <p:oleObj spid="_x0000_s144487" name="Equation" r:id="rId7" imgW="317160" imgH="203040" progId="Equation.3">
                  <p:embed/>
                </p:oleObj>
              </mc:Choice>
              <mc:Fallback>
                <p:oleObj name="Equation" r:id="rId7" imgW="317160" imgH="203040" progId="Equation.3">
                  <p:embed/>
                  <p:pic>
                    <p:nvPicPr>
                      <p:cNvPr id="1028"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1600200"/>
                        <a:ext cx="69215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1" name="Freeform 11"/>
          <p:cNvSpPr>
            <a:spLocks/>
          </p:cNvSpPr>
          <p:nvPr/>
        </p:nvSpPr>
        <p:spPr bwMode="auto">
          <a:xfrm>
            <a:off x="1066800" y="1358900"/>
            <a:ext cx="2971800" cy="1079500"/>
          </a:xfrm>
          <a:custGeom>
            <a:avLst/>
            <a:gdLst>
              <a:gd name="T0" fmla="*/ 0 w 1872"/>
              <a:gd name="T1" fmla="*/ 2147483647 h 680"/>
              <a:gd name="T2" fmla="*/ 2147483647 w 1872"/>
              <a:gd name="T3" fmla="*/ 2147483647 h 680"/>
              <a:gd name="T4" fmla="*/ 2147483647 w 1872"/>
              <a:gd name="T5" fmla="*/ 2147483647 h 680"/>
              <a:gd name="T6" fmla="*/ 2147483647 w 1872"/>
              <a:gd name="T7" fmla="*/ 2147483647 h 680"/>
              <a:gd name="T8" fmla="*/ 2147483647 w 1872"/>
              <a:gd name="T9" fmla="*/ 2147483647 h 680"/>
              <a:gd name="T10" fmla="*/ 2147483647 w 1872"/>
              <a:gd name="T11" fmla="*/ 2147483647 h 680"/>
              <a:gd name="T12" fmla="*/ 2147483647 w 1872"/>
              <a:gd name="T13" fmla="*/ 2147483647 h 680"/>
              <a:gd name="T14" fmla="*/ 2147483647 w 1872"/>
              <a:gd name="T15" fmla="*/ 2147483647 h 680"/>
              <a:gd name="T16" fmla="*/ 0 60000 65536"/>
              <a:gd name="T17" fmla="*/ 0 60000 65536"/>
              <a:gd name="T18" fmla="*/ 0 60000 65536"/>
              <a:gd name="T19" fmla="*/ 0 60000 65536"/>
              <a:gd name="T20" fmla="*/ 0 60000 65536"/>
              <a:gd name="T21" fmla="*/ 0 60000 65536"/>
              <a:gd name="T22" fmla="*/ 0 60000 65536"/>
              <a:gd name="T23" fmla="*/ 0 60000 65536"/>
              <a:gd name="T24" fmla="*/ 0 w 1872"/>
              <a:gd name="T25" fmla="*/ 0 h 680"/>
              <a:gd name="T26" fmla="*/ 1872 w 1872"/>
              <a:gd name="T27" fmla="*/ 680 h 6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2" h="680">
                <a:moveTo>
                  <a:pt x="0" y="680"/>
                </a:moveTo>
                <a:cubicBezTo>
                  <a:pt x="88" y="668"/>
                  <a:pt x="176" y="656"/>
                  <a:pt x="240" y="632"/>
                </a:cubicBezTo>
                <a:cubicBezTo>
                  <a:pt x="304" y="608"/>
                  <a:pt x="304" y="592"/>
                  <a:pt x="384" y="536"/>
                </a:cubicBezTo>
                <a:cubicBezTo>
                  <a:pt x="464" y="480"/>
                  <a:pt x="608" y="368"/>
                  <a:pt x="720" y="296"/>
                </a:cubicBezTo>
                <a:cubicBezTo>
                  <a:pt x="832" y="224"/>
                  <a:pt x="952" y="152"/>
                  <a:pt x="1056" y="104"/>
                </a:cubicBezTo>
                <a:cubicBezTo>
                  <a:pt x="1160" y="56"/>
                  <a:pt x="1248" y="16"/>
                  <a:pt x="1344" y="8"/>
                </a:cubicBezTo>
                <a:cubicBezTo>
                  <a:pt x="1440" y="0"/>
                  <a:pt x="1544" y="24"/>
                  <a:pt x="1632" y="56"/>
                </a:cubicBezTo>
                <a:cubicBezTo>
                  <a:pt x="1720" y="88"/>
                  <a:pt x="1832" y="176"/>
                  <a:pt x="1872" y="200"/>
                </a:cubicBezTo>
              </a:path>
            </a:pathLst>
          </a:custGeom>
          <a:noFill/>
          <a:ln w="38100">
            <a:solidFill>
              <a:schemeClr val="accent1"/>
            </a:solidFill>
            <a:round/>
            <a:headEnd/>
            <a:tailEnd/>
          </a:ln>
        </p:spPr>
        <p:txBody>
          <a:bodyPr/>
          <a:lstStyle/>
          <a:p>
            <a:endParaRPr lang="en-US"/>
          </a:p>
        </p:txBody>
      </p:sp>
      <p:graphicFrame>
        <p:nvGraphicFramePr>
          <p:cNvPr id="1029" name="Object 12"/>
          <p:cNvGraphicFramePr>
            <a:graphicFrameLocks noChangeAspect="1"/>
          </p:cNvGraphicFramePr>
          <p:nvPr/>
        </p:nvGraphicFramePr>
        <p:xfrm>
          <a:off x="3429000" y="2514600"/>
          <a:ext cx="219075" cy="244475"/>
        </p:xfrm>
        <a:graphic>
          <a:graphicData uri="http://schemas.openxmlformats.org/presentationml/2006/ole">
            <mc:AlternateContent xmlns:mc="http://schemas.openxmlformats.org/markup-compatibility/2006">
              <mc:Choice xmlns:v="urn:schemas-microsoft-com:vml" Requires="v">
                <p:oleObj spid="_x0000_s144488" name="Equation" r:id="rId9" imgW="114120" imgH="126720" progId="Equation.3">
                  <p:embed/>
                </p:oleObj>
              </mc:Choice>
              <mc:Fallback>
                <p:oleObj name="Equation" r:id="rId9" imgW="114120" imgH="126720" progId="Equation.3">
                  <p:embed/>
                  <p:pic>
                    <p:nvPicPr>
                      <p:cNvPr id="1029"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9000" y="2514600"/>
                        <a:ext cx="219075" cy="244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0" name="Object 13"/>
          <p:cNvGraphicFramePr>
            <a:graphicFrameLocks noChangeAspect="1"/>
          </p:cNvGraphicFramePr>
          <p:nvPr/>
        </p:nvGraphicFramePr>
        <p:xfrm>
          <a:off x="1868488" y="2570163"/>
          <a:ext cx="292100" cy="439737"/>
        </p:xfrm>
        <a:graphic>
          <a:graphicData uri="http://schemas.openxmlformats.org/presentationml/2006/ole">
            <mc:AlternateContent xmlns:mc="http://schemas.openxmlformats.org/markup-compatibility/2006">
              <mc:Choice xmlns:v="urn:schemas-microsoft-com:vml" Requires="v">
                <p:oleObj spid="_x0000_s144489" name="Equation" r:id="rId11" imgW="152280" imgH="228600" progId="Equation.3">
                  <p:embed/>
                </p:oleObj>
              </mc:Choice>
              <mc:Fallback>
                <p:oleObj name="Equation" r:id="rId11" imgW="152280" imgH="228600" progId="Equation.3">
                  <p:embed/>
                  <p:pic>
                    <p:nvPicPr>
                      <p:cNvPr id="103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68488" y="2570163"/>
                        <a:ext cx="292100" cy="439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1" name="Object 14"/>
          <p:cNvGraphicFramePr>
            <a:graphicFrameLocks noChangeAspect="1"/>
          </p:cNvGraphicFramePr>
          <p:nvPr/>
        </p:nvGraphicFramePr>
        <p:xfrm>
          <a:off x="609600" y="1371600"/>
          <a:ext cx="365125" cy="439738"/>
        </p:xfrm>
        <a:graphic>
          <a:graphicData uri="http://schemas.openxmlformats.org/presentationml/2006/ole">
            <mc:AlternateContent xmlns:mc="http://schemas.openxmlformats.org/markup-compatibility/2006">
              <mc:Choice xmlns:v="urn:schemas-microsoft-com:vml" Requires="v">
                <p:oleObj spid="_x0000_s144490" name="Equation" r:id="rId13" imgW="190440" imgH="228600" progId="Equation.3">
                  <p:embed/>
                </p:oleObj>
              </mc:Choice>
              <mc:Fallback>
                <p:oleObj name="Equation" r:id="rId13" imgW="190440" imgH="228600" progId="Equation.3">
                  <p:embed/>
                  <p:pic>
                    <p:nvPicPr>
                      <p:cNvPr id="1031"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00" y="1371600"/>
                        <a:ext cx="365125" cy="43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3439" name="Line 15"/>
          <p:cNvSpPr>
            <a:spLocks noChangeShapeType="1"/>
          </p:cNvSpPr>
          <p:nvPr/>
        </p:nvSpPr>
        <p:spPr bwMode="auto">
          <a:xfrm flipV="1">
            <a:off x="1143000" y="914400"/>
            <a:ext cx="2362200" cy="1676400"/>
          </a:xfrm>
          <a:prstGeom prst="line">
            <a:avLst/>
          </a:prstGeom>
          <a:noFill/>
          <a:ln w="38100">
            <a:solidFill>
              <a:schemeClr val="accent2"/>
            </a:solidFill>
            <a:prstDash val="dash"/>
            <a:round/>
            <a:headEnd/>
            <a:tailEnd/>
          </a:ln>
        </p:spPr>
        <p:txBody>
          <a:bodyPr/>
          <a:lstStyle/>
          <a:p>
            <a:endParaRPr lang="en-US"/>
          </a:p>
        </p:txBody>
      </p:sp>
      <p:graphicFrame>
        <p:nvGraphicFramePr>
          <p:cNvPr id="743440" name="Object 16"/>
          <p:cNvGraphicFramePr>
            <a:graphicFrameLocks noChangeAspect="1"/>
          </p:cNvGraphicFramePr>
          <p:nvPr/>
        </p:nvGraphicFramePr>
        <p:xfrm>
          <a:off x="457200" y="2667000"/>
          <a:ext cx="747713" cy="387350"/>
        </p:xfrm>
        <a:graphic>
          <a:graphicData uri="http://schemas.openxmlformats.org/presentationml/2006/ole">
            <mc:AlternateContent xmlns:mc="http://schemas.openxmlformats.org/markup-compatibility/2006">
              <mc:Choice xmlns:v="urn:schemas-microsoft-com:vml" Requires="v">
                <p:oleObj spid="_x0000_s144491" name="Equation" r:id="rId15" imgW="342720" imgH="177480" progId="Equation.3">
                  <p:embed/>
                </p:oleObj>
              </mc:Choice>
              <mc:Fallback>
                <p:oleObj name="Equation" r:id="rId15" imgW="342720" imgH="177480" progId="Equation.3">
                  <p:embed/>
                  <p:pic>
                    <p:nvPicPr>
                      <p:cNvPr id="74344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7200" y="2667000"/>
                        <a:ext cx="747713"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3" name="Line 17"/>
          <p:cNvSpPr>
            <a:spLocks noChangeShapeType="1"/>
          </p:cNvSpPr>
          <p:nvPr/>
        </p:nvSpPr>
        <p:spPr bwMode="auto">
          <a:xfrm>
            <a:off x="1219200" y="5257800"/>
            <a:ext cx="2895600" cy="0"/>
          </a:xfrm>
          <a:prstGeom prst="line">
            <a:avLst/>
          </a:prstGeom>
          <a:noFill/>
          <a:ln w="38100">
            <a:solidFill>
              <a:schemeClr val="tx1"/>
            </a:solidFill>
            <a:round/>
            <a:headEnd/>
            <a:tailEnd type="triangle" w="med" len="med"/>
          </a:ln>
        </p:spPr>
        <p:txBody>
          <a:bodyPr/>
          <a:lstStyle/>
          <a:p>
            <a:endParaRPr lang="en-US"/>
          </a:p>
        </p:txBody>
      </p:sp>
      <p:sp>
        <p:nvSpPr>
          <p:cNvPr id="1044" name="Line 18"/>
          <p:cNvSpPr>
            <a:spLocks noChangeShapeType="1"/>
          </p:cNvSpPr>
          <p:nvPr/>
        </p:nvSpPr>
        <p:spPr bwMode="auto">
          <a:xfrm flipV="1">
            <a:off x="1219200" y="3657600"/>
            <a:ext cx="0" cy="1600200"/>
          </a:xfrm>
          <a:prstGeom prst="line">
            <a:avLst/>
          </a:prstGeom>
          <a:noFill/>
          <a:ln w="38100">
            <a:solidFill>
              <a:schemeClr val="tx1"/>
            </a:solidFill>
            <a:round/>
            <a:headEnd/>
            <a:tailEnd type="triangle" w="med" len="med"/>
          </a:ln>
        </p:spPr>
        <p:txBody>
          <a:bodyPr/>
          <a:lstStyle/>
          <a:p>
            <a:endParaRPr lang="en-US"/>
          </a:p>
        </p:txBody>
      </p:sp>
      <p:sp>
        <p:nvSpPr>
          <p:cNvPr id="1045" name="Freeform 19"/>
          <p:cNvSpPr>
            <a:spLocks/>
          </p:cNvSpPr>
          <p:nvPr/>
        </p:nvSpPr>
        <p:spPr bwMode="auto">
          <a:xfrm>
            <a:off x="1219200" y="3962400"/>
            <a:ext cx="3352800" cy="1765300"/>
          </a:xfrm>
          <a:custGeom>
            <a:avLst/>
            <a:gdLst>
              <a:gd name="T0" fmla="*/ 0 w 2112"/>
              <a:gd name="T1" fmla="*/ 2147483647 h 1112"/>
              <a:gd name="T2" fmla="*/ 2147483647 w 2112"/>
              <a:gd name="T3" fmla="*/ 2147483647 h 1112"/>
              <a:gd name="T4" fmla="*/ 2147483647 w 2112"/>
              <a:gd name="T5" fmla="*/ 2147483647 h 1112"/>
              <a:gd name="T6" fmla="*/ 2147483647 w 2112"/>
              <a:gd name="T7" fmla="*/ 2147483647 h 1112"/>
              <a:gd name="T8" fmla="*/ 2147483647 w 2112"/>
              <a:gd name="T9" fmla="*/ 2147483647 h 1112"/>
              <a:gd name="T10" fmla="*/ 2147483647 w 2112"/>
              <a:gd name="T11" fmla="*/ 2147483647 h 1112"/>
              <a:gd name="T12" fmla="*/ 2147483647 w 2112"/>
              <a:gd name="T13" fmla="*/ 2147483647 h 1112"/>
              <a:gd name="T14" fmla="*/ 2147483647 w 2112"/>
              <a:gd name="T15" fmla="*/ 2147483647 h 1112"/>
              <a:gd name="T16" fmla="*/ 2147483647 w 2112"/>
              <a:gd name="T17" fmla="*/ 2147483647 h 1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12"/>
              <a:gd name="T28" fmla="*/ 0 h 1112"/>
              <a:gd name="T29" fmla="*/ 2112 w 2112"/>
              <a:gd name="T30" fmla="*/ 1112 h 1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12" h="1112">
                <a:moveTo>
                  <a:pt x="0" y="824"/>
                </a:moveTo>
                <a:cubicBezTo>
                  <a:pt x="24" y="776"/>
                  <a:pt x="48" y="728"/>
                  <a:pt x="96" y="632"/>
                </a:cubicBezTo>
                <a:cubicBezTo>
                  <a:pt x="144" y="536"/>
                  <a:pt x="224" y="352"/>
                  <a:pt x="288" y="248"/>
                </a:cubicBezTo>
                <a:cubicBezTo>
                  <a:pt x="352" y="144"/>
                  <a:pt x="384" y="16"/>
                  <a:pt x="480" y="8"/>
                </a:cubicBezTo>
                <a:cubicBezTo>
                  <a:pt x="576" y="0"/>
                  <a:pt x="752" y="128"/>
                  <a:pt x="864" y="200"/>
                </a:cubicBezTo>
                <a:cubicBezTo>
                  <a:pt x="976" y="272"/>
                  <a:pt x="1056" y="352"/>
                  <a:pt x="1152" y="440"/>
                </a:cubicBezTo>
                <a:cubicBezTo>
                  <a:pt x="1248" y="528"/>
                  <a:pt x="1336" y="624"/>
                  <a:pt x="1440" y="728"/>
                </a:cubicBezTo>
                <a:cubicBezTo>
                  <a:pt x="1544" y="832"/>
                  <a:pt x="1664" y="1016"/>
                  <a:pt x="1776" y="1064"/>
                </a:cubicBezTo>
                <a:cubicBezTo>
                  <a:pt x="1888" y="1112"/>
                  <a:pt x="2000" y="1064"/>
                  <a:pt x="2112" y="1016"/>
                </a:cubicBezTo>
              </a:path>
            </a:pathLst>
          </a:custGeom>
          <a:noFill/>
          <a:ln w="63500">
            <a:solidFill>
              <a:schemeClr val="accent1"/>
            </a:solidFill>
            <a:round/>
            <a:headEnd/>
            <a:tailEnd/>
          </a:ln>
        </p:spPr>
        <p:txBody>
          <a:bodyPr/>
          <a:lstStyle/>
          <a:p>
            <a:endParaRPr lang="en-US"/>
          </a:p>
        </p:txBody>
      </p:sp>
      <p:sp>
        <p:nvSpPr>
          <p:cNvPr id="1046" name="Freeform 20"/>
          <p:cNvSpPr>
            <a:spLocks/>
          </p:cNvSpPr>
          <p:nvPr/>
        </p:nvSpPr>
        <p:spPr bwMode="auto">
          <a:xfrm>
            <a:off x="1219200" y="5257800"/>
            <a:ext cx="1066800" cy="1447800"/>
          </a:xfrm>
          <a:custGeom>
            <a:avLst/>
            <a:gdLst>
              <a:gd name="T0" fmla="*/ 0 w 672"/>
              <a:gd name="T1" fmla="*/ 0 h 912"/>
              <a:gd name="T2" fmla="*/ 0 w 672"/>
              <a:gd name="T3" fmla="*/ 2147483647 h 912"/>
              <a:gd name="T4" fmla="*/ 2147483647 w 672"/>
              <a:gd name="T5" fmla="*/ 2147483647 h 912"/>
              <a:gd name="T6" fmla="*/ 2147483647 w 672"/>
              <a:gd name="T7" fmla="*/ 0 h 912"/>
              <a:gd name="T8" fmla="*/ 0 60000 65536"/>
              <a:gd name="T9" fmla="*/ 0 60000 65536"/>
              <a:gd name="T10" fmla="*/ 0 60000 65536"/>
              <a:gd name="T11" fmla="*/ 0 60000 65536"/>
              <a:gd name="T12" fmla="*/ 0 w 672"/>
              <a:gd name="T13" fmla="*/ 0 h 912"/>
              <a:gd name="T14" fmla="*/ 672 w 672"/>
              <a:gd name="T15" fmla="*/ 912 h 912"/>
            </a:gdLst>
            <a:ahLst/>
            <a:cxnLst>
              <a:cxn ang="T8">
                <a:pos x="T0" y="T1"/>
              </a:cxn>
              <a:cxn ang="T9">
                <a:pos x="T2" y="T3"/>
              </a:cxn>
              <a:cxn ang="T10">
                <a:pos x="T4" y="T5"/>
              </a:cxn>
              <a:cxn ang="T11">
                <a:pos x="T6" y="T7"/>
              </a:cxn>
            </a:cxnLst>
            <a:rect l="T12" t="T13" r="T14" b="T15"/>
            <a:pathLst>
              <a:path w="672" h="912">
                <a:moveTo>
                  <a:pt x="0" y="0"/>
                </a:moveTo>
                <a:lnTo>
                  <a:pt x="0" y="912"/>
                </a:lnTo>
                <a:lnTo>
                  <a:pt x="672" y="912"/>
                </a:lnTo>
                <a:lnTo>
                  <a:pt x="672" y="0"/>
                </a:lnTo>
              </a:path>
            </a:pathLst>
          </a:custGeom>
          <a:noFill/>
          <a:ln w="38100">
            <a:solidFill>
              <a:srgbClr val="FF0000"/>
            </a:solidFill>
            <a:round/>
            <a:headEnd/>
            <a:tailEnd/>
          </a:ln>
        </p:spPr>
        <p:txBody>
          <a:bodyPr/>
          <a:lstStyle/>
          <a:p>
            <a:endParaRPr lang="en-US"/>
          </a:p>
        </p:txBody>
      </p:sp>
      <p:sp>
        <p:nvSpPr>
          <p:cNvPr id="743445" name="Freeform 21"/>
          <p:cNvSpPr>
            <a:spLocks/>
          </p:cNvSpPr>
          <p:nvPr/>
        </p:nvSpPr>
        <p:spPr bwMode="auto">
          <a:xfrm>
            <a:off x="1554163" y="3646488"/>
            <a:ext cx="2814637" cy="1720850"/>
          </a:xfrm>
          <a:custGeom>
            <a:avLst/>
            <a:gdLst>
              <a:gd name="T0" fmla="*/ 0 w 1773"/>
              <a:gd name="T1" fmla="*/ 0 h 1084"/>
              <a:gd name="T2" fmla="*/ 2147483647 w 1773"/>
              <a:gd name="T3" fmla="*/ 2147483647 h 1084"/>
              <a:gd name="T4" fmla="*/ 0 60000 65536"/>
              <a:gd name="T5" fmla="*/ 0 60000 65536"/>
              <a:gd name="T6" fmla="*/ 0 w 1773"/>
              <a:gd name="T7" fmla="*/ 0 h 1084"/>
              <a:gd name="T8" fmla="*/ 1773 w 1773"/>
              <a:gd name="T9" fmla="*/ 1084 h 1084"/>
            </a:gdLst>
            <a:ahLst/>
            <a:cxnLst>
              <a:cxn ang="T4">
                <a:pos x="T0" y="T1"/>
              </a:cxn>
              <a:cxn ang="T5">
                <a:pos x="T2" y="T3"/>
              </a:cxn>
            </a:cxnLst>
            <a:rect l="T6" t="T7" r="T8" b="T9"/>
            <a:pathLst>
              <a:path w="1773" h="1084">
                <a:moveTo>
                  <a:pt x="0" y="0"/>
                </a:moveTo>
                <a:lnTo>
                  <a:pt x="1773" y="1084"/>
                </a:lnTo>
              </a:path>
            </a:pathLst>
          </a:custGeom>
          <a:noFill/>
          <a:ln w="38100">
            <a:solidFill>
              <a:schemeClr val="accent2"/>
            </a:solidFill>
            <a:prstDash val="dash"/>
            <a:round/>
            <a:headEnd/>
            <a:tailEnd/>
          </a:ln>
        </p:spPr>
        <p:txBody>
          <a:bodyPr/>
          <a:lstStyle/>
          <a:p>
            <a:endParaRPr lang="en-US"/>
          </a:p>
        </p:txBody>
      </p:sp>
      <p:graphicFrame>
        <p:nvGraphicFramePr>
          <p:cNvPr id="743446" name="Object 22"/>
          <p:cNvGraphicFramePr>
            <a:graphicFrameLocks noChangeAspect="1"/>
          </p:cNvGraphicFramePr>
          <p:nvPr/>
        </p:nvGraphicFramePr>
        <p:xfrm>
          <a:off x="4191000" y="4648200"/>
          <a:ext cx="747713" cy="387350"/>
        </p:xfrm>
        <a:graphic>
          <a:graphicData uri="http://schemas.openxmlformats.org/presentationml/2006/ole">
            <mc:AlternateContent xmlns:mc="http://schemas.openxmlformats.org/markup-compatibility/2006">
              <mc:Choice xmlns:v="urn:schemas-microsoft-com:vml" Requires="v">
                <p:oleObj spid="_x0000_s144492" name="Equation" r:id="rId17" imgW="342720" imgH="177480" progId="Equation.3">
                  <p:embed/>
                </p:oleObj>
              </mc:Choice>
              <mc:Fallback>
                <p:oleObj name="Equation" r:id="rId17" imgW="342720" imgH="177480" progId="Equation.3">
                  <p:embed/>
                  <p:pic>
                    <p:nvPicPr>
                      <p:cNvPr id="743446"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91000" y="4648200"/>
                        <a:ext cx="747713"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8" name="Text Box 23"/>
          <p:cNvSpPr txBox="1">
            <a:spLocks noChangeArrowheads="1"/>
          </p:cNvSpPr>
          <p:nvPr/>
        </p:nvSpPr>
        <p:spPr bwMode="auto">
          <a:xfrm>
            <a:off x="762000" y="3128963"/>
            <a:ext cx="4235450" cy="457200"/>
          </a:xfrm>
          <a:prstGeom prst="rect">
            <a:avLst/>
          </a:prstGeom>
          <a:noFill/>
          <a:ln w="9525">
            <a:noFill/>
            <a:miter lim="800000"/>
            <a:headEnd/>
            <a:tailEnd/>
          </a:ln>
        </p:spPr>
        <p:txBody>
          <a:bodyPr wrap="none">
            <a:spAutoFit/>
          </a:bodyPr>
          <a:lstStyle/>
          <a:p>
            <a:pPr eaLnBrk="1" hangingPunct="1"/>
            <a:r>
              <a:rPr lang="en-US" sz="2400">
                <a:solidFill>
                  <a:srgbClr val="000000"/>
                </a:solidFill>
                <a:latin typeface="Comic Sans MS" pitchFamily="66" charset="0"/>
              </a:rPr>
              <a:t>Strong Attractive Potential</a:t>
            </a:r>
          </a:p>
        </p:txBody>
      </p:sp>
      <p:sp>
        <p:nvSpPr>
          <p:cNvPr id="1049" name="Text Box 24"/>
          <p:cNvSpPr txBox="1">
            <a:spLocks noChangeArrowheads="1"/>
          </p:cNvSpPr>
          <p:nvPr/>
        </p:nvSpPr>
        <p:spPr bwMode="auto">
          <a:xfrm>
            <a:off x="1219200" y="461963"/>
            <a:ext cx="2916238" cy="457200"/>
          </a:xfrm>
          <a:prstGeom prst="rect">
            <a:avLst/>
          </a:prstGeom>
          <a:noFill/>
          <a:ln w="9525">
            <a:noFill/>
            <a:miter lim="800000"/>
            <a:headEnd/>
            <a:tailEnd/>
          </a:ln>
        </p:spPr>
        <p:txBody>
          <a:bodyPr wrap="none">
            <a:spAutoFit/>
          </a:bodyPr>
          <a:lstStyle/>
          <a:p>
            <a:pPr eaLnBrk="1" hangingPunct="1"/>
            <a:r>
              <a:rPr lang="en-US" sz="2400">
                <a:solidFill>
                  <a:srgbClr val="000000"/>
                </a:solidFill>
                <a:latin typeface="Comic Sans MS" pitchFamily="66" charset="0"/>
              </a:rPr>
              <a:t>Repulsive Potential</a:t>
            </a:r>
          </a:p>
        </p:txBody>
      </p:sp>
      <p:sp>
        <p:nvSpPr>
          <p:cNvPr id="1050" name="Text Box 25"/>
          <p:cNvSpPr txBox="1">
            <a:spLocks noChangeArrowheads="1"/>
          </p:cNvSpPr>
          <p:nvPr/>
        </p:nvSpPr>
        <p:spPr bwMode="auto">
          <a:xfrm>
            <a:off x="4648200" y="533400"/>
            <a:ext cx="4075113" cy="457200"/>
          </a:xfrm>
          <a:prstGeom prst="rect">
            <a:avLst/>
          </a:prstGeom>
          <a:noFill/>
          <a:ln w="9525">
            <a:noFill/>
            <a:miter lim="800000"/>
            <a:headEnd/>
            <a:tailEnd/>
          </a:ln>
        </p:spPr>
        <p:txBody>
          <a:bodyPr wrap="none">
            <a:spAutoFit/>
          </a:bodyPr>
          <a:lstStyle/>
          <a:p>
            <a:pPr eaLnBrk="1" hangingPunct="1"/>
            <a:r>
              <a:rPr lang="en-US" sz="2400">
                <a:solidFill>
                  <a:srgbClr val="000000"/>
                </a:solidFill>
                <a:latin typeface="Comic Sans MS" pitchFamily="66" charset="0"/>
              </a:rPr>
              <a:t>Weak Attractive Potential</a:t>
            </a:r>
          </a:p>
        </p:txBody>
      </p:sp>
      <p:sp>
        <p:nvSpPr>
          <p:cNvPr id="743450" name="Text Box 26"/>
          <p:cNvSpPr txBox="1">
            <a:spLocks noChangeArrowheads="1"/>
          </p:cNvSpPr>
          <p:nvPr/>
        </p:nvSpPr>
        <p:spPr bwMode="auto">
          <a:xfrm>
            <a:off x="5257800" y="4495800"/>
            <a:ext cx="3200400" cy="1016000"/>
          </a:xfrm>
          <a:prstGeom prst="rect">
            <a:avLst/>
          </a:prstGeom>
          <a:noFill/>
          <a:ln w="9525">
            <a:noFill/>
            <a:miter lim="800000"/>
            <a:headEnd/>
            <a:tailEnd/>
          </a:ln>
        </p:spPr>
        <p:txBody>
          <a:bodyPr>
            <a:spAutoFit/>
          </a:bodyPr>
          <a:lstStyle/>
          <a:p>
            <a:pPr algn="ctr" eaLnBrk="1" hangingPunct="1"/>
            <a:r>
              <a:rPr lang="en-US" sz="2000">
                <a:solidFill>
                  <a:srgbClr val="1F497D"/>
                </a:solidFill>
                <a:latin typeface="Times New Roman" pitchFamily="18" charset="0"/>
              </a:rPr>
              <a:t>Thus many different V</a:t>
            </a:r>
            <a:r>
              <a:rPr lang="en-US" sz="2000" baseline="-25000">
                <a:solidFill>
                  <a:srgbClr val="1F497D"/>
                </a:solidFill>
                <a:latin typeface="Times New Roman" pitchFamily="18" charset="0"/>
              </a:rPr>
              <a:t>0</a:t>
            </a:r>
            <a:r>
              <a:rPr lang="en-US" sz="2000">
                <a:solidFill>
                  <a:srgbClr val="1F497D"/>
                </a:solidFill>
                <a:latin typeface="Times New Roman" pitchFamily="18" charset="0"/>
              </a:rPr>
              <a:t> and r</a:t>
            </a:r>
            <a:r>
              <a:rPr lang="en-US" sz="2000" baseline="-25000">
                <a:solidFill>
                  <a:srgbClr val="1F497D"/>
                </a:solidFill>
                <a:latin typeface="Times New Roman" pitchFamily="18" charset="0"/>
              </a:rPr>
              <a:t>0</a:t>
            </a:r>
            <a:r>
              <a:rPr lang="en-US" sz="2000">
                <a:solidFill>
                  <a:srgbClr val="1F497D"/>
                </a:solidFill>
                <a:latin typeface="Times New Roman" pitchFamily="18" charset="0"/>
              </a:rPr>
              <a:t> can give same </a:t>
            </a:r>
            <a:r>
              <a:rPr lang="en-US" sz="2000" i="1">
                <a:solidFill>
                  <a:srgbClr val="1F497D"/>
                </a:solidFill>
                <a:latin typeface="Times New Roman" pitchFamily="18" charset="0"/>
              </a:rPr>
              <a:t>a</a:t>
            </a:r>
          </a:p>
          <a:p>
            <a:pPr algn="ctr" eaLnBrk="1" hangingPunct="1"/>
            <a:r>
              <a:rPr lang="en-US" sz="2000" b="1">
                <a:solidFill>
                  <a:srgbClr val="7030A0"/>
                </a:solidFill>
                <a:latin typeface="Times New Roman" pitchFamily="18" charset="0"/>
                <a:sym typeface="Wingdings" pitchFamily="2" charset="2"/>
              </a:rPr>
              <a:t>  </a:t>
            </a:r>
            <a:r>
              <a:rPr lang="en-US" sz="2000" b="1">
                <a:solidFill>
                  <a:srgbClr val="7030A0"/>
                </a:solidFill>
                <a:latin typeface="Times New Roman" pitchFamily="18" charset="0"/>
              </a:rPr>
              <a:t>Fermi</a:t>
            </a:r>
          </a:p>
        </p:txBody>
      </p:sp>
      <p:graphicFrame>
        <p:nvGraphicFramePr>
          <p:cNvPr id="743451" name="Object 27"/>
          <p:cNvGraphicFramePr>
            <a:graphicFrameLocks noChangeAspect="1"/>
          </p:cNvGraphicFramePr>
          <p:nvPr>
            <p:extLst>
              <p:ext uri="{D42A27DB-BD31-4B8C-83A1-F6EECF244321}">
                <p14:modId xmlns:p14="http://schemas.microsoft.com/office/powerpoint/2010/main" val="1780111009"/>
              </p:ext>
            </p:extLst>
          </p:nvPr>
        </p:nvGraphicFramePr>
        <p:xfrm>
          <a:off x="4829697" y="5402946"/>
          <a:ext cx="3976687" cy="1006475"/>
        </p:xfrm>
        <a:graphic>
          <a:graphicData uri="http://schemas.openxmlformats.org/presentationml/2006/ole">
            <mc:AlternateContent xmlns:mc="http://schemas.openxmlformats.org/markup-compatibility/2006">
              <mc:Choice xmlns:v="urn:schemas-microsoft-com:vml" Requires="v">
                <p:oleObj spid="_x0000_s144493" name="Equation" r:id="rId19" imgW="1854000" imgH="469800" progId="Equation.3">
                  <p:embed/>
                </p:oleObj>
              </mc:Choice>
              <mc:Fallback>
                <p:oleObj name="Equation" r:id="rId19" imgW="1854000" imgH="469800" progId="Equation.3">
                  <p:embed/>
                  <p:pic>
                    <p:nvPicPr>
                      <p:cNvPr id="743451" name="Object 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29697" y="5402946"/>
                        <a:ext cx="3976687"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3452" name="AutoShape 28"/>
          <p:cNvSpPr>
            <a:spLocks noChangeArrowheads="1"/>
          </p:cNvSpPr>
          <p:nvPr/>
        </p:nvSpPr>
        <p:spPr bwMode="auto">
          <a:xfrm rot="5400000">
            <a:off x="8382000" y="4724400"/>
            <a:ext cx="457200" cy="609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1053" name="Freeform 29"/>
          <p:cNvSpPr>
            <a:spLocks/>
          </p:cNvSpPr>
          <p:nvPr/>
        </p:nvSpPr>
        <p:spPr bwMode="auto">
          <a:xfrm>
            <a:off x="5634038" y="1127125"/>
            <a:ext cx="3416300" cy="1390650"/>
          </a:xfrm>
          <a:custGeom>
            <a:avLst/>
            <a:gdLst>
              <a:gd name="T0" fmla="*/ 0 w 2152"/>
              <a:gd name="T1" fmla="*/ 2147483647 h 876"/>
              <a:gd name="T2" fmla="*/ 2147483647 w 2152"/>
              <a:gd name="T3" fmla="*/ 2147483647 h 876"/>
              <a:gd name="T4" fmla="*/ 2147483647 w 2152"/>
              <a:gd name="T5" fmla="*/ 2147483647 h 876"/>
              <a:gd name="T6" fmla="*/ 2147483647 w 2152"/>
              <a:gd name="T7" fmla="*/ 2147483647 h 876"/>
              <a:gd name="T8" fmla="*/ 2147483647 w 2152"/>
              <a:gd name="T9" fmla="*/ 2147483647 h 876"/>
              <a:gd name="T10" fmla="*/ 2147483647 w 2152"/>
              <a:gd name="T11" fmla="*/ 2147483647 h 876"/>
              <a:gd name="T12" fmla="*/ 0 60000 65536"/>
              <a:gd name="T13" fmla="*/ 0 60000 65536"/>
              <a:gd name="T14" fmla="*/ 0 60000 65536"/>
              <a:gd name="T15" fmla="*/ 0 60000 65536"/>
              <a:gd name="T16" fmla="*/ 0 60000 65536"/>
              <a:gd name="T17" fmla="*/ 0 60000 65536"/>
              <a:gd name="T18" fmla="*/ 0 w 2152"/>
              <a:gd name="T19" fmla="*/ 0 h 876"/>
              <a:gd name="T20" fmla="*/ 2152 w 2152"/>
              <a:gd name="T21" fmla="*/ 876 h 876"/>
            </a:gdLst>
            <a:ahLst/>
            <a:cxnLst>
              <a:cxn ang="T12">
                <a:pos x="T0" y="T1"/>
              </a:cxn>
              <a:cxn ang="T13">
                <a:pos x="T2" y="T3"/>
              </a:cxn>
              <a:cxn ang="T14">
                <a:pos x="T4" y="T5"/>
              </a:cxn>
              <a:cxn ang="T15">
                <a:pos x="T6" y="T7"/>
              </a:cxn>
              <a:cxn ang="T16">
                <a:pos x="T8" y="T9"/>
              </a:cxn>
              <a:cxn ang="T17">
                <a:pos x="T10" y="T11"/>
              </a:cxn>
            </a:cxnLst>
            <a:rect l="T18" t="T19" r="T20" b="T21"/>
            <a:pathLst>
              <a:path w="2152" h="876">
                <a:moveTo>
                  <a:pt x="0" y="781"/>
                </a:moveTo>
                <a:cubicBezTo>
                  <a:pt x="207" y="534"/>
                  <a:pt x="415" y="287"/>
                  <a:pt x="574" y="159"/>
                </a:cubicBezTo>
                <a:cubicBezTo>
                  <a:pt x="733" y="31"/>
                  <a:pt x="813" y="0"/>
                  <a:pt x="956" y="16"/>
                </a:cubicBezTo>
                <a:cubicBezTo>
                  <a:pt x="1099" y="32"/>
                  <a:pt x="1268" y="144"/>
                  <a:pt x="1435" y="255"/>
                </a:cubicBezTo>
                <a:cubicBezTo>
                  <a:pt x="1602" y="366"/>
                  <a:pt x="1841" y="582"/>
                  <a:pt x="1960" y="685"/>
                </a:cubicBezTo>
                <a:cubicBezTo>
                  <a:pt x="2079" y="788"/>
                  <a:pt x="2115" y="832"/>
                  <a:pt x="2152" y="876"/>
                </a:cubicBezTo>
              </a:path>
            </a:pathLst>
          </a:custGeom>
          <a:noFill/>
          <a:ln w="44450">
            <a:solidFill>
              <a:schemeClr val="accent1"/>
            </a:solidFill>
            <a:round/>
            <a:headEnd/>
            <a:tailEnd/>
          </a:ln>
        </p:spPr>
        <p:txBody>
          <a:bodyPr/>
          <a:lstStyle/>
          <a:p>
            <a:endParaRPr lang="en-US"/>
          </a:p>
        </p:txBody>
      </p:sp>
      <p:sp>
        <p:nvSpPr>
          <p:cNvPr id="743454" name="Line 30"/>
          <p:cNvSpPr>
            <a:spLocks noChangeShapeType="1"/>
          </p:cNvSpPr>
          <p:nvPr/>
        </p:nvSpPr>
        <p:spPr bwMode="auto">
          <a:xfrm flipH="1">
            <a:off x="5027613" y="849313"/>
            <a:ext cx="2200275" cy="1744662"/>
          </a:xfrm>
          <a:prstGeom prst="line">
            <a:avLst/>
          </a:prstGeom>
          <a:noFill/>
          <a:ln w="38100">
            <a:solidFill>
              <a:schemeClr val="accent2"/>
            </a:solidFill>
            <a:prstDash val="dash"/>
            <a:round/>
            <a:headEnd/>
            <a:tailEnd/>
          </a:ln>
        </p:spPr>
        <p:txBody>
          <a:bodyPr/>
          <a:lstStyle/>
          <a:p>
            <a:endParaRPr lang="en-US"/>
          </a:p>
        </p:txBody>
      </p:sp>
      <p:sp>
        <p:nvSpPr>
          <p:cNvPr id="1055" name="Text Box 31"/>
          <p:cNvSpPr txBox="1">
            <a:spLocks noChangeArrowheads="1"/>
          </p:cNvSpPr>
          <p:nvPr/>
        </p:nvSpPr>
        <p:spPr bwMode="auto">
          <a:xfrm>
            <a:off x="2209800" y="-71438"/>
            <a:ext cx="4621213" cy="701676"/>
          </a:xfrm>
          <a:prstGeom prst="rect">
            <a:avLst/>
          </a:prstGeom>
          <a:noFill/>
          <a:ln w="9525" algn="ctr">
            <a:noFill/>
            <a:miter lim="800000"/>
            <a:headEnd/>
            <a:tailEnd/>
          </a:ln>
        </p:spPr>
        <p:txBody>
          <a:bodyPr wrap="none">
            <a:spAutoFit/>
          </a:bodyPr>
          <a:lstStyle/>
          <a:p>
            <a:pPr eaLnBrk="1" hangingPunct="1"/>
            <a:r>
              <a:rPr lang="en-US" sz="4000">
                <a:solidFill>
                  <a:srgbClr val="FF9900"/>
                </a:solidFill>
                <a:latin typeface="Comic Sans MS" pitchFamily="66" charset="0"/>
              </a:rPr>
              <a:t>Scattering Length</a:t>
            </a:r>
          </a:p>
        </p:txBody>
      </p:sp>
      <p:sp>
        <p:nvSpPr>
          <p:cNvPr id="32" name="TextBox 31"/>
          <p:cNvSpPr txBox="1">
            <a:spLocks noChangeArrowheads="1"/>
          </p:cNvSpPr>
          <p:nvPr/>
        </p:nvSpPr>
        <p:spPr bwMode="auto">
          <a:xfrm>
            <a:off x="0" y="4038600"/>
            <a:ext cx="1204913" cy="523875"/>
          </a:xfrm>
          <a:prstGeom prst="rect">
            <a:avLst/>
          </a:prstGeom>
          <a:noFill/>
          <a:ln w="9525">
            <a:noFill/>
            <a:miter lim="800000"/>
            <a:headEnd/>
            <a:tailEnd/>
          </a:ln>
        </p:spPr>
        <p:txBody>
          <a:bodyPr wrap="none">
            <a:spAutoFit/>
          </a:bodyPr>
          <a:lstStyle/>
          <a:p>
            <a:pPr eaLnBrk="1" hangingPunct="1"/>
            <a:r>
              <a:rPr lang="en-US" sz="2800" b="1">
                <a:solidFill>
                  <a:srgbClr val="FF0000"/>
                </a:solidFill>
                <a:latin typeface="Calibri" pitchFamily="34" charset="0"/>
              </a:rPr>
              <a:t>Same !</a:t>
            </a:r>
          </a:p>
        </p:txBody>
      </p:sp>
      <p:cxnSp>
        <p:nvCxnSpPr>
          <p:cNvPr id="34" name="Straight Arrow Connector 33"/>
          <p:cNvCxnSpPr/>
          <p:nvPr/>
        </p:nvCxnSpPr>
        <p:spPr>
          <a:xfrm flipV="1">
            <a:off x="457200" y="3124200"/>
            <a:ext cx="228600" cy="990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57200" y="4572000"/>
            <a:ext cx="37338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5577392" y="5367338"/>
                <a:ext cx="1093694" cy="769441"/>
              </a:xfrm>
              <a:prstGeom prst="rect">
                <a:avLst/>
              </a:prstGeom>
              <a:solidFill>
                <a:schemeClr val="accent6">
                  <a:lumMod val="20000"/>
                  <a:lumOff val="80000"/>
                </a:schemeClr>
              </a:solidFill>
            </p:spPr>
            <p:txBody>
              <a:bodyPr wrap="square">
                <a:spAutoFit/>
              </a:bodyPr>
              <a:lstStyle/>
              <a:p>
                <a:endParaRPr lang="en-US" sz="2000" dirty="0" smtClean="0"/>
              </a:p>
              <a:p>
                <a:r>
                  <a:rPr lang="en-US" sz="2400" dirty="0" smtClean="0"/>
                  <a:t>V(</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𝑟</m:t>
                        </m:r>
                      </m:e>
                    </m:acc>
                    <m:r>
                      <a:rPr lang="en-US" sz="2400" b="0" i="1" smtClean="0">
                        <a:latin typeface="Cambria Math" panose="02040503050406030204" pitchFamily="18" charset="0"/>
                      </a:rPr>
                      <m:t>)=</m:t>
                    </m:r>
                  </m:oMath>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5577392" y="5367338"/>
                <a:ext cx="1093694" cy="769441"/>
              </a:xfrm>
              <a:prstGeom prst="rect">
                <a:avLst/>
              </a:prstGeom>
              <a:blipFill>
                <a:blip r:embed="rId21"/>
                <a:stretch>
                  <a:fillRect l="-8939" b="-165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8211912" y="5379312"/>
                <a:ext cx="823072" cy="769441"/>
              </a:xfrm>
              <a:prstGeom prst="rect">
                <a:avLst/>
              </a:prstGeom>
              <a:solidFill>
                <a:schemeClr val="accent6">
                  <a:lumMod val="20000"/>
                  <a:lumOff val="80000"/>
                </a:schemeClr>
              </a:solidFill>
            </p:spPr>
            <p:txBody>
              <a:bodyPr wrap="square">
                <a:spAutoFit/>
              </a:bodyPr>
              <a:lstStyle/>
              <a:p>
                <a:endParaRPr lang="en-US" sz="2000" dirty="0" smtClean="0"/>
              </a:p>
              <a:p>
                <a14:m>
                  <m:oMath xmlns:m="http://schemas.openxmlformats.org/officeDocument/2006/math">
                    <m:r>
                      <a:rPr lang="en-US" sz="2400" i="1">
                        <a:latin typeface="Cambria Math" panose="02040503050406030204" pitchFamily="18" charset="0"/>
                        <a:ea typeface="Cambria Math" panose="02040503050406030204" pitchFamily="18" charset="0"/>
                      </a:rPr>
                      <m:t>𝛿</m:t>
                    </m:r>
                  </m:oMath>
                </a14:m>
                <a:r>
                  <a:rPr lang="en-US" sz="2400" dirty="0" smtClean="0"/>
                  <a:t>(</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𝑟</m:t>
                        </m:r>
                      </m:e>
                    </m:acc>
                    <m:r>
                      <a:rPr lang="en-US" sz="2400" b="0" i="1" smtClean="0">
                        <a:latin typeface="Cambria Math" panose="02040503050406030204" pitchFamily="18" charset="0"/>
                      </a:rPr>
                      <m:t>)</m:t>
                    </m:r>
                  </m:oMath>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211912" y="5379312"/>
                <a:ext cx="823072" cy="769441"/>
              </a:xfrm>
              <a:prstGeom prst="rect">
                <a:avLst/>
              </a:prstGeom>
              <a:blipFill>
                <a:blip r:embed="rId22"/>
                <a:stretch>
                  <a:fillRect l="-2222" r="-22963" b="-165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7044851" y="5498068"/>
                <a:ext cx="297337" cy="400110"/>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left"/>
                    </m:oMathParaPr>
                    <m:oMath xmlns:m="http://schemas.openxmlformats.org/officeDocument/2006/math">
                      <m:r>
                        <a:rPr lang="en-US" sz="2000" i="1" smtClean="0">
                          <a:latin typeface="Cambria Math" panose="02040503050406030204" pitchFamily="18" charset="0"/>
                          <a:ea typeface="Cambria Math" panose="02040503050406030204" pitchFamily="18" charset="0"/>
                        </a:rPr>
                        <m:t>ℏ</m:t>
                      </m:r>
                    </m:oMath>
                  </m:oMathPara>
                </a14:m>
                <a:endParaRPr lang="en-US" sz="2000" dirty="0"/>
              </a:p>
            </p:txBody>
          </p:sp>
        </mc:Choice>
        <mc:Fallback xmlns="">
          <p:sp>
            <p:nvSpPr>
              <p:cNvPr id="39" name="Rectangle 38"/>
              <p:cNvSpPr>
                <a:spLocks noRot="1" noChangeAspect="1" noMove="1" noResize="1" noEditPoints="1" noAdjustHandles="1" noChangeArrowheads="1" noChangeShapeType="1" noTextEdit="1"/>
              </p:cNvSpPr>
              <p:nvPr/>
            </p:nvSpPr>
            <p:spPr>
              <a:xfrm>
                <a:off x="7044851" y="5498068"/>
                <a:ext cx="297337" cy="400110"/>
              </a:xfrm>
              <a:prstGeom prst="rect">
                <a:avLst/>
              </a:prstGeom>
              <a:blipFill>
                <a:blip r:embed="rId23"/>
                <a:stretch>
                  <a:fillRect r="-14583"/>
                </a:stretch>
              </a:blipFill>
            </p:spPr>
            <p:txBody>
              <a:bodyPr/>
              <a:lstStyle/>
              <a:p>
                <a:r>
                  <a:rPr lang="en-US">
                    <a:noFill/>
                  </a:rPr>
                  <a:t> </a:t>
                </a:r>
              </a:p>
            </p:txBody>
          </p:sp>
        </mc:Fallback>
      </mc:AlternateContent>
      <p:sp>
        <p:nvSpPr>
          <p:cNvPr id="4" name="TextBox 3"/>
          <p:cNvSpPr txBox="1"/>
          <p:nvPr/>
        </p:nvSpPr>
        <p:spPr>
          <a:xfrm>
            <a:off x="4997450" y="4197350"/>
            <a:ext cx="4052888" cy="2660650"/>
          </a:xfrm>
          <a:prstGeom prst="rect">
            <a:avLst/>
          </a:prstGeom>
          <a:solidFill>
            <a:schemeClr val="accent6">
              <a:lumMod val="20000"/>
              <a:lumOff val="80000"/>
            </a:schemeClr>
          </a:solidFill>
        </p:spPr>
        <p:txBody>
          <a:bodyPr wrap="square" rtlCol="0">
            <a:spAutoFit/>
          </a:bodyPr>
          <a:lstStyle/>
          <a:p>
            <a:endParaRPr lang="en-US" dirty="0"/>
          </a:p>
        </p:txBody>
      </p:sp>
    </p:spTree>
    <p:extLst>
      <p:ext uri="{BB962C8B-B14F-4D97-AF65-F5344CB8AC3E}">
        <p14:creationId xmlns:p14="http://schemas.microsoft.com/office/powerpoint/2010/main" val="286110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34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34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34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34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434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34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26" presetClass="emph" presetSubtype="0" repeatCount="10000" fill="hold" grpId="1" nodeType="withEffect">
                                  <p:stCondLst>
                                    <p:cond delay="0"/>
                                  </p:stCondLst>
                                  <p:childTnLst>
                                    <p:animEffect transition="out" filter="fade">
                                      <p:cBhvr>
                                        <p:cTn id="28" dur="1000" tmFilter="0, 0; .2, .5; .8, .5; 1, 0"/>
                                        <p:tgtEl>
                                          <p:spTgt spid="32"/>
                                        </p:tgtEl>
                                      </p:cBhvr>
                                    </p:animEffect>
                                    <p:animScale>
                                      <p:cBhvr>
                                        <p:cTn id="29" dur="500" autoRev="1" fill="hold"/>
                                        <p:tgtEl>
                                          <p:spTgt spid="32"/>
                                        </p:tgtEl>
                                      </p:cBhvr>
                                      <p:by x="105000" y="105000"/>
                                    </p:animScale>
                                  </p:childTnLst>
                                </p:cTn>
                              </p:par>
                              <p:par>
                                <p:cTn id="30" presetID="26" presetClass="emph" presetSubtype="0" repeatCount="10000" fill="hold" nodeType="withEffect">
                                  <p:stCondLst>
                                    <p:cond delay="0"/>
                                  </p:stCondLst>
                                  <p:childTnLst>
                                    <p:animEffect transition="out" filter="fade">
                                      <p:cBhvr>
                                        <p:cTn id="31" dur="1000" tmFilter="0, 0; .2, .5; .8, .5; 1, 0"/>
                                        <p:tgtEl>
                                          <p:spTgt spid="743440"/>
                                        </p:tgtEl>
                                      </p:cBhvr>
                                    </p:animEffect>
                                    <p:animScale>
                                      <p:cBhvr>
                                        <p:cTn id="32" dur="500" autoRev="1" fill="hold"/>
                                        <p:tgtEl>
                                          <p:spTgt spid="743440"/>
                                        </p:tgtEl>
                                      </p:cBhvr>
                                      <p:by x="105000" y="105000"/>
                                    </p:animScale>
                                  </p:childTnLst>
                                </p:cTn>
                              </p:par>
                              <p:par>
                                <p:cTn id="33" presetID="26" presetClass="emph" presetSubtype="0" repeatCount="10000" fill="hold" nodeType="withEffect">
                                  <p:stCondLst>
                                    <p:cond delay="0"/>
                                  </p:stCondLst>
                                  <p:childTnLst>
                                    <p:animEffect transition="out" filter="fade">
                                      <p:cBhvr>
                                        <p:cTn id="34" dur="1000" tmFilter="0, 0; .2, .5; .8, .5; 1, 0"/>
                                        <p:tgtEl>
                                          <p:spTgt spid="743446"/>
                                        </p:tgtEl>
                                      </p:cBhvr>
                                    </p:animEffect>
                                    <p:animScale>
                                      <p:cBhvr>
                                        <p:cTn id="35" dur="500" autoRev="1" fill="hold"/>
                                        <p:tgtEl>
                                          <p:spTgt spid="743446"/>
                                        </p:tgtEl>
                                      </p:cBhvr>
                                      <p:by x="105000" y="105000"/>
                                    </p:animScale>
                                  </p:childTnLst>
                                </p:cTn>
                              </p:par>
                              <p:par>
                                <p:cTn id="36" presetID="1"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39" grpId="0" animBg="1"/>
      <p:bldP spid="743445" grpId="0" animBg="1"/>
      <p:bldP spid="743454" grpId="0" animBg="1"/>
      <p:bldP spid="32" grpId="0"/>
      <p:bldP spid="32" grpId="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3540125" y="976313"/>
          <a:ext cx="3978275" cy="1009650"/>
        </p:xfrm>
        <a:graphic>
          <a:graphicData uri="http://schemas.openxmlformats.org/presentationml/2006/ole">
            <mc:AlternateContent xmlns:mc="http://schemas.openxmlformats.org/markup-compatibility/2006">
              <mc:Choice xmlns:v="urn:schemas-microsoft-com:vml" Requires="v">
                <p:oleObj spid="_x0000_s91240" name="Equation" r:id="rId3" imgW="1854000" imgH="469800" progId="Equation.3">
                  <p:embed/>
                </p:oleObj>
              </mc:Choice>
              <mc:Fallback>
                <p:oleObj name="Equation" r:id="rId3" imgW="1854000" imgH="4698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0125" y="976313"/>
                        <a:ext cx="3978275" cy="1009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3"/>
          <p:cNvGraphicFramePr>
            <a:graphicFrameLocks noChangeAspect="1"/>
          </p:cNvGraphicFramePr>
          <p:nvPr/>
        </p:nvGraphicFramePr>
        <p:xfrm>
          <a:off x="3570288" y="2586038"/>
          <a:ext cx="5573712" cy="2147887"/>
        </p:xfrm>
        <a:graphic>
          <a:graphicData uri="http://schemas.openxmlformats.org/presentationml/2006/ole">
            <mc:AlternateContent xmlns:mc="http://schemas.openxmlformats.org/markup-compatibility/2006">
              <mc:Choice xmlns:v="urn:schemas-microsoft-com:vml" Requires="v">
                <p:oleObj spid="_x0000_s91241" name="Equation" r:id="rId5" imgW="2603160" imgH="1002960" progId="Equation.3">
                  <p:embed/>
                </p:oleObj>
              </mc:Choice>
              <mc:Fallback>
                <p:oleObj name="Equation" r:id="rId5" imgW="2603160" imgH="100296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288" y="2586038"/>
                        <a:ext cx="5573712" cy="2147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4"/>
          <p:cNvGrpSpPr>
            <a:grpSpLocks/>
          </p:cNvGrpSpPr>
          <p:nvPr/>
        </p:nvGrpSpPr>
        <p:grpSpPr bwMode="auto">
          <a:xfrm>
            <a:off x="304800" y="1219200"/>
            <a:ext cx="3429000" cy="2225675"/>
            <a:chOff x="144" y="1872"/>
            <a:chExt cx="2160" cy="1402"/>
          </a:xfrm>
        </p:grpSpPr>
        <p:sp>
          <p:nvSpPr>
            <p:cNvPr id="2058" name="Text Box 5"/>
            <p:cNvSpPr txBox="1">
              <a:spLocks noChangeArrowheads="1"/>
            </p:cNvSpPr>
            <p:nvPr/>
          </p:nvSpPr>
          <p:spPr bwMode="auto">
            <a:xfrm>
              <a:off x="144" y="1872"/>
              <a:ext cx="1680" cy="442"/>
            </a:xfrm>
            <a:prstGeom prst="rect">
              <a:avLst/>
            </a:prstGeom>
            <a:noFill/>
            <a:ln w="9525">
              <a:noFill/>
              <a:miter lim="800000"/>
              <a:headEnd/>
              <a:tailEnd/>
            </a:ln>
          </p:spPr>
          <p:txBody>
            <a:bodyPr>
              <a:spAutoFit/>
            </a:bodyPr>
            <a:lstStyle/>
            <a:p>
              <a:pPr algn="ctr" eaLnBrk="1" hangingPunct="1"/>
              <a:r>
                <a:rPr lang="en-US" sz="2000">
                  <a:solidFill>
                    <a:srgbClr val="1F497D"/>
                  </a:solidFill>
                  <a:latin typeface="Times New Roman" pitchFamily="18" charset="0"/>
                </a:rPr>
                <a:t>Then for many nuclei in a solid:</a:t>
              </a:r>
            </a:p>
          </p:txBody>
        </p:sp>
        <p:sp>
          <p:nvSpPr>
            <p:cNvPr id="2059" name="Text Box 6"/>
            <p:cNvSpPr txBox="1">
              <a:spLocks noChangeArrowheads="1"/>
            </p:cNvSpPr>
            <p:nvPr/>
          </p:nvSpPr>
          <p:spPr bwMode="auto">
            <a:xfrm>
              <a:off x="192" y="2832"/>
              <a:ext cx="1632" cy="442"/>
            </a:xfrm>
            <a:prstGeom prst="rect">
              <a:avLst/>
            </a:prstGeom>
            <a:noFill/>
            <a:ln w="9525">
              <a:noFill/>
              <a:miter lim="800000"/>
              <a:headEnd/>
              <a:tailEnd/>
            </a:ln>
          </p:spPr>
          <p:txBody>
            <a:bodyPr>
              <a:spAutoFit/>
            </a:bodyPr>
            <a:lstStyle/>
            <a:p>
              <a:pPr algn="ctr" eaLnBrk="1" hangingPunct="1"/>
              <a:r>
                <a:rPr lang="en-US" sz="2000" dirty="0">
                  <a:solidFill>
                    <a:srgbClr val="1F497D"/>
                  </a:solidFill>
                  <a:latin typeface="Times New Roman" pitchFamily="18" charset="0"/>
                </a:rPr>
                <a:t>And if </a:t>
              </a:r>
              <a:r>
                <a:rPr lang="en-US" sz="2000" dirty="0" err="1">
                  <a:solidFill>
                    <a:srgbClr val="1F497D"/>
                  </a:solidFill>
                  <a:latin typeface="Times New Roman" pitchFamily="18" charset="0"/>
                </a:rPr>
                <a:t>a</a:t>
              </a:r>
              <a:r>
                <a:rPr lang="en-US" sz="2000" baseline="-25000" dirty="0" err="1">
                  <a:solidFill>
                    <a:srgbClr val="1F497D"/>
                  </a:solidFill>
                  <a:latin typeface="Times New Roman" pitchFamily="18" charset="0"/>
                </a:rPr>
                <a:t>i</a:t>
              </a:r>
              <a:r>
                <a:rPr lang="en-US" sz="2000" dirty="0">
                  <a:solidFill>
                    <a:srgbClr val="1F497D"/>
                  </a:solidFill>
                  <a:latin typeface="Times New Roman" pitchFamily="18" charset="0"/>
                </a:rPr>
                <a:t> = a and </a:t>
              </a:r>
            </a:p>
            <a:p>
              <a:pPr algn="ctr" eaLnBrk="1" hangingPunct="1"/>
              <a:r>
                <a:rPr lang="en-US" sz="2000" dirty="0">
                  <a:solidFill>
                    <a:srgbClr val="1F497D"/>
                  </a:solidFill>
                  <a:latin typeface="Symbol" panose="05050102010706020507" pitchFamily="18" charset="2"/>
                </a:rPr>
                <a:t>l</a:t>
              </a:r>
              <a:r>
                <a:rPr lang="en-US" sz="2000" dirty="0" smtClean="0">
                  <a:solidFill>
                    <a:srgbClr val="1F497D"/>
                  </a:solidFill>
                  <a:latin typeface="Times New Roman" pitchFamily="18" charset="0"/>
                </a:rPr>
                <a:t> </a:t>
              </a:r>
              <a:r>
                <a:rPr lang="en-US" sz="2000" dirty="0">
                  <a:solidFill>
                    <a:srgbClr val="1F497D"/>
                  </a:solidFill>
                  <a:latin typeface="Times New Roman" pitchFamily="18" charset="0"/>
                </a:rPr>
                <a:t>&gt;&gt; atomic spacing:</a:t>
              </a:r>
            </a:p>
          </p:txBody>
        </p:sp>
        <p:sp>
          <p:nvSpPr>
            <p:cNvPr id="2060" name="AutoShape 7"/>
            <p:cNvSpPr>
              <a:spLocks noChangeArrowheads="1"/>
            </p:cNvSpPr>
            <p:nvPr/>
          </p:nvSpPr>
          <p:spPr bwMode="auto">
            <a:xfrm>
              <a:off x="2016" y="2016"/>
              <a:ext cx="288" cy="96"/>
            </a:xfrm>
            <a:prstGeom prst="rightArrow">
              <a:avLst>
                <a:gd name="adj1" fmla="val 50000"/>
                <a:gd name="adj2" fmla="val 75000"/>
              </a:avLst>
            </a:prstGeom>
            <a:solidFill>
              <a:schemeClr val="accent1"/>
            </a:solidFill>
            <a:ln w="9525">
              <a:solidFill>
                <a:schemeClr val="tx1"/>
              </a:solidFill>
              <a:miter lim="800000"/>
              <a:headEnd/>
              <a:tailEnd/>
            </a:ln>
          </p:spPr>
          <p:txBody>
            <a:bodyPr wrap="none" anchor="ctr"/>
            <a:lstStyle/>
            <a:p>
              <a:pPr eaLnBrk="1" hangingPunct="1"/>
              <a:endParaRPr lang="en-US">
                <a:solidFill>
                  <a:srgbClr val="000000"/>
                </a:solidFill>
                <a:latin typeface="Calibri" pitchFamily="34" charset="0"/>
              </a:endParaRPr>
            </a:p>
          </p:txBody>
        </p:sp>
        <p:sp>
          <p:nvSpPr>
            <p:cNvPr id="2061" name="AutoShape 8"/>
            <p:cNvSpPr>
              <a:spLocks noChangeArrowheads="1"/>
            </p:cNvSpPr>
            <p:nvPr/>
          </p:nvSpPr>
          <p:spPr bwMode="auto">
            <a:xfrm>
              <a:off x="2016" y="3024"/>
              <a:ext cx="288" cy="96"/>
            </a:xfrm>
            <a:prstGeom prst="rightArrow">
              <a:avLst>
                <a:gd name="adj1" fmla="val 50000"/>
                <a:gd name="adj2" fmla="val 75000"/>
              </a:avLst>
            </a:prstGeom>
            <a:solidFill>
              <a:schemeClr val="accent1"/>
            </a:solidFill>
            <a:ln w="9525">
              <a:solidFill>
                <a:schemeClr val="tx1"/>
              </a:solidFill>
              <a:miter lim="800000"/>
              <a:headEnd/>
              <a:tailEnd/>
            </a:ln>
          </p:spPr>
          <p:txBody>
            <a:bodyPr wrap="none" anchor="ctr"/>
            <a:lstStyle/>
            <a:p>
              <a:pPr eaLnBrk="1" hangingPunct="1"/>
              <a:endParaRPr lang="en-US">
                <a:solidFill>
                  <a:srgbClr val="000000"/>
                </a:solidFill>
                <a:latin typeface="Calibri" pitchFamily="34" charset="0"/>
              </a:endParaRPr>
            </a:p>
          </p:txBody>
        </p:sp>
      </p:grpSp>
      <p:sp>
        <p:nvSpPr>
          <p:cNvPr id="2053" name="Text Box 9"/>
          <p:cNvSpPr txBox="1">
            <a:spLocks noChangeArrowheads="1"/>
          </p:cNvSpPr>
          <p:nvPr/>
        </p:nvSpPr>
        <p:spPr bwMode="auto">
          <a:xfrm>
            <a:off x="4572000" y="5562600"/>
            <a:ext cx="4305300" cy="523875"/>
          </a:xfrm>
          <a:prstGeom prst="rect">
            <a:avLst/>
          </a:prstGeom>
          <a:noFill/>
          <a:ln w="9525">
            <a:noFill/>
            <a:miter lim="800000"/>
            <a:headEnd/>
            <a:tailEnd/>
          </a:ln>
        </p:spPr>
        <p:txBody>
          <a:bodyPr wrap="none">
            <a:spAutoFit/>
          </a:bodyPr>
          <a:lstStyle/>
          <a:p>
            <a:pPr eaLnBrk="1" hangingPunct="1"/>
            <a:r>
              <a:rPr lang="en-US" sz="2800">
                <a:solidFill>
                  <a:srgbClr val="660033"/>
                </a:solidFill>
                <a:latin typeface="Comic Sans MS" pitchFamily="66" charset="0"/>
              </a:rPr>
              <a:t>Effective Step Potential</a:t>
            </a:r>
          </a:p>
        </p:txBody>
      </p:sp>
      <p:sp>
        <p:nvSpPr>
          <p:cNvPr id="2054" name="Freeform 10"/>
          <p:cNvSpPr>
            <a:spLocks/>
          </p:cNvSpPr>
          <p:nvPr/>
        </p:nvSpPr>
        <p:spPr bwMode="auto">
          <a:xfrm>
            <a:off x="6365875" y="4419600"/>
            <a:ext cx="1330325" cy="1125538"/>
          </a:xfrm>
          <a:custGeom>
            <a:avLst/>
            <a:gdLst>
              <a:gd name="T0" fmla="*/ 0 w 838"/>
              <a:gd name="T1" fmla="*/ 2147483647 h 709"/>
              <a:gd name="T2" fmla="*/ 2147483647 w 838"/>
              <a:gd name="T3" fmla="*/ 0 h 709"/>
              <a:gd name="T4" fmla="*/ 0 60000 65536"/>
              <a:gd name="T5" fmla="*/ 0 60000 65536"/>
              <a:gd name="T6" fmla="*/ 0 w 838"/>
              <a:gd name="T7" fmla="*/ 0 h 709"/>
              <a:gd name="T8" fmla="*/ 838 w 838"/>
              <a:gd name="T9" fmla="*/ 709 h 709"/>
            </a:gdLst>
            <a:ahLst/>
            <a:cxnLst>
              <a:cxn ang="T4">
                <a:pos x="T0" y="T1"/>
              </a:cxn>
              <a:cxn ang="T5">
                <a:pos x="T2" y="T3"/>
              </a:cxn>
            </a:cxnLst>
            <a:rect l="T6" t="T7" r="T8" b="T9"/>
            <a:pathLst>
              <a:path w="838" h="709">
                <a:moveTo>
                  <a:pt x="0" y="709"/>
                </a:moveTo>
                <a:lnTo>
                  <a:pt x="838" y="0"/>
                </a:lnTo>
              </a:path>
            </a:pathLst>
          </a:custGeom>
          <a:noFill/>
          <a:ln w="38100">
            <a:solidFill>
              <a:schemeClr val="tx1"/>
            </a:solidFill>
            <a:round/>
            <a:headEnd type="none" w="med" len="med"/>
            <a:tailEnd type="triangle" w="med" len="med"/>
          </a:ln>
        </p:spPr>
        <p:txBody>
          <a:bodyPr/>
          <a:lstStyle/>
          <a:p>
            <a:endParaRPr lang="en-US"/>
          </a:p>
        </p:txBody>
      </p:sp>
      <p:sp>
        <p:nvSpPr>
          <p:cNvPr id="2055" name="Text Box 11"/>
          <p:cNvSpPr txBox="1">
            <a:spLocks noChangeArrowheads="1"/>
          </p:cNvSpPr>
          <p:nvPr/>
        </p:nvSpPr>
        <p:spPr bwMode="auto">
          <a:xfrm>
            <a:off x="2057400" y="152400"/>
            <a:ext cx="5543550" cy="701675"/>
          </a:xfrm>
          <a:prstGeom prst="rect">
            <a:avLst/>
          </a:prstGeom>
          <a:noFill/>
          <a:ln w="9525" algn="ctr">
            <a:noFill/>
            <a:miter lim="800000"/>
            <a:headEnd/>
            <a:tailEnd/>
          </a:ln>
        </p:spPr>
        <p:txBody>
          <a:bodyPr wrap="none">
            <a:spAutoFit/>
          </a:bodyPr>
          <a:lstStyle/>
          <a:p>
            <a:pPr eaLnBrk="1" hangingPunct="1"/>
            <a:r>
              <a:rPr lang="en-US" sz="4000">
                <a:solidFill>
                  <a:srgbClr val="FF9900"/>
                </a:solidFill>
                <a:latin typeface="Comic Sans MS" pitchFamily="66" charset="0"/>
              </a:rPr>
              <a:t>Fermi Pseudopotential</a:t>
            </a:r>
          </a:p>
        </p:txBody>
      </p:sp>
      <p:sp>
        <p:nvSpPr>
          <p:cNvPr id="2056" name="TextBox 11"/>
          <p:cNvSpPr txBox="1">
            <a:spLocks noChangeArrowheads="1"/>
          </p:cNvSpPr>
          <p:nvPr/>
        </p:nvSpPr>
        <p:spPr bwMode="auto">
          <a:xfrm>
            <a:off x="533400" y="4876800"/>
            <a:ext cx="3238500" cy="461963"/>
          </a:xfrm>
          <a:prstGeom prst="rect">
            <a:avLst/>
          </a:prstGeom>
          <a:noFill/>
          <a:ln w="9525">
            <a:noFill/>
            <a:miter lim="800000"/>
            <a:headEnd/>
            <a:tailEnd/>
          </a:ln>
        </p:spPr>
        <p:txBody>
          <a:bodyPr wrap="none">
            <a:spAutoFit/>
          </a:bodyPr>
          <a:lstStyle/>
          <a:p>
            <a:pPr eaLnBrk="1" hangingPunct="1"/>
            <a:r>
              <a:rPr lang="en-US" sz="2400">
                <a:solidFill>
                  <a:srgbClr val="FF0000"/>
                </a:solidFill>
                <a:latin typeface="Calibri" pitchFamily="34" charset="0"/>
              </a:rPr>
              <a:t>n</a:t>
            </a:r>
            <a:r>
              <a:rPr lang="en-US" sz="2400" baseline="-25000">
                <a:solidFill>
                  <a:srgbClr val="FF0000"/>
                </a:solidFill>
                <a:latin typeface="Calibri" pitchFamily="34" charset="0"/>
              </a:rPr>
              <a:t>0</a:t>
            </a:r>
            <a:r>
              <a:rPr lang="en-US" sz="2400">
                <a:solidFill>
                  <a:srgbClr val="FF0000"/>
                </a:solidFill>
                <a:latin typeface="Calibri" pitchFamily="34" charset="0"/>
              </a:rPr>
              <a:t> is the number density</a:t>
            </a:r>
          </a:p>
        </p:txBody>
      </p:sp>
      <p:cxnSp>
        <p:nvCxnSpPr>
          <p:cNvPr id="14" name="Straight Arrow Connector 13"/>
          <p:cNvCxnSpPr/>
          <p:nvPr/>
        </p:nvCxnSpPr>
        <p:spPr>
          <a:xfrm flipV="1">
            <a:off x="3657600" y="4114800"/>
            <a:ext cx="22098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flipH="1">
                <a:off x="6542088" y="3657600"/>
                <a:ext cx="239712" cy="738664"/>
              </a:xfrm>
              <a:prstGeom prst="rect">
                <a:avLst/>
              </a:prstGeom>
              <a:solidFill>
                <a:schemeClr val="accent6">
                  <a:lumMod val="20000"/>
                  <a:lumOff val="80000"/>
                </a:schemeClr>
              </a:solidFill>
            </p:spPr>
            <p:txBody>
              <a:bodyPr wrap="square" lIns="0" tIns="0" rIns="0" bIns="0" rtlCol="0">
                <a:spAutoFit/>
              </a:bodyPr>
              <a:lstStyle/>
              <a:p>
                <a:endParaRPr lang="en-US" sz="2400" b="1"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𝒓</m:t>
                          </m:r>
                        </m:e>
                      </m:acc>
                    </m:oMath>
                  </m:oMathPara>
                </a14:m>
                <a:endParaRPr lang="en-US" sz="2400" b="1" dirty="0"/>
              </a:p>
            </p:txBody>
          </p:sp>
        </mc:Choice>
        <mc:Fallback xmlns="">
          <p:sp>
            <p:nvSpPr>
              <p:cNvPr id="3" name="TextBox 2"/>
              <p:cNvSpPr txBox="1">
                <a:spLocks noRot="1" noChangeAspect="1" noMove="1" noResize="1" noEditPoints="1" noAdjustHandles="1" noChangeArrowheads="1" noChangeShapeType="1" noTextEdit="1"/>
              </p:cNvSpPr>
              <p:nvPr/>
            </p:nvSpPr>
            <p:spPr>
              <a:xfrm flipH="1">
                <a:off x="6542088" y="3657600"/>
                <a:ext cx="239712" cy="738664"/>
              </a:xfrm>
              <a:prstGeom prst="rect">
                <a:avLst/>
              </a:prstGeom>
              <a:blipFill>
                <a:blip r:embed="rId7"/>
                <a:stretch>
                  <a:fillRect l="-17500" r="-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4267200" y="914400"/>
                <a:ext cx="228600" cy="738664"/>
              </a:xfrm>
              <a:prstGeom prst="rect">
                <a:avLst/>
              </a:prstGeom>
              <a:solidFill>
                <a:schemeClr val="accent6">
                  <a:lumMod val="20000"/>
                  <a:lumOff val="80000"/>
                </a:schemeClr>
              </a:solidFill>
            </p:spPr>
            <p:txBody>
              <a:bodyPr wrap="square" lIns="0" tIns="0" rIns="0" bIns="0" rtlCol="0">
                <a:spAutoFit/>
              </a:bodyPr>
              <a:lstStyle/>
              <a:p>
                <a:endParaRPr lang="en-US" sz="2400" b="1"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𝒓</m:t>
                          </m:r>
                        </m:e>
                      </m:acc>
                      <m:r>
                        <a:rPr lang="en-US" sz="2400" b="1" i="1" smtClean="0">
                          <a:latin typeface="Cambria Math" panose="02040503050406030204" pitchFamily="18" charset="0"/>
                        </a:rPr>
                        <m:t>)</m:t>
                      </m:r>
                    </m:oMath>
                  </m:oMathPara>
                </a14:m>
                <a:endParaRPr lang="en-US" sz="2400" b="1"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4267200" y="914400"/>
                <a:ext cx="228600" cy="738664"/>
              </a:xfrm>
              <a:prstGeom prst="rect">
                <a:avLst/>
              </a:prstGeom>
              <a:blipFill>
                <a:blip r:embed="rId8"/>
                <a:stretch>
                  <a:fillRect l="-34211" r="-86842" b="-16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flipH="1">
                <a:off x="4267200" y="2514600"/>
                <a:ext cx="228600" cy="738664"/>
              </a:xfrm>
              <a:prstGeom prst="rect">
                <a:avLst/>
              </a:prstGeom>
              <a:solidFill>
                <a:schemeClr val="accent6">
                  <a:lumMod val="20000"/>
                  <a:lumOff val="80000"/>
                </a:schemeClr>
              </a:solidFill>
            </p:spPr>
            <p:txBody>
              <a:bodyPr wrap="square" lIns="0" tIns="0" rIns="0" bIns="0" rtlCol="0">
                <a:spAutoFit/>
              </a:bodyPr>
              <a:lstStyle/>
              <a:p>
                <a:endParaRPr lang="en-US" sz="2400" b="1"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𝒓</m:t>
                          </m:r>
                        </m:e>
                      </m:acc>
                    </m:oMath>
                  </m:oMathPara>
                </a14:m>
                <a:endParaRPr lang="en-US" sz="2400" b="1" dirty="0"/>
              </a:p>
            </p:txBody>
          </p:sp>
        </mc:Choice>
        <mc:Fallback xmlns="">
          <p:sp>
            <p:nvSpPr>
              <p:cNvPr id="16" name="TextBox 15"/>
              <p:cNvSpPr txBox="1">
                <a:spLocks noRot="1" noChangeAspect="1" noMove="1" noResize="1" noEditPoints="1" noAdjustHandles="1" noChangeArrowheads="1" noChangeShapeType="1" noTextEdit="1"/>
              </p:cNvSpPr>
              <p:nvPr/>
            </p:nvSpPr>
            <p:spPr>
              <a:xfrm flipH="1">
                <a:off x="4267200" y="2514600"/>
                <a:ext cx="228600" cy="738664"/>
              </a:xfrm>
              <a:prstGeom prst="rect">
                <a:avLst/>
              </a:prstGeom>
              <a:blipFill>
                <a:blip r:embed="rId9"/>
                <a:stretch>
                  <a:fillRect l="-21053" r="-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flipH="1">
                <a:off x="6553198" y="914400"/>
                <a:ext cx="228601" cy="738664"/>
              </a:xfrm>
              <a:prstGeom prst="rect">
                <a:avLst/>
              </a:prstGeom>
              <a:solidFill>
                <a:schemeClr val="accent6">
                  <a:lumMod val="20000"/>
                  <a:lumOff val="80000"/>
                </a:schemeClr>
              </a:solidFill>
            </p:spPr>
            <p:txBody>
              <a:bodyPr wrap="square" lIns="0" tIns="0" rIns="0" bIns="0" rtlCol="0">
                <a:spAutoFit/>
              </a:bodyPr>
              <a:lstStyle/>
              <a:p>
                <a:endParaRPr lang="en-US" sz="2400" b="1"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𝒓</m:t>
                          </m:r>
                        </m:e>
                      </m:acc>
                    </m:oMath>
                  </m:oMathPara>
                </a14:m>
                <a:endParaRPr lang="en-US" sz="2400" b="1" dirty="0"/>
              </a:p>
            </p:txBody>
          </p:sp>
        </mc:Choice>
        <mc:Fallback xmlns="">
          <p:sp>
            <p:nvSpPr>
              <p:cNvPr id="17" name="TextBox 16"/>
              <p:cNvSpPr txBox="1">
                <a:spLocks noRot="1" noChangeAspect="1" noMove="1" noResize="1" noEditPoints="1" noAdjustHandles="1" noChangeArrowheads="1" noChangeShapeType="1" noTextEdit="1"/>
              </p:cNvSpPr>
              <p:nvPr/>
            </p:nvSpPr>
            <p:spPr>
              <a:xfrm flipH="1">
                <a:off x="6553198" y="914400"/>
                <a:ext cx="228601" cy="738664"/>
              </a:xfrm>
              <a:prstGeom prst="rect">
                <a:avLst/>
              </a:prstGeom>
              <a:blipFill>
                <a:blip r:embed="rId10"/>
                <a:stretch>
                  <a:fillRect l="-21622" r="-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flipH="1">
                <a:off x="7772400" y="2514600"/>
                <a:ext cx="326596" cy="738664"/>
              </a:xfrm>
              <a:prstGeom prst="rect">
                <a:avLst/>
              </a:prstGeom>
              <a:solidFill>
                <a:schemeClr val="accent6">
                  <a:lumMod val="20000"/>
                  <a:lumOff val="80000"/>
                </a:schemeClr>
              </a:solidFill>
            </p:spPr>
            <p:txBody>
              <a:bodyPr wrap="square" lIns="0" tIns="0" rIns="0" bIns="0" rtlCol="0">
                <a:spAutoFit/>
              </a:bodyPr>
              <a:lstStyle/>
              <a:p>
                <a:endParaRPr lang="en-US" sz="2400" b="1" i="1" dirty="0" smtClean="0">
                  <a:latin typeface="Cambria Math" panose="02040503050406030204" pitchFamily="18" charset="0"/>
                </a:endParaRPr>
              </a:p>
              <a:p>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𝒓</m:t>
                        </m:r>
                      </m:e>
                    </m:acc>
                  </m:oMath>
                </a14:m>
                <a:r>
                  <a:rPr lang="en-US" sz="2400" b="1" dirty="0" smtClean="0"/>
                  <a:t>’</a:t>
                </a:r>
                <a:endParaRPr lang="en-US" sz="2400" b="1"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7772400" y="2514600"/>
                <a:ext cx="326596" cy="738664"/>
              </a:xfrm>
              <a:prstGeom prst="rect">
                <a:avLst/>
              </a:prstGeom>
              <a:blipFill>
                <a:blip r:embed="rId11"/>
                <a:stretch>
                  <a:fillRect l="-24074" r="-29630" b="-239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flipH="1">
                <a:off x="7389821" y="2497842"/>
                <a:ext cx="211128" cy="738664"/>
              </a:xfrm>
              <a:prstGeom prst="rect">
                <a:avLst/>
              </a:prstGeom>
              <a:solidFill>
                <a:schemeClr val="accent6">
                  <a:lumMod val="20000"/>
                  <a:lumOff val="80000"/>
                </a:schemeClr>
              </a:solidFill>
            </p:spPr>
            <p:txBody>
              <a:bodyPr wrap="square" lIns="0" tIns="0" rIns="0" bIns="0" rtlCol="0">
                <a:spAutoFit/>
              </a:bodyPr>
              <a:lstStyle/>
              <a:p>
                <a:endParaRPr lang="en-US" sz="2400" b="1"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𝒓</m:t>
                          </m:r>
                        </m:e>
                      </m:acc>
                    </m:oMath>
                  </m:oMathPara>
                </a14:m>
                <a:endParaRPr lang="en-US" sz="2400" b="1" dirty="0"/>
              </a:p>
            </p:txBody>
          </p:sp>
        </mc:Choice>
        <mc:Fallback xmlns="">
          <p:sp>
            <p:nvSpPr>
              <p:cNvPr id="20" name="TextBox 19"/>
              <p:cNvSpPr txBox="1">
                <a:spLocks noRot="1" noChangeAspect="1" noMove="1" noResize="1" noEditPoints="1" noAdjustHandles="1" noChangeArrowheads="1" noChangeShapeType="1" noTextEdit="1"/>
              </p:cNvSpPr>
              <p:nvPr/>
            </p:nvSpPr>
            <p:spPr>
              <a:xfrm flipH="1">
                <a:off x="7389821" y="2497842"/>
                <a:ext cx="211128" cy="738664"/>
              </a:xfrm>
              <a:prstGeom prst="rect">
                <a:avLst/>
              </a:prstGeom>
              <a:blipFill>
                <a:blip r:embed="rId12"/>
                <a:stretch>
                  <a:fillRect l="-25714" r="-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flipH="1">
                <a:off x="8256967" y="3657600"/>
                <a:ext cx="201233" cy="738664"/>
              </a:xfrm>
              <a:prstGeom prst="rect">
                <a:avLst/>
              </a:prstGeom>
              <a:solidFill>
                <a:schemeClr val="accent6">
                  <a:lumMod val="20000"/>
                  <a:lumOff val="80000"/>
                </a:schemeClr>
              </a:solidFill>
            </p:spPr>
            <p:txBody>
              <a:bodyPr wrap="square" lIns="0" tIns="0" rIns="0" bIns="0" rtlCol="0">
                <a:spAutoFit/>
              </a:bodyPr>
              <a:lstStyle/>
              <a:p>
                <a:endParaRPr lang="en-US" sz="2400" b="1"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𝒓</m:t>
                          </m:r>
                        </m:e>
                      </m:acc>
                    </m:oMath>
                  </m:oMathPara>
                </a14:m>
                <a:endParaRPr lang="en-US" sz="2400" b="1" dirty="0"/>
              </a:p>
            </p:txBody>
          </p:sp>
        </mc:Choice>
        <mc:Fallback xmlns="">
          <p:sp>
            <p:nvSpPr>
              <p:cNvPr id="21" name="TextBox 20"/>
              <p:cNvSpPr txBox="1">
                <a:spLocks noRot="1" noChangeAspect="1" noMove="1" noResize="1" noEditPoints="1" noAdjustHandles="1" noChangeArrowheads="1" noChangeShapeType="1" noTextEdit="1"/>
              </p:cNvSpPr>
              <p:nvPr/>
            </p:nvSpPr>
            <p:spPr>
              <a:xfrm flipH="1">
                <a:off x="8256967" y="3657600"/>
                <a:ext cx="201233" cy="738664"/>
              </a:xfrm>
              <a:prstGeom prst="rect">
                <a:avLst/>
              </a:prstGeom>
              <a:blipFill>
                <a:blip r:embed="rId13"/>
                <a:stretch>
                  <a:fillRect l="-29412" r="-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flipH="1">
                <a:off x="7044529" y="937294"/>
                <a:ext cx="326596" cy="738664"/>
              </a:xfrm>
              <a:prstGeom prst="rect">
                <a:avLst/>
              </a:prstGeom>
              <a:solidFill>
                <a:schemeClr val="accent6">
                  <a:lumMod val="20000"/>
                  <a:lumOff val="80000"/>
                </a:schemeClr>
              </a:solidFill>
            </p:spPr>
            <p:txBody>
              <a:bodyPr wrap="square" lIns="0" tIns="0" rIns="0" bIns="0" rtlCol="0">
                <a:spAutoFit/>
              </a:bodyPr>
              <a:lstStyle/>
              <a:p>
                <a:endParaRPr lang="en-US" sz="2400" b="1" i="1" dirty="0" smtClean="0">
                  <a:latin typeface="Cambria Math" panose="02040503050406030204" pitchFamily="18" charset="0"/>
                </a:endParaRPr>
              </a:p>
              <a:p>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𝒓</m:t>
                        </m:r>
                      </m:e>
                    </m:acc>
                  </m:oMath>
                </a14:m>
                <a:r>
                  <a:rPr lang="en-US" sz="2400" b="1" dirty="0" smtClean="0"/>
                  <a:t>’</a:t>
                </a:r>
                <a:endParaRPr lang="en-US" sz="2400" b="1" dirty="0"/>
              </a:p>
            </p:txBody>
          </p:sp>
        </mc:Choice>
        <mc:Fallback xmlns="">
          <p:sp>
            <p:nvSpPr>
              <p:cNvPr id="22" name="TextBox 21"/>
              <p:cNvSpPr txBox="1">
                <a:spLocks noRot="1" noChangeAspect="1" noMove="1" noResize="1" noEditPoints="1" noAdjustHandles="1" noChangeArrowheads="1" noChangeShapeType="1" noTextEdit="1"/>
              </p:cNvSpPr>
              <p:nvPr/>
            </p:nvSpPr>
            <p:spPr>
              <a:xfrm flipH="1">
                <a:off x="7044529" y="937294"/>
                <a:ext cx="326596" cy="738664"/>
              </a:xfrm>
              <a:prstGeom prst="rect">
                <a:avLst/>
              </a:prstGeom>
              <a:blipFill>
                <a:blip r:embed="rId14"/>
                <a:stretch>
                  <a:fillRect l="-24528" r="-32075" b="-239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486400" y="2678668"/>
                <a:ext cx="250068" cy="369332"/>
              </a:xfrm>
              <a:prstGeom prst="rect">
                <a:avLst/>
              </a:prstGeom>
              <a:solidFill>
                <a:schemeClr val="bg2"/>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ℏ</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5486400" y="2678668"/>
                <a:ext cx="250068" cy="369332"/>
              </a:xfrm>
              <a:prstGeom prst="rect">
                <a:avLst/>
              </a:prstGeom>
              <a:blipFill>
                <a:blip r:embed="rId15"/>
                <a:stretch>
                  <a:fillRect l="-29268" r="-29268"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257800" y="1078468"/>
                <a:ext cx="250068" cy="369332"/>
              </a:xfrm>
              <a:prstGeom prst="rect">
                <a:avLst/>
              </a:prstGeom>
              <a:solidFill>
                <a:schemeClr val="bg2"/>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ℏ</m:t>
                      </m:r>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5257800" y="1078468"/>
                <a:ext cx="250068" cy="369332"/>
              </a:xfrm>
              <a:prstGeom prst="rect">
                <a:avLst/>
              </a:prstGeom>
              <a:blipFill>
                <a:blip r:embed="rId16"/>
                <a:stretch>
                  <a:fillRect l="-29268" r="-26829"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541132" y="3810000"/>
                <a:ext cx="250068" cy="369332"/>
              </a:xfrm>
              <a:prstGeom prst="rect">
                <a:avLst/>
              </a:prstGeom>
              <a:solidFill>
                <a:schemeClr val="bg2"/>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ℏ</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5541132" y="3810000"/>
                <a:ext cx="250068" cy="369332"/>
              </a:xfrm>
              <a:prstGeom prst="rect">
                <a:avLst/>
              </a:prstGeom>
              <a:blipFill>
                <a:blip r:embed="rId17"/>
                <a:stretch>
                  <a:fillRect l="-29268" r="-29268" b="-6557"/>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756683" y="185529"/>
            <a:ext cx="7777717" cy="900113"/>
          </a:xfrm>
        </p:spPr>
        <p:txBody>
          <a:bodyPr>
            <a:normAutofit fontScale="90000"/>
          </a:bodyPr>
          <a:lstStyle/>
          <a:p>
            <a:pPr eaLnBrk="1" hangingPunct="1"/>
            <a:r>
              <a:rPr lang="en-US" altLang="en-US" b="1" dirty="0" smtClean="0">
                <a:solidFill>
                  <a:srgbClr val="FF9900"/>
                </a:solidFill>
                <a:latin typeface="Comic Sans MS" panose="030F0702030302020204" pitchFamily="66" charset="0"/>
                <a:cs typeface="Times New Roman" panose="02020603050405020304" pitchFamily="18" charset="0"/>
              </a:rPr>
              <a:t>Why are EDMs Interesting?</a:t>
            </a:r>
          </a:p>
        </p:txBody>
      </p:sp>
      <p:sp>
        <p:nvSpPr>
          <p:cNvPr id="34819" name="Rectangle 3"/>
          <p:cNvSpPr>
            <a:spLocks noGrp="1" noChangeArrowheads="1"/>
          </p:cNvSpPr>
          <p:nvPr>
            <p:ph idx="1"/>
          </p:nvPr>
        </p:nvSpPr>
        <p:spPr>
          <a:xfrm>
            <a:off x="1030694" y="1139525"/>
            <a:ext cx="7141092" cy="2857500"/>
          </a:xfrm>
        </p:spPr>
        <p:txBody>
          <a:bodyPr/>
          <a:lstStyle/>
          <a:p>
            <a:pPr eaLnBrk="1" hangingPunct="1"/>
            <a:r>
              <a:rPr lang="en-US" altLang="en-US" b="1" dirty="0"/>
              <a:t>Existence of EDM for neutron (or electron, proton) implies a violation of Time Reversal Invariance </a:t>
            </a:r>
          </a:p>
          <a:p>
            <a:pPr eaLnBrk="1" hangingPunct="1">
              <a:buFontTx/>
              <a:buNone/>
            </a:pPr>
            <a:endParaRPr lang="en-US" altLang="en-US" b="1" dirty="0"/>
          </a:p>
          <a:p>
            <a:pPr eaLnBrk="1" hangingPunct="1"/>
            <a:endParaRPr lang="en-US" altLang="en-US" dirty="0"/>
          </a:p>
          <a:p>
            <a:pPr eaLnBrk="1" hangingPunct="1"/>
            <a:endParaRPr lang="en-US" altLang="en-US" dirty="0"/>
          </a:p>
          <a:p>
            <a:pPr eaLnBrk="1" hangingPunct="1"/>
            <a:endParaRPr lang="en-US" altLang="en-US" dirty="0"/>
          </a:p>
        </p:txBody>
      </p:sp>
      <p:pic>
        <p:nvPicPr>
          <p:cNvPr id="34821"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3606" y="2861073"/>
            <a:ext cx="4055269" cy="2296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p:nvSpPr>
        <p:spPr bwMode="auto">
          <a:xfrm>
            <a:off x="1541722" y="5289699"/>
            <a:ext cx="597682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sz="4400" b="1">
                <a:solidFill>
                  <a:schemeClr val="tx2"/>
                </a:solidFill>
                <a:latin typeface="Comic Sans MS" panose="030F0702030302020204" pitchFamily="66" charset="0"/>
              </a:defRPr>
            </a:lvl1pPr>
            <a:lvl2pPr marL="742950" indent="-285750" algn="ctr">
              <a:defRPr sz="4400" b="1">
                <a:solidFill>
                  <a:schemeClr val="tx2"/>
                </a:solidFill>
                <a:latin typeface="Comic Sans MS" panose="030F0702030302020204" pitchFamily="66" charset="0"/>
              </a:defRPr>
            </a:lvl2pPr>
            <a:lvl3pPr marL="1143000" indent="-228600" algn="ctr">
              <a:defRPr sz="4400" b="1">
                <a:solidFill>
                  <a:schemeClr val="tx2"/>
                </a:solidFill>
                <a:latin typeface="Comic Sans MS" panose="030F0702030302020204" pitchFamily="66" charset="0"/>
              </a:defRPr>
            </a:lvl3pPr>
            <a:lvl4pPr marL="1600200" indent="-228600" algn="ctr">
              <a:defRPr sz="4400" b="1">
                <a:solidFill>
                  <a:schemeClr val="tx2"/>
                </a:solidFill>
                <a:latin typeface="Comic Sans MS" panose="030F0702030302020204" pitchFamily="66" charset="0"/>
              </a:defRPr>
            </a:lvl4pPr>
            <a:lvl5pPr marL="2057400" indent="-228600" algn="ctr">
              <a:defRPr sz="4400" b="1">
                <a:solidFill>
                  <a:schemeClr val="tx2"/>
                </a:solidFill>
                <a:latin typeface="Comic Sans MS" panose="030F0702030302020204" pitchFamily="66" charset="0"/>
              </a:defRPr>
            </a:lvl5pPr>
            <a:lvl6pPr marL="2514600" indent="-228600" algn="ctr" eaLnBrk="0" fontAlgn="base" hangingPunct="0">
              <a:spcBef>
                <a:spcPct val="0"/>
              </a:spcBef>
              <a:spcAft>
                <a:spcPct val="0"/>
              </a:spcAft>
              <a:defRPr sz="4400" b="1">
                <a:solidFill>
                  <a:schemeClr val="tx2"/>
                </a:solidFill>
                <a:latin typeface="Comic Sans MS" panose="030F0702030302020204" pitchFamily="66" charset="0"/>
              </a:defRPr>
            </a:lvl6pPr>
            <a:lvl7pPr marL="2971800" indent="-228600" algn="ctr" eaLnBrk="0" fontAlgn="base" hangingPunct="0">
              <a:spcBef>
                <a:spcPct val="0"/>
              </a:spcBef>
              <a:spcAft>
                <a:spcPct val="0"/>
              </a:spcAft>
              <a:defRPr sz="4400" b="1">
                <a:solidFill>
                  <a:schemeClr val="tx2"/>
                </a:solidFill>
                <a:latin typeface="Comic Sans MS" panose="030F0702030302020204" pitchFamily="66" charset="0"/>
              </a:defRPr>
            </a:lvl7pPr>
            <a:lvl8pPr marL="3429000" indent="-228600" algn="ctr" eaLnBrk="0" fontAlgn="base" hangingPunct="0">
              <a:spcBef>
                <a:spcPct val="0"/>
              </a:spcBef>
              <a:spcAft>
                <a:spcPct val="0"/>
              </a:spcAft>
              <a:defRPr sz="4400" b="1">
                <a:solidFill>
                  <a:schemeClr val="tx2"/>
                </a:solidFill>
                <a:latin typeface="Comic Sans MS" panose="030F0702030302020204" pitchFamily="66" charset="0"/>
              </a:defRPr>
            </a:lvl8pPr>
            <a:lvl9pPr marL="3886200" indent="-228600" algn="ctr" eaLnBrk="0" fontAlgn="base" hangingPunct="0">
              <a:spcBef>
                <a:spcPct val="0"/>
              </a:spcBef>
              <a:spcAft>
                <a:spcPct val="0"/>
              </a:spcAft>
              <a:defRPr sz="4400" b="1">
                <a:solidFill>
                  <a:schemeClr val="tx2"/>
                </a:solidFill>
                <a:latin typeface="Comic Sans MS" panose="030F0702030302020204" pitchFamily="66" charset="0"/>
              </a:defRPr>
            </a:lvl9pPr>
          </a:lstStyle>
          <a:p>
            <a:pPr eaLnBrk="1" hangingPunct="1"/>
            <a:r>
              <a:rPr lang="en-US" altLang="en-US" sz="1350" dirty="0">
                <a:solidFill>
                  <a:srgbClr val="7030A0"/>
                </a:solidFill>
              </a:rPr>
              <a:t>Both states should exist if Time Reversal Symmetry is </a:t>
            </a:r>
            <a:r>
              <a:rPr lang="en-US" altLang="en-US" sz="1350" dirty="0" smtClean="0">
                <a:solidFill>
                  <a:srgbClr val="7030A0"/>
                </a:solidFill>
              </a:rPr>
              <a:t>respected</a:t>
            </a:r>
            <a:endParaRPr lang="en-US" altLang="en-US" sz="1350" dirty="0">
              <a:solidFill>
                <a:srgbClr val="7030A0"/>
              </a:solidFill>
            </a:endParaRPr>
          </a:p>
        </p:txBody>
      </p:sp>
      <p:cxnSp>
        <p:nvCxnSpPr>
          <p:cNvPr id="4" name="Straight Arrow Connector 3"/>
          <p:cNvCxnSpPr/>
          <p:nvPr/>
        </p:nvCxnSpPr>
        <p:spPr>
          <a:xfrm flipV="1">
            <a:off x="6628875" y="4918888"/>
            <a:ext cx="489623" cy="370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118498" y="3504757"/>
            <a:ext cx="1775638" cy="1546577"/>
          </a:xfrm>
          <a:prstGeom prst="rect">
            <a:avLst/>
          </a:prstGeom>
          <a:noFill/>
        </p:spPr>
        <p:txBody>
          <a:bodyPr wrap="square" rtlCol="0">
            <a:spAutoFit/>
          </a:bodyPr>
          <a:lstStyle/>
          <a:p>
            <a:r>
              <a:rPr lang="en-US" sz="1350" dirty="0"/>
              <a:t>This implies four  distinguishable neutrons:</a:t>
            </a:r>
          </a:p>
          <a:p>
            <a:r>
              <a:rPr lang="en-US" sz="1350" dirty="0"/>
              <a:t>spin up, EDM up</a:t>
            </a:r>
          </a:p>
          <a:p>
            <a:r>
              <a:rPr lang="en-US" sz="1350" dirty="0"/>
              <a:t>spin down, EDM up spin up, EDM down</a:t>
            </a:r>
          </a:p>
          <a:p>
            <a:r>
              <a:rPr lang="en-US" sz="1350" dirty="0"/>
              <a:t>spin down, EDM down </a:t>
            </a:r>
          </a:p>
        </p:txBody>
      </p:sp>
      <p:sp>
        <p:nvSpPr>
          <p:cNvPr id="9" name="TextBox 8"/>
          <p:cNvSpPr txBox="1">
            <a:spLocks noChangeArrowheads="1"/>
          </p:cNvSpPr>
          <p:nvPr/>
        </p:nvSpPr>
        <p:spPr bwMode="auto">
          <a:xfrm>
            <a:off x="1513369" y="5781979"/>
            <a:ext cx="597682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sz="4400" b="1">
                <a:solidFill>
                  <a:schemeClr val="tx2"/>
                </a:solidFill>
                <a:latin typeface="Comic Sans MS" panose="030F0702030302020204" pitchFamily="66" charset="0"/>
              </a:defRPr>
            </a:lvl1pPr>
            <a:lvl2pPr marL="742950" indent="-285750" algn="ctr">
              <a:defRPr sz="4400" b="1">
                <a:solidFill>
                  <a:schemeClr val="tx2"/>
                </a:solidFill>
                <a:latin typeface="Comic Sans MS" panose="030F0702030302020204" pitchFamily="66" charset="0"/>
              </a:defRPr>
            </a:lvl2pPr>
            <a:lvl3pPr marL="1143000" indent="-228600" algn="ctr">
              <a:defRPr sz="4400" b="1">
                <a:solidFill>
                  <a:schemeClr val="tx2"/>
                </a:solidFill>
                <a:latin typeface="Comic Sans MS" panose="030F0702030302020204" pitchFamily="66" charset="0"/>
              </a:defRPr>
            </a:lvl3pPr>
            <a:lvl4pPr marL="1600200" indent="-228600" algn="ctr">
              <a:defRPr sz="4400" b="1">
                <a:solidFill>
                  <a:schemeClr val="tx2"/>
                </a:solidFill>
                <a:latin typeface="Comic Sans MS" panose="030F0702030302020204" pitchFamily="66" charset="0"/>
              </a:defRPr>
            </a:lvl4pPr>
            <a:lvl5pPr marL="2057400" indent="-228600" algn="ctr">
              <a:defRPr sz="4400" b="1">
                <a:solidFill>
                  <a:schemeClr val="tx2"/>
                </a:solidFill>
                <a:latin typeface="Comic Sans MS" panose="030F0702030302020204" pitchFamily="66" charset="0"/>
              </a:defRPr>
            </a:lvl5pPr>
            <a:lvl6pPr marL="2514600" indent="-228600" algn="ctr" eaLnBrk="0" fontAlgn="base" hangingPunct="0">
              <a:spcBef>
                <a:spcPct val="0"/>
              </a:spcBef>
              <a:spcAft>
                <a:spcPct val="0"/>
              </a:spcAft>
              <a:defRPr sz="4400" b="1">
                <a:solidFill>
                  <a:schemeClr val="tx2"/>
                </a:solidFill>
                <a:latin typeface="Comic Sans MS" panose="030F0702030302020204" pitchFamily="66" charset="0"/>
              </a:defRPr>
            </a:lvl6pPr>
            <a:lvl7pPr marL="2971800" indent="-228600" algn="ctr" eaLnBrk="0" fontAlgn="base" hangingPunct="0">
              <a:spcBef>
                <a:spcPct val="0"/>
              </a:spcBef>
              <a:spcAft>
                <a:spcPct val="0"/>
              </a:spcAft>
              <a:defRPr sz="4400" b="1">
                <a:solidFill>
                  <a:schemeClr val="tx2"/>
                </a:solidFill>
                <a:latin typeface="Comic Sans MS" panose="030F0702030302020204" pitchFamily="66" charset="0"/>
              </a:defRPr>
            </a:lvl7pPr>
            <a:lvl8pPr marL="3429000" indent="-228600" algn="ctr" eaLnBrk="0" fontAlgn="base" hangingPunct="0">
              <a:spcBef>
                <a:spcPct val="0"/>
              </a:spcBef>
              <a:spcAft>
                <a:spcPct val="0"/>
              </a:spcAft>
              <a:defRPr sz="4400" b="1">
                <a:solidFill>
                  <a:schemeClr val="tx2"/>
                </a:solidFill>
                <a:latin typeface="Comic Sans MS" panose="030F0702030302020204" pitchFamily="66" charset="0"/>
              </a:defRPr>
            </a:lvl8pPr>
            <a:lvl9pPr marL="3886200" indent="-228600" algn="ctr" eaLnBrk="0" fontAlgn="base" hangingPunct="0">
              <a:spcBef>
                <a:spcPct val="0"/>
              </a:spcBef>
              <a:spcAft>
                <a:spcPct val="0"/>
              </a:spcAft>
              <a:defRPr sz="4400" b="1">
                <a:solidFill>
                  <a:schemeClr val="tx2"/>
                </a:solidFill>
                <a:latin typeface="Comic Sans MS" panose="030F0702030302020204" pitchFamily="66" charset="0"/>
              </a:defRPr>
            </a:lvl9pPr>
          </a:lstStyle>
          <a:p>
            <a:pPr eaLnBrk="1" hangingPunct="1"/>
            <a:r>
              <a:rPr lang="en-US" altLang="en-US" sz="1350" dirty="0" smtClean="0">
                <a:solidFill>
                  <a:srgbClr val="C00000"/>
                </a:solidFill>
              </a:rPr>
              <a:t>But </a:t>
            </a:r>
            <a:r>
              <a:rPr lang="en-US" altLang="en-US" sz="1350" dirty="0">
                <a:solidFill>
                  <a:srgbClr val="C00000"/>
                </a:solidFill>
              </a:rPr>
              <a:t>only two distinguishable neutron states exist!! (Pauli Principle</a:t>
            </a:r>
            <a:r>
              <a:rPr lang="en-US" altLang="en-US" sz="1350" dirty="0" smtClean="0">
                <a:solidFill>
                  <a:srgbClr val="C00000"/>
                </a:solidFill>
              </a:rPr>
              <a:t>)</a:t>
            </a:r>
          </a:p>
          <a:p>
            <a:pPr eaLnBrk="1" hangingPunct="1"/>
            <a:r>
              <a:rPr lang="en-US" altLang="en-US" sz="1350" dirty="0" smtClean="0">
                <a:solidFill>
                  <a:srgbClr val="C00000"/>
                </a:solidFill>
                <a:sym typeface="Wingdings" panose="05000000000000000000" pitchFamily="2" charset="2"/>
              </a:rPr>
              <a:t> Time Reversal Symmetry is violated</a:t>
            </a:r>
            <a:endParaRPr lang="en-US" altLang="en-US" sz="1350" dirty="0">
              <a:solidFill>
                <a:srgbClr val="C00000"/>
              </a:solidFill>
            </a:endParaRPr>
          </a:p>
        </p:txBody>
      </p:sp>
    </p:spTree>
    <p:extLst>
      <p:ext uri="{BB962C8B-B14F-4D97-AF65-F5344CB8AC3E}">
        <p14:creationId xmlns:p14="http://schemas.microsoft.com/office/powerpoint/2010/main" val="27862037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Line 2"/>
          <p:cNvSpPr>
            <a:spLocks noChangeAspect="1" noChangeShapeType="1"/>
          </p:cNvSpPr>
          <p:nvPr/>
        </p:nvSpPr>
        <p:spPr bwMode="auto">
          <a:xfrm flipV="1">
            <a:off x="2330450" y="1308100"/>
            <a:ext cx="0" cy="1725613"/>
          </a:xfrm>
          <a:prstGeom prst="line">
            <a:avLst/>
          </a:prstGeom>
          <a:noFill/>
          <a:ln w="25400">
            <a:solidFill>
              <a:schemeClr val="tx1"/>
            </a:solidFill>
            <a:round/>
            <a:headEnd/>
            <a:tailEnd type="triangle" w="lg" len="med"/>
          </a:ln>
        </p:spPr>
        <p:txBody>
          <a:bodyPr/>
          <a:lstStyle/>
          <a:p>
            <a:endParaRPr lang="en-US"/>
          </a:p>
        </p:txBody>
      </p:sp>
      <p:sp>
        <p:nvSpPr>
          <p:cNvPr id="3079" name="Line 3"/>
          <p:cNvSpPr>
            <a:spLocks noChangeAspect="1" noChangeShapeType="1"/>
          </p:cNvSpPr>
          <p:nvPr/>
        </p:nvSpPr>
        <p:spPr bwMode="auto">
          <a:xfrm>
            <a:off x="2330450" y="3033713"/>
            <a:ext cx="5149850" cy="0"/>
          </a:xfrm>
          <a:prstGeom prst="line">
            <a:avLst/>
          </a:prstGeom>
          <a:noFill/>
          <a:ln w="25400">
            <a:solidFill>
              <a:schemeClr val="tx1"/>
            </a:solidFill>
            <a:round/>
            <a:headEnd/>
            <a:tailEnd type="triangle" w="lg" len="med"/>
          </a:ln>
        </p:spPr>
        <p:txBody>
          <a:bodyPr/>
          <a:lstStyle/>
          <a:p>
            <a:endParaRPr lang="en-US"/>
          </a:p>
        </p:txBody>
      </p:sp>
      <p:graphicFrame>
        <p:nvGraphicFramePr>
          <p:cNvPr id="3074" name="Object 4"/>
          <p:cNvGraphicFramePr>
            <a:graphicFrameLocks noChangeAspect="1"/>
          </p:cNvGraphicFramePr>
          <p:nvPr/>
        </p:nvGraphicFramePr>
        <p:xfrm>
          <a:off x="1219200" y="1143000"/>
          <a:ext cx="914400" cy="530225"/>
        </p:xfrm>
        <a:graphic>
          <a:graphicData uri="http://schemas.openxmlformats.org/presentationml/2006/ole">
            <mc:AlternateContent xmlns:mc="http://schemas.openxmlformats.org/markup-compatibility/2006">
              <mc:Choice xmlns:v="urn:schemas-microsoft-com:vml" Requires="v">
                <p:oleObj spid="_x0000_s92362" name="Equation" r:id="rId3" imgW="317160" imgH="203040" progId="Equation.3">
                  <p:embed/>
                </p:oleObj>
              </mc:Choice>
              <mc:Fallback>
                <p:oleObj name="Equation" r:id="rId3" imgW="317160" imgH="2030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143000"/>
                        <a:ext cx="91440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5"/>
          <p:cNvGraphicFramePr>
            <a:graphicFrameLocks noChangeAspect="1"/>
          </p:cNvGraphicFramePr>
          <p:nvPr/>
        </p:nvGraphicFramePr>
        <p:xfrm>
          <a:off x="7640638" y="2868613"/>
          <a:ext cx="360362" cy="331787"/>
        </p:xfrm>
        <a:graphic>
          <a:graphicData uri="http://schemas.openxmlformats.org/presentationml/2006/ole">
            <mc:AlternateContent xmlns:mc="http://schemas.openxmlformats.org/markup-compatibility/2006">
              <mc:Choice xmlns:v="urn:schemas-microsoft-com:vml" Requires="v">
                <p:oleObj spid="_x0000_s92363" name="Equation" r:id="rId5" imgW="114120" imgH="126720" progId="Equation.3">
                  <p:embed/>
                </p:oleObj>
              </mc:Choice>
              <mc:Fallback>
                <p:oleObj name="Equation" r:id="rId5" imgW="114120" imgH="12672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0638" y="2868613"/>
                        <a:ext cx="360362" cy="331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6"/>
          <p:cNvGraphicFramePr>
            <a:graphicFrameLocks noChangeAspect="1"/>
          </p:cNvGraphicFramePr>
          <p:nvPr/>
        </p:nvGraphicFramePr>
        <p:xfrm>
          <a:off x="7559675" y="1608138"/>
          <a:ext cx="1584325" cy="727075"/>
        </p:xfrm>
        <a:graphic>
          <a:graphicData uri="http://schemas.openxmlformats.org/presentationml/2006/ole">
            <mc:AlternateContent xmlns:mc="http://schemas.openxmlformats.org/markup-compatibility/2006">
              <mc:Choice xmlns:v="urn:schemas-microsoft-com:vml" Requires="v">
                <p:oleObj spid="_x0000_s92364" name="Equation" r:id="rId7" imgW="990360" imgH="419040" progId="Equation.3">
                  <p:embed/>
                </p:oleObj>
              </mc:Choice>
              <mc:Fallback>
                <p:oleObj name="Equation" r:id="rId7" imgW="990360" imgH="41904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9675" y="1608138"/>
                        <a:ext cx="1584325" cy="72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7" name="Object 7"/>
          <p:cNvGraphicFramePr>
            <a:graphicFrameLocks noChangeAspect="1"/>
          </p:cNvGraphicFramePr>
          <p:nvPr/>
        </p:nvGraphicFramePr>
        <p:xfrm>
          <a:off x="5495925" y="2293938"/>
          <a:ext cx="904875" cy="463550"/>
        </p:xfrm>
        <a:graphic>
          <a:graphicData uri="http://schemas.openxmlformats.org/presentationml/2006/ole">
            <mc:AlternateContent xmlns:mc="http://schemas.openxmlformats.org/markup-compatibility/2006">
              <mc:Choice xmlns:v="urn:schemas-microsoft-com:vml" Requires="v">
                <p:oleObj spid="_x0000_s92365" name="Equation" r:id="rId9" imgW="380880" imgH="177480" progId="Equation.3">
                  <p:embed/>
                </p:oleObj>
              </mc:Choice>
              <mc:Fallback>
                <p:oleObj name="Equation" r:id="rId9" imgW="380880" imgH="17748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95925" y="2293938"/>
                        <a:ext cx="904875"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0" name="Freeform 8"/>
          <p:cNvSpPr>
            <a:spLocks noChangeAspect="1"/>
          </p:cNvSpPr>
          <p:nvPr/>
        </p:nvSpPr>
        <p:spPr bwMode="auto">
          <a:xfrm>
            <a:off x="4460875" y="2047875"/>
            <a:ext cx="2930525" cy="985838"/>
          </a:xfrm>
          <a:custGeom>
            <a:avLst/>
            <a:gdLst>
              <a:gd name="T0" fmla="*/ 0 w 1584"/>
              <a:gd name="T1" fmla="*/ 2147483647 h 576"/>
              <a:gd name="T2" fmla="*/ 0 w 1584"/>
              <a:gd name="T3" fmla="*/ 0 h 576"/>
              <a:gd name="T4" fmla="*/ 2147483647 w 1584"/>
              <a:gd name="T5" fmla="*/ 0 h 576"/>
              <a:gd name="T6" fmla="*/ 0 60000 65536"/>
              <a:gd name="T7" fmla="*/ 0 60000 65536"/>
              <a:gd name="T8" fmla="*/ 0 60000 65536"/>
              <a:gd name="T9" fmla="*/ 0 w 1584"/>
              <a:gd name="T10" fmla="*/ 0 h 576"/>
              <a:gd name="T11" fmla="*/ 1584 w 1584"/>
              <a:gd name="T12" fmla="*/ 576 h 576"/>
            </a:gdLst>
            <a:ahLst/>
            <a:cxnLst>
              <a:cxn ang="T6">
                <a:pos x="T0" y="T1"/>
              </a:cxn>
              <a:cxn ang="T7">
                <a:pos x="T2" y="T3"/>
              </a:cxn>
              <a:cxn ang="T8">
                <a:pos x="T4" y="T5"/>
              </a:cxn>
            </a:cxnLst>
            <a:rect l="T9" t="T10" r="T11" b="T12"/>
            <a:pathLst>
              <a:path w="1584" h="576">
                <a:moveTo>
                  <a:pt x="0" y="576"/>
                </a:moveTo>
                <a:lnTo>
                  <a:pt x="0" y="0"/>
                </a:lnTo>
                <a:lnTo>
                  <a:pt x="1584" y="0"/>
                </a:lnTo>
              </a:path>
            </a:pathLst>
          </a:custGeom>
          <a:noFill/>
          <a:ln w="25400" cap="flat" cmpd="sng">
            <a:solidFill>
              <a:srgbClr val="FF0000"/>
            </a:solidFill>
            <a:prstDash val="solid"/>
            <a:round/>
            <a:headEnd type="none" w="med" len="med"/>
            <a:tailEnd type="none" w="med" len="med"/>
          </a:ln>
        </p:spPr>
        <p:txBody>
          <a:bodyPr/>
          <a:lstStyle/>
          <a:p>
            <a:endParaRPr lang="en-US"/>
          </a:p>
        </p:txBody>
      </p:sp>
      <p:sp>
        <p:nvSpPr>
          <p:cNvPr id="3081" name="Freeform 9"/>
          <p:cNvSpPr>
            <a:spLocks noChangeAspect="1"/>
          </p:cNvSpPr>
          <p:nvPr/>
        </p:nvSpPr>
        <p:spPr bwMode="auto">
          <a:xfrm>
            <a:off x="4460875" y="2028825"/>
            <a:ext cx="423863" cy="515938"/>
          </a:xfrm>
          <a:custGeom>
            <a:avLst/>
            <a:gdLst>
              <a:gd name="T0" fmla="*/ 0 w 229"/>
              <a:gd name="T1" fmla="*/ 2147483647 h 301"/>
              <a:gd name="T2" fmla="*/ 2147483647 w 229"/>
              <a:gd name="T3" fmla="*/ 0 h 301"/>
              <a:gd name="T4" fmla="*/ 0 60000 65536"/>
              <a:gd name="T5" fmla="*/ 0 60000 65536"/>
              <a:gd name="T6" fmla="*/ 0 w 229"/>
              <a:gd name="T7" fmla="*/ 0 h 301"/>
              <a:gd name="T8" fmla="*/ 229 w 229"/>
              <a:gd name="T9" fmla="*/ 301 h 301"/>
            </a:gdLst>
            <a:ahLst/>
            <a:cxnLst>
              <a:cxn ang="T4">
                <a:pos x="T0" y="T1"/>
              </a:cxn>
              <a:cxn ang="T5">
                <a:pos x="T2" y="T3"/>
              </a:cxn>
            </a:cxnLst>
            <a:rect l="T6" t="T7" r="T8" b="T9"/>
            <a:pathLst>
              <a:path w="229" h="301">
                <a:moveTo>
                  <a:pt x="0" y="301"/>
                </a:moveTo>
                <a:lnTo>
                  <a:pt x="229" y="0"/>
                </a:lnTo>
              </a:path>
            </a:pathLst>
          </a:custGeom>
          <a:noFill/>
          <a:ln w="9525" cap="flat" cmpd="sng">
            <a:solidFill>
              <a:srgbClr val="FF0000"/>
            </a:solidFill>
            <a:prstDash val="solid"/>
            <a:round/>
            <a:headEnd type="none" w="med" len="med"/>
            <a:tailEnd type="none" w="med" len="med"/>
          </a:ln>
        </p:spPr>
        <p:txBody>
          <a:bodyPr/>
          <a:lstStyle/>
          <a:p>
            <a:endParaRPr lang="en-US"/>
          </a:p>
        </p:txBody>
      </p:sp>
      <p:sp>
        <p:nvSpPr>
          <p:cNvPr id="3082" name="Freeform 10"/>
          <p:cNvSpPr>
            <a:spLocks noChangeAspect="1"/>
          </p:cNvSpPr>
          <p:nvPr/>
        </p:nvSpPr>
        <p:spPr bwMode="auto">
          <a:xfrm>
            <a:off x="4905375" y="2047875"/>
            <a:ext cx="722313" cy="903288"/>
          </a:xfrm>
          <a:custGeom>
            <a:avLst/>
            <a:gdLst>
              <a:gd name="T0" fmla="*/ 0 w 391"/>
              <a:gd name="T1" fmla="*/ 2147483647 h 528"/>
              <a:gd name="T2" fmla="*/ 2147483647 w 391"/>
              <a:gd name="T3" fmla="*/ 0 h 528"/>
              <a:gd name="T4" fmla="*/ 0 60000 65536"/>
              <a:gd name="T5" fmla="*/ 0 60000 65536"/>
              <a:gd name="T6" fmla="*/ 0 w 391"/>
              <a:gd name="T7" fmla="*/ 0 h 528"/>
              <a:gd name="T8" fmla="*/ 391 w 391"/>
              <a:gd name="T9" fmla="*/ 528 h 528"/>
            </a:gdLst>
            <a:ahLst/>
            <a:cxnLst>
              <a:cxn ang="T4">
                <a:pos x="T0" y="T1"/>
              </a:cxn>
              <a:cxn ang="T5">
                <a:pos x="T2" y="T3"/>
              </a:cxn>
            </a:cxnLst>
            <a:rect l="T6" t="T7" r="T8" b="T9"/>
            <a:pathLst>
              <a:path w="391" h="528">
                <a:moveTo>
                  <a:pt x="0" y="528"/>
                </a:moveTo>
                <a:lnTo>
                  <a:pt x="391" y="0"/>
                </a:lnTo>
              </a:path>
            </a:pathLst>
          </a:custGeom>
          <a:noFill/>
          <a:ln w="9525" cap="flat" cmpd="sng">
            <a:solidFill>
              <a:srgbClr val="FF0000"/>
            </a:solidFill>
            <a:prstDash val="solid"/>
            <a:round/>
            <a:headEnd type="none" w="med" len="med"/>
            <a:tailEnd type="none" w="med" len="med"/>
          </a:ln>
        </p:spPr>
        <p:txBody>
          <a:bodyPr/>
          <a:lstStyle/>
          <a:p>
            <a:endParaRPr lang="en-US"/>
          </a:p>
        </p:txBody>
      </p:sp>
      <p:sp>
        <p:nvSpPr>
          <p:cNvPr id="3083" name="Freeform 11"/>
          <p:cNvSpPr>
            <a:spLocks noChangeAspect="1"/>
          </p:cNvSpPr>
          <p:nvPr/>
        </p:nvSpPr>
        <p:spPr bwMode="auto">
          <a:xfrm>
            <a:off x="5349875" y="2047875"/>
            <a:ext cx="722313" cy="903288"/>
          </a:xfrm>
          <a:custGeom>
            <a:avLst/>
            <a:gdLst>
              <a:gd name="T0" fmla="*/ 0 w 391"/>
              <a:gd name="T1" fmla="*/ 2147483647 h 528"/>
              <a:gd name="T2" fmla="*/ 2147483647 w 391"/>
              <a:gd name="T3" fmla="*/ 0 h 528"/>
              <a:gd name="T4" fmla="*/ 0 60000 65536"/>
              <a:gd name="T5" fmla="*/ 0 60000 65536"/>
              <a:gd name="T6" fmla="*/ 0 w 391"/>
              <a:gd name="T7" fmla="*/ 0 h 528"/>
              <a:gd name="T8" fmla="*/ 391 w 391"/>
              <a:gd name="T9" fmla="*/ 528 h 528"/>
            </a:gdLst>
            <a:ahLst/>
            <a:cxnLst>
              <a:cxn ang="T4">
                <a:pos x="T0" y="T1"/>
              </a:cxn>
              <a:cxn ang="T5">
                <a:pos x="T2" y="T3"/>
              </a:cxn>
            </a:cxnLst>
            <a:rect l="T6" t="T7" r="T8" b="T9"/>
            <a:pathLst>
              <a:path w="391" h="528">
                <a:moveTo>
                  <a:pt x="0" y="528"/>
                </a:moveTo>
                <a:lnTo>
                  <a:pt x="391" y="0"/>
                </a:lnTo>
              </a:path>
            </a:pathLst>
          </a:custGeom>
          <a:noFill/>
          <a:ln w="9525" cap="flat" cmpd="sng">
            <a:solidFill>
              <a:srgbClr val="FF0000"/>
            </a:solidFill>
            <a:prstDash val="solid"/>
            <a:round/>
            <a:headEnd type="none" w="med" len="med"/>
            <a:tailEnd type="none" w="med" len="med"/>
          </a:ln>
        </p:spPr>
        <p:txBody>
          <a:bodyPr/>
          <a:lstStyle/>
          <a:p>
            <a:endParaRPr lang="en-US"/>
          </a:p>
        </p:txBody>
      </p:sp>
      <p:sp>
        <p:nvSpPr>
          <p:cNvPr id="3084" name="Freeform 12"/>
          <p:cNvSpPr>
            <a:spLocks noChangeAspect="1"/>
          </p:cNvSpPr>
          <p:nvPr/>
        </p:nvSpPr>
        <p:spPr bwMode="auto">
          <a:xfrm>
            <a:off x="5792788" y="2047875"/>
            <a:ext cx="723900" cy="903288"/>
          </a:xfrm>
          <a:custGeom>
            <a:avLst/>
            <a:gdLst>
              <a:gd name="T0" fmla="*/ 0 w 391"/>
              <a:gd name="T1" fmla="*/ 2147483647 h 528"/>
              <a:gd name="T2" fmla="*/ 2147483647 w 391"/>
              <a:gd name="T3" fmla="*/ 0 h 528"/>
              <a:gd name="T4" fmla="*/ 0 60000 65536"/>
              <a:gd name="T5" fmla="*/ 0 60000 65536"/>
              <a:gd name="T6" fmla="*/ 0 w 391"/>
              <a:gd name="T7" fmla="*/ 0 h 528"/>
              <a:gd name="T8" fmla="*/ 391 w 391"/>
              <a:gd name="T9" fmla="*/ 528 h 528"/>
            </a:gdLst>
            <a:ahLst/>
            <a:cxnLst>
              <a:cxn ang="T4">
                <a:pos x="T0" y="T1"/>
              </a:cxn>
              <a:cxn ang="T5">
                <a:pos x="T2" y="T3"/>
              </a:cxn>
            </a:cxnLst>
            <a:rect l="T6" t="T7" r="T8" b="T9"/>
            <a:pathLst>
              <a:path w="391" h="528">
                <a:moveTo>
                  <a:pt x="0" y="528"/>
                </a:moveTo>
                <a:lnTo>
                  <a:pt x="391" y="0"/>
                </a:lnTo>
              </a:path>
            </a:pathLst>
          </a:custGeom>
          <a:noFill/>
          <a:ln w="9525" cap="flat" cmpd="sng">
            <a:solidFill>
              <a:srgbClr val="FF0000"/>
            </a:solidFill>
            <a:prstDash val="solid"/>
            <a:round/>
            <a:headEnd type="none" w="med" len="med"/>
            <a:tailEnd type="none" w="med" len="med"/>
          </a:ln>
        </p:spPr>
        <p:txBody>
          <a:bodyPr/>
          <a:lstStyle/>
          <a:p>
            <a:endParaRPr lang="en-US"/>
          </a:p>
        </p:txBody>
      </p:sp>
      <p:sp>
        <p:nvSpPr>
          <p:cNvPr id="3085" name="Freeform 13"/>
          <p:cNvSpPr>
            <a:spLocks noChangeAspect="1"/>
          </p:cNvSpPr>
          <p:nvPr/>
        </p:nvSpPr>
        <p:spPr bwMode="auto">
          <a:xfrm>
            <a:off x="6237288" y="2047875"/>
            <a:ext cx="722312" cy="903288"/>
          </a:xfrm>
          <a:custGeom>
            <a:avLst/>
            <a:gdLst>
              <a:gd name="T0" fmla="*/ 0 w 391"/>
              <a:gd name="T1" fmla="*/ 2147483647 h 528"/>
              <a:gd name="T2" fmla="*/ 2147483647 w 391"/>
              <a:gd name="T3" fmla="*/ 0 h 528"/>
              <a:gd name="T4" fmla="*/ 0 60000 65536"/>
              <a:gd name="T5" fmla="*/ 0 60000 65536"/>
              <a:gd name="T6" fmla="*/ 0 w 391"/>
              <a:gd name="T7" fmla="*/ 0 h 528"/>
              <a:gd name="T8" fmla="*/ 391 w 391"/>
              <a:gd name="T9" fmla="*/ 528 h 528"/>
            </a:gdLst>
            <a:ahLst/>
            <a:cxnLst>
              <a:cxn ang="T4">
                <a:pos x="T0" y="T1"/>
              </a:cxn>
              <a:cxn ang="T5">
                <a:pos x="T2" y="T3"/>
              </a:cxn>
            </a:cxnLst>
            <a:rect l="T6" t="T7" r="T8" b="T9"/>
            <a:pathLst>
              <a:path w="391" h="528">
                <a:moveTo>
                  <a:pt x="0" y="528"/>
                </a:moveTo>
                <a:lnTo>
                  <a:pt x="391" y="0"/>
                </a:lnTo>
              </a:path>
            </a:pathLst>
          </a:custGeom>
          <a:noFill/>
          <a:ln w="9525" cap="flat" cmpd="sng">
            <a:solidFill>
              <a:srgbClr val="FF0000"/>
            </a:solidFill>
            <a:prstDash val="solid"/>
            <a:round/>
            <a:headEnd type="none" w="med" len="med"/>
            <a:tailEnd type="none" w="med" len="med"/>
          </a:ln>
        </p:spPr>
        <p:txBody>
          <a:bodyPr/>
          <a:lstStyle/>
          <a:p>
            <a:endParaRPr lang="en-US"/>
          </a:p>
        </p:txBody>
      </p:sp>
      <p:sp>
        <p:nvSpPr>
          <p:cNvPr id="3086" name="Freeform 14"/>
          <p:cNvSpPr>
            <a:spLocks noChangeAspect="1"/>
          </p:cNvSpPr>
          <p:nvPr/>
        </p:nvSpPr>
        <p:spPr bwMode="auto">
          <a:xfrm>
            <a:off x="6592888" y="2047875"/>
            <a:ext cx="722312" cy="903288"/>
          </a:xfrm>
          <a:custGeom>
            <a:avLst/>
            <a:gdLst>
              <a:gd name="T0" fmla="*/ 0 w 391"/>
              <a:gd name="T1" fmla="*/ 2147483647 h 528"/>
              <a:gd name="T2" fmla="*/ 2147483647 w 391"/>
              <a:gd name="T3" fmla="*/ 0 h 528"/>
              <a:gd name="T4" fmla="*/ 0 60000 65536"/>
              <a:gd name="T5" fmla="*/ 0 60000 65536"/>
              <a:gd name="T6" fmla="*/ 0 w 391"/>
              <a:gd name="T7" fmla="*/ 0 h 528"/>
              <a:gd name="T8" fmla="*/ 391 w 391"/>
              <a:gd name="T9" fmla="*/ 528 h 528"/>
            </a:gdLst>
            <a:ahLst/>
            <a:cxnLst>
              <a:cxn ang="T4">
                <a:pos x="T0" y="T1"/>
              </a:cxn>
              <a:cxn ang="T5">
                <a:pos x="T2" y="T3"/>
              </a:cxn>
            </a:cxnLst>
            <a:rect l="T6" t="T7" r="T8" b="T9"/>
            <a:pathLst>
              <a:path w="391" h="528">
                <a:moveTo>
                  <a:pt x="0" y="528"/>
                </a:moveTo>
                <a:lnTo>
                  <a:pt x="391" y="0"/>
                </a:lnTo>
              </a:path>
            </a:pathLst>
          </a:custGeom>
          <a:noFill/>
          <a:ln w="9525" cap="flat" cmpd="sng">
            <a:solidFill>
              <a:srgbClr val="FF0000"/>
            </a:solidFill>
            <a:prstDash val="solid"/>
            <a:round/>
            <a:headEnd type="none" w="med" len="med"/>
            <a:tailEnd type="none" w="med" len="med"/>
          </a:ln>
        </p:spPr>
        <p:txBody>
          <a:bodyPr/>
          <a:lstStyle/>
          <a:p>
            <a:endParaRPr lang="en-US"/>
          </a:p>
        </p:txBody>
      </p:sp>
      <p:sp>
        <p:nvSpPr>
          <p:cNvPr id="3087" name="Freeform 15"/>
          <p:cNvSpPr>
            <a:spLocks noChangeAspect="1"/>
          </p:cNvSpPr>
          <p:nvPr/>
        </p:nvSpPr>
        <p:spPr bwMode="auto">
          <a:xfrm>
            <a:off x="4549775" y="2047875"/>
            <a:ext cx="723900" cy="903288"/>
          </a:xfrm>
          <a:custGeom>
            <a:avLst/>
            <a:gdLst>
              <a:gd name="T0" fmla="*/ 0 w 391"/>
              <a:gd name="T1" fmla="*/ 2147483647 h 528"/>
              <a:gd name="T2" fmla="*/ 2147483647 w 391"/>
              <a:gd name="T3" fmla="*/ 0 h 528"/>
              <a:gd name="T4" fmla="*/ 0 60000 65536"/>
              <a:gd name="T5" fmla="*/ 0 60000 65536"/>
              <a:gd name="T6" fmla="*/ 0 w 391"/>
              <a:gd name="T7" fmla="*/ 0 h 528"/>
              <a:gd name="T8" fmla="*/ 391 w 391"/>
              <a:gd name="T9" fmla="*/ 528 h 528"/>
            </a:gdLst>
            <a:ahLst/>
            <a:cxnLst>
              <a:cxn ang="T4">
                <a:pos x="T0" y="T1"/>
              </a:cxn>
              <a:cxn ang="T5">
                <a:pos x="T2" y="T3"/>
              </a:cxn>
            </a:cxnLst>
            <a:rect l="T6" t="T7" r="T8" b="T9"/>
            <a:pathLst>
              <a:path w="391" h="528">
                <a:moveTo>
                  <a:pt x="0" y="528"/>
                </a:moveTo>
                <a:lnTo>
                  <a:pt x="391" y="0"/>
                </a:lnTo>
              </a:path>
            </a:pathLst>
          </a:custGeom>
          <a:noFill/>
          <a:ln w="9525" cap="flat" cmpd="sng">
            <a:solidFill>
              <a:srgbClr val="FF0000"/>
            </a:solidFill>
            <a:prstDash val="solid"/>
            <a:round/>
            <a:headEnd type="none" w="med" len="med"/>
            <a:tailEnd type="none" w="med" len="med"/>
          </a:ln>
        </p:spPr>
        <p:txBody>
          <a:bodyPr/>
          <a:lstStyle/>
          <a:p>
            <a:endParaRPr lang="en-US"/>
          </a:p>
        </p:txBody>
      </p:sp>
      <p:sp>
        <p:nvSpPr>
          <p:cNvPr id="3088" name="Freeform 16"/>
          <p:cNvSpPr>
            <a:spLocks noChangeAspect="1"/>
          </p:cNvSpPr>
          <p:nvPr/>
        </p:nvSpPr>
        <p:spPr bwMode="auto">
          <a:xfrm>
            <a:off x="6948488" y="2459038"/>
            <a:ext cx="422275" cy="515937"/>
          </a:xfrm>
          <a:custGeom>
            <a:avLst/>
            <a:gdLst>
              <a:gd name="T0" fmla="*/ 0 w 229"/>
              <a:gd name="T1" fmla="*/ 2147483647 h 301"/>
              <a:gd name="T2" fmla="*/ 2147483647 w 229"/>
              <a:gd name="T3" fmla="*/ 0 h 301"/>
              <a:gd name="T4" fmla="*/ 0 60000 65536"/>
              <a:gd name="T5" fmla="*/ 0 60000 65536"/>
              <a:gd name="T6" fmla="*/ 0 w 229"/>
              <a:gd name="T7" fmla="*/ 0 h 301"/>
              <a:gd name="T8" fmla="*/ 229 w 229"/>
              <a:gd name="T9" fmla="*/ 301 h 301"/>
            </a:gdLst>
            <a:ahLst/>
            <a:cxnLst>
              <a:cxn ang="T4">
                <a:pos x="T0" y="T1"/>
              </a:cxn>
              <a:cxn ang="T5">
                <a:pos x="T2" y="T3"/>
              </a:cxn>
            </a:cxnLst>
            <a:rect l="T6" t="T7" r="T8" b="T9"/>
            <a:pathLst>
              <a:path w="229" h="301">
                <a:moveTo>
                  <a:pt x="0" y="301"/>
                </a:moveTo>
                <a:lnTo>
                  <a:pt x="229" y="0"/>
                </a:lnTo>
              </a:path>
            </a:pathLst>
          </a:custGeom>
          <a:noFill/>
          <a:ln w="9525" cap="flat" cmpd="sng">
            <a:solidFill>
              <a:srgbClr val="FF0000"/>
            </a:solidFill>
            <a:prstDash val="solid"/>
            <a:round/>
            <a:headEnd type="none" w="med" len="med"/>
            <a:tailEnd type="none" w="med" len="med"/>
          </a:ln>
        </p:spPr>
        <p:txBody>
          <a:bodyPr/>
          <a:lstStyle/>
          <a:p>
            <a:endParaRPr lang="en-US"/>
          </a:p>
        </p:txBody>
      </p:sp>
      <p:sp>
        <p:nvSpPr>
          <p:cNvPr id="3089" name="Text Box 17"/>
          <p:cNvSpPr txBox="1">
            <a:spLocks noChangeArrowheads="1"/>
          </p:cNvSpPr>
          <p:nvPr/>
        </p:nvSpPr>
        <p:spPr bwMode="auto">
          <a:xfrm>
            <a:off x="609600" y="3429000"/>
            <a:ext cx="8193088" cy="830263"/>
          </a:xfrm>
          <a:prstGeom prst="rect">
            <a:avLst/>
          </a:prstGeom>
          <a:noFill/>
          <a:ln w="9525">
            <a:noFill/>
            <a:miter lim="800000"/>
            <a:headEnd/>
            <a:tailEnd/>
          </a:ln>
        </p:spPr>
        <p:txBody>
          <a:bodyPr>
            <a:spAutoFit/>
          </a:bodyPr>
          <a:lstStyle/>
          <a:p>
            <a:pPr algn="ctr" eaLnBrk="1" hangingPunct="1"/>
            <a:r>
              <a:rPr lang="en-US" sz="2400" b="1">
                <a:solidFill>
                  <a:srgbClr val="000000"/>
                </a:solidFill>
                <a:latin typeface="Batang" pitchFamily="18" charset="-127"/>
              </a:rPr>
              <a:t>The coherent nuclear potential can lead to repulsive pseudopotential for a &gt; 0</a:t>
            </a:r>
          </a:p>
        </p:txBody>
      </p:sp>
      <p:sp>
        <p:nvSpPr>
          <p:cNvPr id="741394" name="Text Box 18"/>
          <p:cNvSpPr txBox="1">
            <a:spLocks noChangeArrowheads="1"/>
          </p:cNvSpPr>
          <p:nvPr/>
        </p:nvSpPr>
        <p:spPr bwMode="auto">
          <a:xfrm>
            <a:off x="669925" y="5402263"/>
            <a:ext cx="7924800" cy="701675"/>
          </a:xfrm>
          <a:prstGeom prst="rect">
            <a:avLst/>
          </a:prstGeom>
          <a:solidFill>
            <a:srgbClr val="CCFFFF"/>
          </a:solidFill>
          <a:ln w="9525">
            <a:noFill/>
            <a:miter lim="800000"/>
            <a:headEnd/>
            <a:tailEnd/>
          </a:ln>
        </p:spPr>
        <p:txBody>
          <a:bodyPr>
            <a:spAutoFit/>
          </a:bodyPr>
          <a:lstStyle/>
          <a:p>
            <a:pPr algn="ctr" eaLnBrk="1" hangingPunct="1"/>
            <a:r>
              <a:rPr lang="en-US" sz="2000">
                <a:solidFill>
                  <a:srgbClr val="1F497D"/>
                </a:solidFill>
                <a:latin typeface="Times New Roman" pitchFamily="18" charset="0"/>
              </a:rPr>
              <a:t>Attractive potential can also lead to neutron absorption </a:t>
            </a:r>
          </a:p>
          <a:p>
            <a:pPr algn="ctr" eaLnBrk="1" hangingPunct="1"/>
            <a:r>
              <a:rPr lang="en-US" sz="2000">
                <a:solidFill>
                  <a:srgbClr val="1F497D"/>
                </a:solidFill>
                <a:latin typeface="Times New Roman" pitchFamily="18" charset="0"/>
              </a:rPr>
              <a:t>but often </a:t>
            </a:r>
            <a:r>
              <a:rPr lang="en-US" sz="2000" i="1">
                <a:solidFill>
                  <a:srgbClr val="1F497D"/>
                </a:solidFill>
                <a:latin typeface="Times New Roman" pitchFamily="18" charset="0"/>
              </a:rPr>
              <a:t>L</a:t>
            </a:r>
            <a:r>
              <a:rPr lang="en-US" sz="2000" baseline="-25000">
                <a:solidFill>
                  <a:srgbClr val="1F497D"/>
                </a:solidFill>
                <a:latin typeface="Times New Roman" pitchFamily="18" charset="0"/>
              </a:rPr>
              <a:t>mfp</a:t>
            </a:r>
            <a:r>
              <a:rPr lang="en-US" sz="2000">
                <a:solidFill>
                  <a:srgbClr val="1F497D"/>
                </a:solidFill>
                <a:latin typeface="Times New Roman" pitchFamily="18" charset="0"/>
              </a:rPr>
              <a:t> &gt;&gt; </a:t>
            </a:r>
            <a:r>
              <a:rPr lang="en-US" sz="2000">
                <a:solidFill>
                  <a:srgbClr val="1F497D"/>
                </a:solidFill>
                <a:latin typeface="Symbol" pitchFamily="18" charset="2"/>
              </a:rPr>
              <a:t>l</a:t>
            </a:r>
            <a:r>
              <a:rPr lang="en-US" sz="2000" baseline="-25000">
                <a:solidFill>
                  <a:srgbClr val="1F497D"/>
                </a:solidFill>
                <a:latin typeface="Times New Roman" pitchFamily="18" charset="0"/>
              </a:rPr>
              <a:t>n </a:t>
            </a:r>
            <a:r>
              <a:rPr lang="en-US" sz="2000">
                <a:solidFill>
                  <a:srgbClr val="1F497D"/>
                </a:solidFill>
                <a:latin typeface="Times New Roman" pitchFamily="18" charset="0"/>
              </a:rPr>
              <a:t> (~10</a:t>
            </a:r>
            <a:r>
              <a:rPr lang="en-US" sz="2000" baseline="30000">
                <a:solidFill>
                  <a:srgbClr val="1F497D"/>
                </a:solidFill>
                <a:latin typeface="Times New Roman" pitchFamily="18" charset="0"/>
              </a:rPr>
              <a:t>-5</a:t>
            </a:r>
            <a:r>
              <a:rPr lang="en-US" sz="2000">
                <a:solidFill>
                  <a:srgbClr val="1F497D"/>
                </a:solidFill>
                <a:latin typeface="Times New Roman" pitchFamily="18" charset="0"/>
              </a:rPr>
              <a:t> probability per bounce) </a:t>
            </a:r>
            <a:endParaRPr lang="en-US" sz="2000" baseline="-25000">
              <a:solidFill>
                <a:srgbClr val="1F497D"/>
              </a:solidFill>
              <a:latin typeface="Times New Roman" pitchFamily="18" charset="0"/>
            </a:endParaRPr>
          </a:p>
        </p:txBody>
      </p:sp>
      <p:sp>
        <p:nvSpPr>
          <p:cNvPr id="3091" name="Text Box 19"/>
          <p:cNvSpPr txBox="1">
            <a:spLocks noChangeArrowheads="1"/>
          </p:cNvSpPr>
          <p:nvPr/>
        </p:nvSpPr>
        <p:spPr bwMode="auto">
          <a:xfrm>
            <a:off x="1600200" y="4495800"/>
            <a:ext cx="4886325" cy="523875"/>
          </a:xfrm>
          <a:prstGeom prst="rect">
            <a:avLst/>
          </a:prstGeom>
          <a:noFill/>
          <a:ln w="9525">
            <a:noFill/>
            <a:miter lim="800000"/>
            <a:headEnd/>
            <a:tailEnd/>
          </a:ln>
        </p:spPr>
        <p:txBody>
          <a:bodyPr wrap="none">
            <a:spAutoFit/>
          </a:bodyPr>
          <a:lstStyle/>
          <a:p>
            <a:pPr eaLnBrk="1" hangingPunct="1"/>
            <a:r>
              <a:rPr lang="en-US" sz="2800">
                <a:solidFill>
                  <a:srgbClr val="660033"/>
                </a:solidFill>
                <a:latin typeface="Times New Roman" pitchFamily="18" charset="0"/>
              </a:rPr>
              <a:t>For E</a:t>
            </a:r>
            <a:r>
              <a:rPr lang="en-US" sz="2800" baseline="-25000">
                <a:solidFill>
                  <a:srgbClr val="660033"/>
                </a:solidFill>
                <a:latin typeface="Times New Roman" pitchFamily="18" charset="0"/>
              </a:rPr>
              <a:t>UCN</a:t>
            </a:r>
            <a:r>
              <a:rPr lang="en-US" sz="2800">
                <a:solidFill>
                  <a:srgbClr val="660033"/>
                </a:solidFill>
                <a:latin typeface="Times New Roman" pitchFamily="18" charset="0"/>
              </a:rPr>
              <a:t> &lt; V</a:t>
            </a:r>
            <a:r>
              <a:rPr lang="en-US" sz="2800" baseline="-25000">
                <a:solidFill>
                  <a:srgbClr val="660033"/>
                </a:solidFill>
                <a:latin typeface="Times New Roman" pitchFamily="18" charset="0"/>
              </a:rPr>
              <a:t>0</a:t>
            </a:r>
            <a:r>
              <a:rPr lang="en-US" sz="2800">
                <a:solidFill>
                  <a:srgbClr val="660033"/>
                </a:solidFill>
                <a:latin typeface="Times New Roman" pitchFamily="18" charset="0"/>
              </a:rPr>
              <a:t>, UCN are trapped</a:t>
            </a:r>
          </a:p>
        </p:txBody>
      </p:sp>
      <p:sp>
        <p:nvSpPr>
          <p:cNvPr id="3092" name="Text Box 20"/>
          <p:cNvSpPr txBox="1">
            <a:spLocks noChangeArrowheads="1"/>
          </p:cNvSpPr>
          <p:nvPr/>
        </p:nvSpPr>
        <p:spPr bwMode="auto">
          <a:xfrm>
            <a:off x="2438400" y="1905000"/>
            <a:ext cx="944563" cy="519113"/>
          </a:xfrm>
          <a:prstGeom prst="rect">
            <a:avLst/>
          </a:prstGeom>
          <a:noFill/>
          <a:ln w="9525">
            <a:noFill/>
            <a:miter lim="800000"/>
            <a:headEnd/>
            <a:tailEnd/>
          </a:ln>
        </p:spPr>
        <p:txBody>
          <a:bodyPr wrap="none">
            <a:spAutoFit/>
          </a:bodyPr>
          <a:lstStyle/>
          <a:p>
            <a:pPr eaLnBrk="1" hangingPunct="1"/>
            <a:r>
              <a:rPr lang="en-US" sz="2800">
                <a:solidFill>
                  <a:srgbClr val="660033"/>
                </a:solidFill>
                <a:latin typeface="Times New Roman" pitchFamily="18" charset="0"/>
              </a:rPr>
              <a:t>E</a:t>
            </a:r>
            <a:r>
              <a:rPr lang="en-US" sz="2800" baseline="-25000">
                <a:solidFill>
                  <a:srgbClr val="660033"/>
                </a:solidFill>
                <a:latin typeface="Times New Roman" pitchFamily="18" charset="0"/>
              </a:rPr>
              <a:t>UCN</a:t>
            </a:r>
          </a:p>
        </p:txBody>
      </p:sp>
      <p:sp>
        <p:nvSpPr>
          <p:cNvPr id="3093" name="Line 21"/>
          <p:cNvSpPr>
            <a:spLocks noChangeShapeType="1"/>
          </p:cNvSpPr>
          <p:nvPr/>
        </p:nvSpPr>
        <p:spPr bwMode="auto">
          <a:xfrm>
            <a:off x="3429000" y="2286000"/>
            <a:ext cx="914400" cy="0"/>
          </a:xfrm>
          <a:prstGeom prst="line">
            <a:avLst/>
          </a:prstGeom>
          <a:noFill/>
          <a:ln w="38100">
            <a:solidFill>
              <a:srgbClr val="800080"/>
            </a:solidFill>
            <a:round/>
            <a:headEnd/>
            <a:tailEnd type="triangle" w="med" len="med"/>
          </a:ln>
        </p:spPr>
        <p:txBody>
          <a:bodyPr/>
          <a:lstStyle/>
          <a:p>
            <a:endParaRPr lang="en-US"/>
          </a:p>
        </p:txBody>
      </p:sp>
      <p:sp>
        <p:nvSpPr>
          <p:cNvPr id="3094" name="Rectangle 22"/>
          <p:cNvSpPr>
            <a:spLocks noGrp="1" noChangeArrowheads="1"/>
          </p:cNvSpPr>
          <p:nvPr>
            <p:ph type="title"/>
          </p:nvPr>
        </p:nvSpPr>
        <p:spPr>
          <a:xfrm>
            <a:off x="625475" y="88900"/>
            <a:ext cx="7772400" cy="1143000"/>
          </a:xfrm>
        </p:spPr>
        <p:txBody>
          <a:bodyPr/>
          <a:lstStyle/>
          <a:p>
            <a:pPr eaLnBrk="1" hangingPunct="1"/>
            <a:r>
              <a:rPr lang="en-US" sz="4000" b="1" smtClean="0">
                <a:solidFill>
                  <a:srgbClr val="FF9900"/>
                </a:solidFill>
                <a:latin typeface="Comic Sans MS" pitchFamily="66" charset="0"/>
              </a:rPr>
              <a:t>Effective Potential Step</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1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39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62000" y="0"/>
            <a:ext cx="7772400" cy="1143000"/>
          </a:xfrm>
        </p:spPr>
        <p:txBody>
          <a:bodyPr/>
          <a:lstStyle/>
          <a:p>
            <a:pPr eaLnBrk="1" hangingPunct="1"/>
            <a:r>
              <a:rPr lang="en-US" b="1" smtClean="0">
                <a:solidFill>
                  <a:srgbClr val="FF9900"/>
                </a:solidFill>
                <a:latin typeface="Comic Sans MS" pitchFamily="66" charset="0"/>
              </a:rPr>
              <a:t>UCN Properties</a:t>
            </a:r>
          </a:p>
        </p:txBody>
      </p:sp>
      <p:pic>
        <p:nvPicPr>
          <p:cNvPr id="4100" name="Picture 3" descr="Basketball"/>
          <p:cNvPicPr>
            <a:picLocks noGrp="1" noChangeAspect="1" noChangeArrowheads="1"/>
          </p:cNvPicPr>
          <p:nvPr>
            <p:ph sz="half" idx="2"/>
          </p:nvPr>
        </p:nvPicPr>
        <p:blipFill>
          <a:blip r:embed="rId3" cstate="print">
            <a:clrChange>
              <a:clrFrom>
                <a:srgbClr val="CBBCA7"/>
              </a:clrFrom>
              <a:clrTo>
                <a:srgbClr val="CBBCA7">
                  <a:alpha val="0"/>
                </a:srgbClr>
              </a:clrTo>
            </a:clrChange>
          </a:blip>
          <a:srcRect/>
          <a:stretch>
            <a:fillRect/>
          </a:stretch>
        </p:blipFill>
        <p:spPr>
          <a:xfrm>
            <a:off x="3048000" y="3352800"/>
            <a:ext cx="1914525" cy="2516188"/>
          </a:xfrm>
        </p:spPr>
      </p:pic>
      <p:graphicFrame>
        <p:nvGraphicFramePr>
          <p:cNvPr id="4098" name="Object 4"/>
          <p:cNvGraphicFramePr>
            <a:graphicFrameLocks noChangeAspect="1"/>
          </p:cNvGraphicFramePr>
          <p:nvPr>
            <p:extLst>
              <p:ext uri="{D42A27DB-BD31-4B8C-83A1-F6EECF244321}">
                <p14:modId xmlns:p14="http://schemas.microsoft.com/office/powerpoint/2010/main" val="1248607814"/>
              </p:ext>
            </p:extLst>
          </p:nvPr>
        </p:nvGraphicFramePr>
        <p:xfrm>
          <a:off x="1917700" y="949325"/>
          <a:ext cx="5159375" cy="2949575"/>
        </p:xfrm>
        <a:graphic>
          <a:graphicData uri="http://schemas.openxmlformats.org/presentationml/2006/ole">
            <mc:AlternateContent xmlns:mc="http://schemas.openxmlformats.org/markup-compatibility/2006">
              <mc:Choice xmlns:v="urn:schemas-microsoft-com:vml" Requires="v">
                <p:oleObj spid="_x0000_s93238" name="Equation" r:id="rId4" imgW="2577960" imgH="1473120" progId="Equation.3">
                  <p:embed/>
                </p:oleObj>
              </mc:Choice>
              <mc:Fallback>
                <p:oleObj name="Equation" r:id="rId4" imgW="2577960" imgH="1473120" progId="Equation.3">
                  <p:embed/>
                  <p:pic>
                    <p:nvPicPr>
                      <p:cNvPr id="0" name="Object 4"/>
                      <p:cNvPicPr>
                        <a:picLocks noChangeAspect="1" noChangeArrowheads="1"/>
                      </p:cNvPicPr>
                      <p:nvPr/>
                    </p:nvPicPr>
                    <p:blipFill>
                      <a:blip r:embed="rId5"/>
                      <a:srcRect/>
                      <a:stretch>
                        <a:fillRect/>
                      </a:stretch>
                    </p:blipFill>
                    <p:spPr bwMode="auto">
                      <a:xfrm>
                        <a:off x="1917700" y="949325"/>
                        <a:ext cx="5159375" cy="294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1" name="Line 5"/>
          <p:cNvSpPr>
            <a:spLocks noChangeShapeType="1"/>
          </p:cNvSpPr>
          <p:nvPr/>
        </p:nvSpPr>
        <p:spPr bwMode="auto">
          <a:xfrm>
            <a:off x="812800" y="5886450"/>
            <a:ext cx="8043863" cy="0"/>
          </a:xfrm>
          <a:prstGeom prst="line">
            <a:avLst/>
          </a:prstGeom>
          <a:noFill/>
          <a:ln w="38100">
            <a:solidFill>
              <a:srgbClr val="FF0000"/>
            </a:solidFill>
            <a:round/>
            <a:headEnd/>
            <a:tailEnd/>
          </a:ln>
        </p:spPr>
        <p:txBody>
          <a:bodyPr/>
          <a:lstStyle/>
          <a:p>
            <a:endParaRPr lang="en-US"/>
          </a:p>
        </p:txBody>
      </p:sp>
      <p:sp>
        <p:nvSpPr>
          <p:cNvPr id="4102" name="Line 6"/>
          <p:cNvSpPr>
            <a:spLocks noChangeShapeType="1"/>
          </p:cNvSpPr>
          <p:nvPr/>
        </p:nvSpPr>
        <p:spPr bwMode="auto">
          <a:xfrm>
            <a:off x="4165600" y="5886450"/>
            <a:ext cx="609600" cy="514350"/>
          </a:xfrm>
          <a:prstGeom prst="line">
            <a:avLst/>
          </a:prstGeom>
          <a:noFill/>
          <a:ln w="25400">
            <a:solidFill>
              <a:srgbClr val="FF0000"/>
            </a:solidFill>
            <a:round/>
            <a:headEnd/>
            <a:tailEnd/>
          </a:ln>
        </p:spPr>
        <p:txBody>
          <a:bodyPr/>
          <a:lstStyle/>
          <a:p>
            <a:endParaRPr lang="en-US"/>
          </a:p>
        </p:txBody>
      </p:sp>
      <p:sp>
        <p:nvSpPr>
          <p:cNvPr id="4103" name="Line 7"/>
          <p:cNvSpPr>
            <a:spLocks noChangeShapeType="1"/>
          </p:cNvSpPr>
          <p:nvPr/>
        </p:nvSpPr>
        <p:spPr bwMode="auto">
          <a:xfrm>
            <a:off x="3556000" y="5886450"/>
            <a:ext cx="609600" cy="514350"/>
          </a:xfrm>
          <a:prstGeom prst="line">
            <a:avLst/>
          </a:prstGeom>
          <a:noFill/>
          <a:ln w="25400">
            <a:solidFill>
              <a:srgbClr val="FF0000"/>
            </a:solidFill>
            <a:round/>
            <a:headEnd/>
            <a:tailEnd/>
          </a:ln>
        </p:spPr>
        <p:txBody>
          <a:bodyPr/>
          <a:lstStyle/>
          <a:p>
            <a:endParaRPr lang="en-US"/>
          </a:p>
        </p:txBody>
      </p:sp>
      <p:sp>
        <p:nvSpPr>
          <p:cNvPr id="4104" name="Line 8"/>
          <p:cNvSpPr>
            <a:spLocks noChangeShapeType="1"/>
          </p:cNvSpPr>
          <p:nvPr/>
        </p:nvSpPr>
        <p:spPr bwMode="auto">
          <a:xfrm>
            <a:off x="4775200" y="5886450"/>
            <a:ext cx="609600" cy="514350"/>
          </a:xfrm>
          <a:prstGeom prst="line">
            <a:avLst/>
          </a:prstGeom>
          <a:noFill/>
          <a:ln w="25400">
            <a:solidFill>
              <a:srgbClr val="FF0000"/>
            </a:solidFill>
            <a:round/>
            <a:headEnd/>
            <a:tailEnd/>
          </a:ln>
        </p:spPr>
        <p:txBody>
          <a:bodyPr/>
          <a:lstStyle/>
          <a:p>
            <a:endParaRPr lang="en-US"/>
          </a:p>
        </p:txBody>
      </p:sp>
      <p:sp>
        <p:nvSpPr>
          <p:cNvPr id="4105" name="Line 9"/>
          <p:cNvSpPr>
            <a:spLocks noChangeShapeType="1"/>
          </p:cNvSpPr>
          <p:nvPr/>
        </p:nvSpPr>
        <p:spPr bwMode="auto">
          <a:xfrm>
            <a:off x="5384800" y="5886450"/>
            <a:ext cx="609600" cy="514350"/>
          </a:xfrm>
          <a:prstGeom prst="line">
            <a:avLst/>
          </a:prstGeom>
          <a:noFill/>
          <a:ln w="25400">
            <a:solidFill>
              <a:srgbClr val="FF0000"/>
            </a:solidFill>
            <a:round/>
            <a:headEnd/>
            <a:tailEnd/>
          </a:ln>
        </p:spPr>
        <p:txBody>
          <a:bodyPr/>
          <a:lstStyle/>
          <a:p>
            <a:endParaRPr lang="en-US"/>
          </a:p>
        </p:txBody>
      </p:sp>
      <p:sp>
        <p:nvSpPr>
          <p:cNvPr id="4106" name="Line 10"/>
          <p:cNvSpPr>
            <a:spLocks noChangeShapeType="1"/>
          </p:cNvSpPr>
          <p:nvPr/>
        </p:nvSpPr>
        <p:spPr bwMode="auto">
          <a:xfrm>
            <a:off x="7823200" y="5886450"/>
            <a:ext cx="609600" cy="514350"/>
          </a:xfrm>
          <a:prstGeom prst="line">
            <a:avLst/>
          </a:prstGeom>
          <a:noFill/>
          <a:ln w="25400">
            <a:solidFill>
              <a:srgbClr val="FF0000"/>
            </a:solidFill>
            <a:round/>
            <a:headEnd/>
            <a:tailEnd/>
          </a:ln>
        </p:spPr>
        <p:txBody>
          <a:bodyPr/>
          <a:lstStyle/>
          <a:p>
            <a:endParaRPr lang="en-US"/>
          </a:p>
        </p:txBody>
      </p:sp>
      <p:sp>
        <p:nvSpPr>
          <p:cNvPr id="4107" name="Line 11"/>
          <p:cNvSpPr>
            <a:spLocks noChangeShapeType="1"/>
          </p:cNvSpPr>
          <p:nvPr/>
        </p:nvSpPr>
        <p:spPr bwMode="auto">
          <a:xfrm>
            <a:off x="5994400" y="5886450"/>
            <a:ext cx="609600" cy="514350"/>
          </a:xfrm>
          <a:prstGeom prst="line">
            <a:avLst/>
          </a:prstGeom>
          <a:noFill/>
          <a:ln w="25400">
            <a:solidFill>
              <a:srgbClr val="FF0000"/>
            </a:solidFill>
            <a:round/>
            <a:headEnd/>
            <a:tailEnd/>
          </a:ln>
        </p:spPr>
        <p:txBody>
          <a:bodyPr/>
          <a:lstStyle/>
          <a:p>
            <a:endParaRPr lang="en-US"/>
          </a:p>
        </p:txBody>
      </p:sp>
      <p:sp>
        <p:nvSpPr>
          <p:cNvPr id="4108" name="Line 12"/>
          <p:cNvSpPr>
            <a:spLocks noChangeShapeType="1"/>
          </p:cNvSpPr>
          <p:nvPr/>
        </p:nvSpPr>
        <p:spPr bwMode="auto">
          <a:xfrm>
            <a:off x="6604000" y="5886450"/>
            <a:ext cx="609600" cy="514350"/>
          </a:xfrm>
          <a:prstGeom prst="line">
            <a:avLst/>
          </a:prstGeom>
          <a:noFill/>
          <a:ln w="25400">
            <a:solidFill>
              <a:srgbClr val="FF0000"/>
            </a:solidFill>
            <a:round/>
            <a:headEnd/>
            <a:tailEnd/>
          </a:ln>
        </p:spPr>
        <p:txBody>
          <a:bodyPr/>
          <a:lstStyle/>
          <a:p>
            <a:endParaRPr lang="en-US"/>
          </a:p>
        </p:txBody>
      </p:sp>
      <p:sp>
        <p:nvSpPr>
          <p:cNvPr id="4109" name="Line 13"/>
          <p:cNvSpPr>
            <a:spLocks noChangeShapeType="1"/>
          </p:cNvSpPr>
          <p:nvPr/>
        </p:nvSpPr>
        <p:spPr bwMode="auto">
          <a:xfrm>
            <a:off x="7213600" y="5886450"/>
            <a:ext cx="609600" cy="514350"/>
          </a:xfrm>
          <a:prstGeom prst="line">
            <a:avLst/>
          </a:prstGeom>
          <a:noFill/>
          <a:ln w="25400">
            <a:solidFill>
              <a:srgbClr val="FF0000"/>
            </a:solidFill>
            <a:round/>
            <a:headEnd/>
            <a:tailEnd/>
          </a:ln>
        </p:spPr>
        <p:txBody>
          <a:bodyPr/>
          <a:lstStyle/>
          <a:p>
            <a:endParaRPr lang="en-US"/>
          </a:p>
        </p:txBody>
      </p:sp>
      <p:sp>
        <p:nvSpPr>
          <p:cNvPr id="4110" name="Line 14"/>
          <p:cNvSpPr>
            <a:spLocks noChangeShapeType="1"/>
          </p:cNvSpPr>
          <p:nvPr/>
        </p:nvSpPr>
        <p:spPr bwMode="auto">
          <a:xfrm>
            <a:off x="1117600" y="5886450"/>
            <a:ext cx="609600" cy="514350"/>
          </a:xfrm>
          <a:prstGeom prst="line">
            <a:avLst/>
          </a:prstGeom>
          <a:noFill/>
          <a:ln w="25400">
            <a:solidFill>
              <a:srgbClr val="FF0000"/>
            </a:solidFill>
            <a:round/>
            <a:headEnd/>
            <a:tailEnd/>
          </a:ln>
        </p:spPr>
        <p:txBody>
          <a:bodyPr/>
          <a:lstStyle/>
          <a:p>
            <a:endParaRPr lang="en-US"/>
          </a:p>
        </p:txBody>
      </p:sp>
      <p:sp>
        <p:nvSpPr>
          <p:cNvPr id="4111" name="Line 15"/>
          <p:cNvSpPr>
            <a:spLocks noChangeShapeType="1"/>
          </p:cNvSpPr>
          <p:nvPr/>
        </p:nvSpPr>
        <p:spPr bwMode="auto">
          <a:xfrm>
            <a:off x="1727200" y="5886450"/>
            <a:ext cx="609600" cy="514350"/>
          </a:xfrm>
          <a:prstGeom prst="line">
            <a:avLst/>
          </a:prstGeom>
          <a:noFill/>
          <a:ln w="25400">
            <a:solidFill>
              <a:srgbClr val="FF0000"/>
            </a:solidFill>
            <a:round/>
            <a:headEnd/>
            <a:tailEnd/>
          </a:ln>
        </p:spPr>
        <p:txBody>
          <a:bodyPr/>
          <a:lstStyle/>
          <a:p>
            <a:endParaRPr lang="en-US"/>
          </a:p>
        </p:txBody>
      </p:sp>
      <p:sp>
        <p:nvSpPr>
          <p:cNvPr id="4112" name="Line 16"/>
          <p:cNvSpPr>
            <a:spLocks noChangeShapeType="1"/>
          </p:cNvSpPr>
          <p:nvPr/>
        </p:nvSpPr>
        <p:spPr bwMode="auto">
          <a:xfrm>
            <a:off x="2336800" y="5886450"/>
            <a:ext cx="609600" cy="514350"/>
          </a:xfrm>
          <a:prstGeom prst="line">
            <a:avLst/>
          </a:prstGeom>
          <a:noFill/>
          <a:ln w="25400">
            <a:solidFill>
              <a:srgbClr val="FF0000"/>
            </a:solidFill>
            <a:round/>
            <a:headEnd/>
            <a:tailEnd/>
          </a:ln>
        </p:spPr>
        <p:txBody>
          <a:bodyPr/>
          <a:lstStyle/>
          <a:p>
            <a:endParaRPr lang="en-US"/>
          </a:p>
        </p:txBody>
      </p:sp>
      <p:sp>
        <p:nvSpPr>
          <p:cNvPr id="4113" name="Line 17"/>
          <p:cNvSpPr>
            <a:spLocks noChangeShapeType="1"/>
          </p:cNvSpPr>
          <p:nvPr/>
        </p:nvSpPr>
        <p:spPr bwMode="auto">
          <a:xfrm>
            <a:off x="2946400" y="5886450"/>
            <a:ext cx="609600" cy="514350"/>
          </a:xfrm>
          <a:prstGeom prst="line">
            <a:avLst/>
          </a:prstGeom>
          <a:noFill/>
          <a:ln w="25400">
            <a:solidFill>
              <a:srgbClr val="FF0000"/>
            </a:solidFill>
            <a:round/>
            <a:headEnd/>
            <a:tailEnd/>
          </a:ln>
        </p:spPr>
        <p:txBody>
          <a:bodyPr/>
          <a:lstStyle/>
          <a:p>
            <a:endParaRPr lang="en-US"/>
          </a:p>
        </p:txBody>
      </p:sp>
      <p:sp>
        <p:nvSpPr>
          <p:cNvPr id="4114" name="Freeform 18"/>
          <p:cNvSpPr>
            <a:spLocks/>
          </p:cNvSpPr>
          <p:nvPr/>
        </p:nvSpPr>
        <p:spPr bwMode="auto">
          <a:xfrm>
            <a:off x="2671763" y="4524375"/>
            <a:ext cx="2751137" cy="1398588"/>
          </a:xfrm>
          <a:custGeom>
            <a:avLst/>
            <a:gdLst>
              <a:gd name="T0" fmla="*/ 0 w 1300"/>
              <a:gd name="T1" fmla="*/ 2147483647 h 1174"/>
              <a:gd name="T2" fmla="*/ 2147483647 w 1300"/>
              <a:gd name="T3" fmla="*/ 2147483647 h 1174"/>
              <a:gd name="T4" fmla="*/ 2147483647 w 1300"/>
              <a:gd name="T5" fmla="*/ 2147483647 h 1174"/>
              <a:gd name="T6" fmla="*/ 2147483647 w 1300"/>
              <a:gd name="T7" fmla="*/ 2147483647 h 1174"/>
              <a:gd name="T8" fmla="*/ 2147483647 w 1300"/>
              <a:gd name="T9" fmla="*/ 2147483647 h 1174"/>
              <a:gd name="T10" fmla="*/ 2147483647 w 1300"/>
              <a:gd name="T11" fmla="*/ 2147483647 h 1174"/>
              <a:gd name="T12" fmla="*/ 2147483647 w 1300"/>
              <a:gd name="T13" fmla="*/ 2147483647 h 1174"/>
              <a:gd name="T14" fmla="*/ 2147483647 w 1300"/>
              <a:gd name="T15" fmla="*/ 2147483647 h 1174"/>
              <a:gd name="T16" fmla="*/ 0 60000 65536"/>
              <a:gd name="T17" fmla="*/ 0 60000 65536"/>
              <a:gd name="T18" fmla="*/ 0 60000 65536"/>
              <a:gd name="T19" fmla="*/ 0 60000 65536"/>
              <a:gd name="T20" fmla="*/ 0 60000 65536"/>
              <a:gd name="T21" fmla="*/ 0 60000 65536"/>
              <a:gd name="T22" fmla="*/ 0 60000 65536"/>
              <a:gd name="T23" fmla="*/ 0 60000 65536"/>
              <a:gd name="T24" fmla="*/ 0 w 1300"/>
              <a:gd name="T25" fmla="*/ 0 h 1174"/>
              <a:gd name="T26" fmla="*/ 1300 w 1300"/>
              <a:gd name="T27" fmla="*/ 1174 h 11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00" h="1174">
                <a:moveTo>
                  <a:pt x="0" y="1174"/>
                </a:moveTo>
                <a:cubicBezTo>
                  <a:pt x="23" y="1104"/>
                  <a:pt x="83" y="894"/>
                  <a:pt x="137" y="753"/>
                </a:cubicBezTo>
                <a:cubicBezTo>
                  <a:pt x="191" y="612"/>
                  <a:pt x="251" y="447"/>
                  <a:pt x="322" y="328"/>
                </a:cubicBezTo>
                <a:cubicBezTo>
                  <a:pt x="393" y="209"/>
                  <a:pt x="474" y="80"/>
                  <a:pt x="562" y="40"/>
                </a:cubicBezTo>
                <a:cubicBezTo>
                  <a:pt x="650" y="0"/>
                  <a:pt x="770" y="24"/>
                  <a:pt x="850" y="88"/>
                </a:cubicBezTo>
                <a:cubicBezTo>
                  <a:pt x="930" y="152"/>
                  <a:pt x="978" y="283"/>
                  <a:pt x="1042" y="424"/>
                </a:cubicBezTo>
                <a:cubicBezTo>
                  <a:pt x="1106" y="565"/>
                  <a:pt x="1191" y="818"/>
                  <a:pt x="1234" y="936"/>
                </a:cubicBezTo>
                <a:cubicBezTo>
                  <a:pt x="1277" y="1054"/>
                  <a:pt x="1286" y="1094"/>
                  <a:pt x="1300" y="1135"/>
                </a:cubicBezTo>
              </a:path>
            </a:pathLst>
          </a:custGeom>
          <a:noFill/>
          <a:ln w="50800" cap="flat" cmpd="sng">
            <a:solidFill>
              <a:srgbClr val="800080"/>
            </a:solidFill>
            <a:prstDash val="solid"/>
            <a:round/>
            <a:headEnd type="none" w="med" len="med"/>
            <a:tailEnd type="none" w="med" len="med"/>
          </a:ln>
        </p:spPr>
        <p:txBody>
          <a:bodyPr/>
          <a:lstStyle/>
          <a:p>
            <a:endParaRPr lang="en-US"/>
          </a:p>
        </p:txBody>
      </p:sp>
      <p:sp>
        <p:nvSpPr>
          <p:cNvPr id="4115" name="Line 19"/>
          <p:cNvSpPr>
            <a:spLocks noChangeShapeType="1"/>
          </p:cNvSpPr>
          <p:nvPr/>
        </p:nvSpPr>
        <p:spPr bwMode="auto">
          <a:xfrm rot="21205973" flipV="1">
            <a:off x="2901950" y="5173663"/>
            <a:ext cx="228600" cy="304800"/>
          </a:xfrm>
          <a:prstGeom prst="line">
            <a:avLst/>
          </a:prstGeom>
          <a:noFill/>
          <a:ln w="25400">
            <a:solidFill>
              <a:srgbClr val="FF0000"/>
            </a:solidFill>
            <a:round/>
            <a:headEnd type="oval" w="med" len="med"/>
            <a:tailEnd type="stealth" w="lg" len="lg"/>
          </a:ln>
        </p:spPr>
        <p:txBody>
          <a:bodyPr/>
          <a:lstStyle/>
          <a:p>
            <a:endParaRPr lang="en-US"/>
          </a:p>
        </p:txBody>
      </p:sp>
      <p:sp>
        <p:nvSpPr>
          <p:cNvPr id="4116" name="Line 20"/>
          <p:cNvSpPr>
            <a:spLocks noChangeShapeType="1"/>
          </p:cNvSpPr>
          <p:nvPr/>
        </p:nvSpPr>
        <p:spPr bwMode="auto">
          <a:xfrm>
            <a:off x="1422400" y="4743450"/>
            <a:ext cx="0" cy="457200"/>
          </a:xfrm>
          <a:prstGeom prst="line">
            <a:avLst/>
          </a:prstGeom>
          <a:noFill/>
          <a:ln w="38100">
            <a:solidFill>
              <a:srgbClr val="000000"/>
            </a:solidFill>
            <a:round/>
            <a:headEnd/>
            <a:tailEnd type="triangle" w="med" len="med"/>
          </a:ln>
        </p:spPr>
        <p:txBody>
          <a:bodyPr/>
          <a:lstStyle/>
          <a:p>
            <a:endParaRPr lang="en-US"/>
          </a:p>
        </p:txBody>
      </p:sp>
      <p:sp>
        <p:nvSpPr>
          <p:cNvPr id="4117" name="Text Box 21"/>
          <p:cNvSpPr txBox="1">
            <a:spLocks noChangeArrowheads="1"/>
          </p:cNvSpPr>
          <p:nvPr/>
        </p:nvSpPr>
        <p:spPr bwMode="auto">
          <a:xfrm>
            <a:off x="1468438" y="4414838"/>
            <a:ext cx="517525" cy="434975"/>
          </a:xfrm>
          <a:prstGeom prst="rect">
            <a:avLst/>
          </a:prstGeom>
          <a:noFill/>
          <a:ln w="9525">
            <a:noFill/>
            <a:miter lim="800000"/>
            <a:headEnd/>
            <a:tailEnd/>
          </a:ln>
        </p:spPr>
        <p:txBody>
          <a:bodyPr wrap="none">
            <a:spAutoFit/>
          </a:bodyPr>
          <a:lstStyle/>
          <a:p>
            <a:pPr algn="ctr" eaLnBrk="1" hangingPunct="1"/>
            <a:r>
              <a:rPr lang="en-US" sz="3200">
                <a:solidFill>
                  <a:srgbClr val="000000"/>
                </a:solidFill>
                <a:latin typeface="Comic Sans MS" pitchFamily="66" charset="0"/>
              </a:rPr>
              <a:t>g</a:t>
            </a:r>
          </a:p>
        </p:txBody>
      </p:sp>
      <p:sp>
        <p:nvSpPr>
          <p:cNvPr id="4118" name="Line 22"/>
          <p:cNvSpPr>
            <a:spLocks noChangeShapeType="1"/>
          </p:cNvSpPr>
          <p:nvPr/>
        </p:nvSpPr>
        <p:spPr bwMode="auto">
          <a:xfrm>
            <a:off x="4064000" y="4514850"/>
            <a:ext cx="2743200" cy="0"/>
          </a:xfrm>
          <a:prstGeom prst="line">
            <a:avLst/>
          </a:prstGeom>
          <a:noFill/>
          <a:ln w="25400">
            <a:solidFill>
              <a:schemeClr val="tx1"/>
            </a:solidFill>
            <a:prstDash val="sysDot"/>
            <a:round/>
            <a:headEnd/>
            <a:tailEnd/>
          </a:ln>
        </p:spPr>
        <p:txBody>
          <a:bodyPr/>
          <a:lstStyle/>
          <a:p>
            <a:endParaRPr lang="en-US"/>
          </a:p>
        </p:txBody>
      </p:sp>
      <p:sp>
        <p:nvSpPr>
          <p:cNvPr id="4119" name="Line 23"/>
          <p:cNvSpPr>
            <a:spLocks noChangeShapeType="1"/>
          </p:cNvSpPr>
          <p:nvPr/>
        </p:nvSpPr>
        <p:spPr bwMode="auto">
          <a:xfrm flipV="1">
            <a:off x="6299200" y="4514850"/>
            <a:ext cx="0" cy="1371600"/>
          </a:xfrm>
          <a:prstGeom prst="line">
            <a:avLst/>
          </a:prstGeom>
          <a:noFill/>
          <a:ln w="25400">
            <a:solidFill>
              <a:schemeClr val="tx2"/>
            </a:solidFill>
            <a:round/>
            <a:headEnd type="triangle" w="med" len="med"/>
            <a:tailEnd type="triangle" w="med" len="med"/>
          </a:ln>
        </p:spPr>
        <p:txBody>
          <a:bodyPr/>
          <a:lstStyle/>
          <a:p>
            <a:endParaRPr lang="en-US"/>
          </a:p>
        </p:txBody>
      </p:sp>
      <p:sp>
        <p:nvSpPr>
          <p:cNvPr id="4120" name="Text Box 24"/>
          <p:cNvSpPr txBox="1">
            <a:spLocks noChangeArrowheads="1"/>
          </p:cNvSpPr>
          <p:nvPr/>
        </p:nvSpPr>
        <p:spPr bwMode="auto">
          <a:xfrm>
            <a:off x="6400800" y="4800600"/>
            <a:ext cx="966788" cy="434975"/>
          </a:xfrm>
          <a:prstGeom prst="rect">
            <a:avLst/>
          </a:prstGeom>
          <a:noFill/>
          <a:ln w="9525">
            <a:noFill/>
            <a:miter lim="800000"/>
            <a:headEnd/>
            <a:tailEnd/>
          </a:ln>
        </p:spPr>
        <p:txBody>
          <a:bodyPr wrap="none">
            <a:spAutoFit/>
          </a:bodyPr>
          <a:lstStyle/>
          <a:p>
            <a:pPr algn="ctr" eaLnBrk="1" hangingPunct="1"/>
            <a:r>
              <a:rPr lang="en-US" sz="3200">
                <a:solidFill>
                  <a:srgbClr val="000000"/>
                </a:solidFill>
                <a:latin typeface="Comic Sans MS" pitchFamily="66" charset="0"/>
              </a:rPr>
              <a:t>3m</a:t>
            </a:r>
          </a:p>
        </p:txBody>
      </p:sp>
      <p:sp>
        <p:nvSpPr>
          <p:cNvPr id="4121" name="Text Box 25"/>
          <p:cNvSpPr txBox="1">
            <a:spLocks noChangeArrowheads="1"/>
          </p:cNvSpPr>
          <p:nvPr/>
        </p:nvSpPr>
        <p:spPr bwMode="auto">
          <a:xfrm>
            <a:off x="2286000" y="5334000"/>
            <a:ext cx="769938" cy="336550"/>
          </a:xfrm>
          <a:prstGeom prst="rect">
            <a:avLst/>
          </a:prstGeom>
          <a:noFill/>
          <a:ln w="9525">
            <a:noFill/>
            <a:miter lim="800000"/>
            <a:headEnd/>
            <a:tailEnd/>
          </a:ln>
        </p:spPr>
        <p:txBody>
          <a:bodyPr>
            <a:spAutoFit/>
          </a:bodyPr>
          <a:lstStyle/>
          <a:p>
            <a:pPr eaLnBrk="1" hangingPunct="1"/>
            <a:r>
              <a:rPr lang="en-US" sz="1600">
                <a:solidFill>
                  <a:srgbClr val="FF0000"/>
                </a:solidFill>
                <a:latin typeface="Comic Sans MS" pitchFamily="66" charset="0"/>
              </a:rPr>
              <a:t>UCN</a:t>
            </a:r>
          </a:p>
        </p:txBody>
      </p:sp>
      <p:sp>
        <p:nvSpPr>
          <p:cNvPr id="749594" name="Oval 26"/>
          <p:cNvSpPr>
            <a:spLocks noChangeArrowheads="1"/>
          </p:cNvSpPr>
          <p:nvPr/>
        </p:nvSpPr>
        <p:spPr bwMode="auto">
          <a:xfrm>
            <a:off x="2878138" y="5475288"/>
            <a:ext cx="76200" cy="76200"/>
          </a:xfrm>
          <a:prstGeom prst="ellipse">
            <a:avLst/>
          </a:prstGeom>
          <a:solidFill>
            <a:srgbClr val="FF0000"/>
          </a:solidFill>
          <a:ln w="9525" algn="ctr">
            <a:solidFill>
              <a:schemeClr val="tx1"/>
            </a:solidFill>
            <a:round/>
            <a:headEnd/>
            <a:tailEnd/>
          </a:ln>
        </p:spPr>
        <p:txBody>
          <a:bodyPr wrap="none" anchor="ctr">
            <a:spAutoFit/>
          </a:bodyPr>
          <a:lstStyle/>
          <a:p>
            <a:pPr eaLnBrk="1" hangingPunct="1"/>
            <a:endParaRPr lang="en-US">
              <a:solidFill>
                <a:srgbClr val="000000"/>
              </a:solidFill>
              <a:latin typeface="Calibri" pitchFamily="34" charset="0"/>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690" name="Picture 2" descr="http://geology.com/world/world-map.gif"/>
          <p:cNvPicPr>
            <a:picLocks noChangeAspect="1" noChangeArrowheads="1"/>
          </p:cNvPicPr>
          <p:nvPr/>
        </p:nvPicPr>
        <p:blipFill>
          <a:blip r:embed="rId2" cstate="print"/>
          <a:srcRect/>
          <a:stretch>
            <a:fillRect/>
          </a:stretch>
        </p:blipFill>
        <p:spPr bwMode="auto">
          <a:xfrm>
            <a:off x="1142787" y="1921776"/>
            <a:ext cx="6853988" cy="4085159"/>
          </a:xfrm>
          <a:prstGeom prst="rect">
            <a:avLst/>
          </a:prstGeom>
          <a:noFill/>
        </p:spPr>
      </p:pic>
      <p:sp>
        <p:nvSpPr>
          <p:cNvPr id="4" name="Slide Number Placeholder 3"/>
          <p:cNvSpPr>
            <a:spLocks noGrp="1"/>
          </p:cNvSpPr>
          <p:nvPr>
            <p:ph type="sldNum" sz="quarter" idx="12"/>
          </p:nvPr>
        </p:nvSpPr>
        <p:spPr/>
        <p:txBody>
          <a:bodyPr/>
          <a:lstStyle/>
          <a:p>
            <a:pPr>
              <a:defRPr/>
            </a:pPr>
            <a:fld id="{D7FFC93E-BB8E-4FF2-88EC-5DC3A852F10F}" type="slidenum">
              <a:rPr lang="en-US" smtClean="0"/>
              <a:pPr>
                <a:defRPr/>
              </a:pPr>
              <a:t>32</a:t>
            </a:fld>
            <a:endParaRPr lang="en-US"/>
          </a:p>
        </p:txBody>
      </p:sp>
      <p:sp>
        <p:nvSpPr>
          <p:cNvPr id="7" name="Title 1"/>
          <p:cNvSpPr>
            <a:spLocks noGrp="1"/>
          </p:cNvSpPr>
          <p:nvPr>
            <p:ph type="title"/>
          </p:nvPr>
        </p:nvSpPr>
        <p:spPr>
          <a:xfrm>
            <a:off x="1616407" y="971550"/>
            <a:ext cx="5829300" cy="857250"/>
          </a:xfrm>
        </p:spPr>
        <p:txBody>
          <a:bodyPr>
            <a:normAutofit fontScale="90000"/>
          </a:bodyPr>
          <a:lstStyle/>
          <a:p>
            <a:r>
              <a:rPr lang="en-US" b="1" dirty="0" smtClean="0">
                <a:solidFill>
                  <a:srgbClr val="FF9900"/>
                </a:solidFill>
                <a:latin typeface="+mn-lt"/>
              </a:rPr>
              <a:t>Worldwide neutron EDM Searches</a:t>
            </a:r>
            <a:endParaRPr lang="en-US" b="1" dirty="0">
              <a:solidFill>
                <a:srgbClr val="FF9900"/>
              </a:solidFill>
              <a:latin typeface="+mn-lt"/>
            </a:endParaRPr>
          </a:p>
        </p:txBody>
      </p:sp>
      <p:sp>
        <p:nvSpPr>
          <p:cNvPr id="16" name="TextBox 15"/>
          <p:cNvSpPr txBox="1"/>
          <p:nvPr/>
        </p:nvSpPr>
        <p:spPr>
          <a:xfrm>
            <a:off x="2846199" y="3777554"/>
            <a:ext cx="346669" cy="207749"/>
          </a:xfrm>
          <a:prstGeom prst="rect">
            <a:avLst/>
          </a:prstGeom>
          <a:solidFill>
            <a:srgbClr val="FF0000"/>
          </a:solidFill>
        </p:spPr>
        <p:txBody>
          <a:bodyPr wrap="square" rtlCol="0">
            <a:spAutoFit/>
          </a:bodyPr>
          <a:lstStyle/>
          <a:p>
            <a:r>
              <a:rPr lang="en-US" sz="750" b="1" dirty="0"/>
              <a:t>SNS</a:t>
            </a:r>
          </a:p>
        </p:txBody>
      </p:sp>
      <p:sp>
        <p:nvSpPr>
          <p:cNvPr id="17" name="TextBox 16"/>
          <p:cNvSpPr txBox="1"/>
          <p:nvPr/>
        </p:nvSpPr>
        <p:spPr>
          <a:xfrm>
            <a:off x="7082836" y="3590403"/>
            <a:ext cx="530048" cy="207749"/>
          </a:xfrm>
          <a:prstGeom prst="rect">
            <a:avLst/>
          </a:prstGeom>
          <a:solidFill>
            <a:srgbClr val="FF0000"/>
          </a:solidFill>
        </p:spPr>
        <p:txBody>
          <a:bodyPr wrap="square" rtlCol="0">
            <a:spAutoFit/>
          </a:bodyPr>
          <a:lstStyle/>
          <a:p>
            <a:r>
              <a:rPr lang="en-US" sz="750" b="1" dirty="0"/>
              <a:t>J-PARC</a:t>
            </a:r>
          </a:p>
        </p:txBody>
      </p:sp>
      <p:sp>
        <p:nvSpPr>
          <p:cNvPr id="18" name="TextBox 17"/>
          <p:cNvSpPr txBox="1"/>
          <p:nvPr/>
        </p:nvSpPr>
        <p:spPr>
          <a:xfrm>
            <a:off x="4073355" y="3320354"/>
            <a:ext cx="346669" cy="207749"/>
          </a:xfrm>
          <a:prstGeom prst="rect">
            <a:avLst/>
          </a:prstGeom>
          <a:solidFill>
            <a:srgbClr val="FF0000"/>
          </a:solidFill>
        </p:spPr>
        <p:txBody>
          <a:bodyPr wrap="square" rtlCol="0">
            <a:spAutoFit/>
          </a:bodyPr>
          <a:lstStyle/>
          <a:p>
            <a:r>
              <a:rPr lang="en-US" sz="750" b="1" dirty="0"/>
              <a:t>ILL</a:t>
            </a:r>
          </a:p>
        </p:txBody>
      </p:sp>
      <p:sp>
        <p:nvSpPr>
          <p:cNvPr id="19" name="TextBox 18"/>
          <p:cNvSpPr txBox="1"/>
          <p:nvPr/>
        </p:nvSpPr>
        <p:spPr>
          <a:xfrm>
            <a:off x="4564468" y="3596684"/>
            <a:ext cx="346669" cy="207749"/>
          </a:xfrm>
          <a:prstGeom prst="rect">
            <a:avLst/>
          </a:prstGeom>
          <a:solidFill>
            <a:srgbClr val="FF0000"/>
          </a:solidFill>
        </p:spPr>
        <p:txBody>
          <a:bodyPr wrap="square" rtlCol="0">
            <a:spAutoFit/>
          </a:bodyPr>
          <a:lstStyle/>
          <a:p>
            <a:r>
              <a:rPr lang="en-US" sz="750" b="1" dirty="0"/>
              <a:t>PSI</a:t>
            </a:r>
          </a:p>
        </p:txBody>
      </p:sp>
      <p:sp>
        <p:nvSpPr>
          <p:cNvPr id="20" name="TextBox 19"/>
          <p:cNvSpPr txBox="1"/>
          <p:nvPr/>
        </p:nvSpPr>
        <p:spPr>
          <a:xfrm>
            <a:off x="4516738" y="3251271"/>
            <a:ext cx="477293" cy="207749"/>
          </a:xfrm>
          <a:prstGeom prst="rect">
            <a:avLst/>
          </a:prstGeom>
          <a:solidFill>
            <a:srgbClr val="FF0000"/>
          </a:solidFill>
        </p:spPr>
        <p:txBody>
          <a:bodyPr wrap="square" rtlCol="0">
            <a:spAutoFit/>
          </a:bodyPr>
          <a:lstStyle/>
          <a:p>
            <a:r>
              <a:rPr lang="en-US" sz="750" b="1" dirty="0"/>
              <a:t>FRMII</a:t>
            </a:r>
          </a:p>
        </p:txBody>
      </p:sp>
      <p:sp>
        <p:nvSpPr>
          <p:cNvPr id="21" name="TextBox 20"/>
          <p:cNvSpPr txBox="1"/>
          <p:nvPr/>
        </p:nvSpPr>
        <p:spPr>
          <a:xfrm>
            <a:off x="1714504" y="3271368"/>
            <a:ext cx="558936" cy="207749"/>
          </a:xfrm>
          <a:prstGeom prst="rect">
            <a:avLst/>
          </a:prstGeom>
          <a:solidFill>
            <a:srgbClr val="FF0000"/>
          </a:solidFill>
        </p:spPr>
        <p:txBody>
          <a:bodyPr wrap="square" rtlCol="0">
            <a:spAutoFit/>
          </a:bodyPr>
          <a:lstStyle/>
          <a:p>
            <a:r>
              <a:rPr lang="en-US" sz="750" b="1" dirty="0"/>
              <a:t>TRIUMF</a:t>
            </a:r>
          </a:p>
        </p:txBody>
      </p:sp>
      <p:sp>
        <p:nvSpPr>
          <p:cNvPr id="22" name="TextBox 21"/>
          <p:cNvSpPr txBox="1"/>
          <p:nvPr/>
        </p:nvSpPr>
        <p:spPr>
          <a:xfrm>
            <a:off x="7008731" y="3896877"/>
            <a:ext cx="530048" cy="207749"/>
          </a:xfrm>
          <a:prstGeom prst="rect">
            <a:avLst/>
          </a:prstGeom>
          <a:solidFill>
            <a:srgbClr val="FF0000"/>
          </a:solidFill>
        </p:spPr>
        <p:txBody>
          <a:bodyPr wrap="square" rtlCol="0">
            <a:spAutoFit/>
          </a:bodyPr>
          <a:lstStyle/>
          <a:p>
            <a:r>
              <a:rPr lang="en-US" sz="750" b="1" dirty="0"/>
              <a:t>RCNP</a:t>
            </a:r>
          </a:p>
        </p:txBody>
      </p:sp>
      <p:sp>
        <p:nvSpPr>
          <p:cNvPr id="23" name="TextBox 22"/>
          <p:cNvSpPr txBox="1"/>
          <p:nvPr/>
        </p:nvSpPr>
        <p:spPr>
          <a:xfrm>
            <a:off x="5003330" y="2924697"/>
            <a:ext cx="477293" cy="207749"/>
          </a:xfrm>
          <a:prstGeom prst="rect">
            <a:avLst/>
          </a:prstGeom>
          <a:solidFill>
            <a:srgbClr val="FF0000"/>
          </a:solidFill>
        </p:spPr>
        <p:txBody>
          <a:bodyPr wrap="square" rtlCol="0">
            <a:spAutoFit/>
          </a:bodyPr>
          <a:lstStyle/>
          <a:p>
            <a:r>
              <a:rPr lang="en-US" sz="750" b="1" dirty="0"/>
              <a:t>PNPI</a:t>
            </a:r>
          </a:p>
        </p:txBody>
      </p:sp>
      <p:sp>
        <p:nvSpPr>
          <p:cNvPr id="26" name="TextBox 25"/>
          <p:cNvSpPr txBox="1"/>
          <p:nvPr/>
        </p:nvSpPr>
        <p:spPr>
          <a:xfrm>
            <a:off x="1838327" y="3867152"/>
            <a:ext cx="400049" cy="207749"/>
          </a:xfrm>
          <a:prstGeom prst="rect">
            <a:avLst/>
          </a:prstGeom>
          <a:solidFill>
            <a:srgbClr val="FF0000"/>
          </a:solidFill>
        </p:spPr>
        <p:txBody>
          <a:bodyPr wrap="square" rtlCol="0">
            <a:spAutoFit/>
          </a:bodyPr>
          <a:lstStyle/>
          <a:p>
            <a:r>
              <a:rPr lang="en-US" sz="750" b="1" dirty="0"/>
              <a:t>LANL</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3" name="Group 3"/>
          <p:cNvGraphicFramePr>
            <a:graphicFrameLocks noGrp="1"/>
          </p:cNvGraphicFramePr>
          <p:nvPr>
            <p:extLst>
              <p:ext uri="{D42A27DB-BD31-4B8C-83A1-F6EECF244321}">
                <p14:modId xmlns:p14="http://schemas.microsoft.com/office/powerpoint/2010/main" val="3738274970"/>
              </p:ext>
            </p:extLst>
          </p:nvPr>
        </p:nvGraphicFramePr>
        <p:xfrm>
          <a:off x="1209948" y="1111976"/>
          <a:ext cx="6800851" cy="4638229"/>
        </p:xfrm>
        <a:graphic>
          <a:graphicData uri="http://schemas.openxmlformats.org/drawingml/2006/table">
            <a:tbl>
              <a:tblPr/>
              <a:tblGrid>
                <a:gridCol w="14859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494756">
                  <a:extLst>
                    <a:ext uri="{9D8B030D-6E8A-4147-A177-3AD203B41FA5}">
                      <a16:colId xmlns:a16="http://schemas.microsoft.com/office/drawing/2014/main" val="20002"/>
                    </a:ext>
                  </a:extLst>
                </a:gridCol>
                <a:gridCol w="2305595">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tblGrid>
              <a:tr h="6002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6600"/>
                          </a:solidFill>
                          <a:effectLst/>
                          <a:latin typeface="Arial" charset="0"/>
                        </a:rPr>
                        <a:t>Experiment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6600"/>
                          </a:solidFill>
                          <a:effectLst/>
                          <a:latin typeface="Arial" charset="0"/>
                        </a:rPr>
                        <a:t>UCN source</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6600"/>
                          </a:solidFill>
                          <a:effectLst/>
                          <a:latin typeface="Arial" charset="0"/>
                        </a:rPr>
                        <a:t>cell</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6600"/>
                          </a:solidFill>
                          <a:effectLst/>
                          <a:latin typeface="Arial" charset="0"/>
                        </a:rPr>
                        <a:t>Measurement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6600"/>
                          </a:solidFill>
                          <a:effectLst/>
                          <a:latin typeface="Arial" charset="0"/>
                        </a:rPr>
                        <a:t>techniques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err="1" smtClean="0">
                          <a:ln>
                            <a:noFill/>
                          </a:ln>
                          <a:solidFill>
                            <a:srgbClr val="006600"/>
                          </a:solidFill>
                          <a:effectLst/>
                          <a:latin typeface="Symbol" pitchFamily="18" charset="2"/>
                        </a:rPr>
                        <a:t>s</a:t>
                      </a:r>
                      <a:r>
                        <a:rPr kumimoji="0" lang="en-US" sz="1800" b="1" i="0" u="none" strike="noStrike" cap="none" normalizeH="0" baseline="-25000" dirty="0" err="1" smtClean="0">
                          <a:ln>
                            <a:noFill/>
                          </a:ln>
                          <a:solidFill>
                            <a:srgbClr val="006600"/>
                          </a:solidFill>
                          <a:effectLst/>
                          <a:latin typeface="Arial" charset="0"/>
                        </a:rPr>
                        <a:t>d</a:t>
                      </a:r>
                      <a:r>
                        <a:rPr kumimoji="0" lang="en-US" sz="1400" b="1" i="0" u="none" strike="noStrike" cap="none" normalizeH="0" baseline="-25000" dirty="0" smtClean="0">
                          <a:ln>
                            <a:noFill/>
                          </a:ln>
                          <a:solidFill>
                            <a:srgbClr val="006600"/>
                          </a:solidFill>
                          <a:effectLst/>
                          <a:latin typeface="Arial" charset="0"/>
                        </a:rPr>
                        <a:t>  </a:t>
                      </a:r>
                      <a:r>
                        <a:rPr kumimoji="0" lang="en-US" sz="1400" b="1" i="0" u="none" strike="noStrike" cap="none" normalizeH="0" baseline="0" dirty="0" smtClean="0">
                          <a:ln>
                            <a:noFill/>
                          </a:ln>
                          <a:solidFill>
                            <a:srgbClr val="006600"/>
                          </a:solidFill>
                          <a:effectLst/>
                          <a:latin typeface="Arial" charset="0"/>
                        </a:rPr>
                        <a:t>Goal</a:t>
                      </a:r>
                      <a:endParaRPr kumimoji="0" lang="en-US" sz="1400" b="1" i="0" u="none" strike="noStrike" cap="none" normalizeH="0" baseline="-25000" dirty="0" smtClean="0">
                        <a:ln>
                          <a:noFill/>
                        </a:ln>
                        <a:solidFill>
                          <a:srgbClr val="006600"/>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6600"/>
                          </a:solidFill>
                          <a:effectLst/>
                          <a:latin typeface="Arial" charset="0"/>
                        </a:rPr>
                        <a:t>(10</a:t>
                      </a:r>
                      <a:r>
                        <a:rPr kumimoji="0" lang="en-US" sz="1400" b="1" i="0" u="none" strike="noStrike" cap="none" normalizeH="0" baseline="30000" dirty="0" smtClean="0">
                          <a:ln>
                            <a:noFill/>
                          </a:ln>
                          <a:solidFill>
                            <a:srgbClr val="006600"/>
                          </a:solidFill>
                          <a:effectLst/>
                          <a:latin typeface="Arial" charset="0"/>
                        </a:rPr>
                        <a:t>-28 </a:t>
                      </a:r>
                      <a:r>
                        <a:rPr kumimoji="0" lang="en-US" sz="1400" b="1" i="0" u="none" strike="noStrike" cap="none" normalizeH="0" baseline="0" dirty="0" smtClean="0">
                          <a:ln>
                            <a:noFill/>
                          </a:ln>
                          <a:solidFill>
                            <a:srgbClr val="006600"/>
                          </a:solidFill>
                          <a:effectLst/>
                          <a:latin typeface="Arial" charset="0"/>
                        </a:rPr>
                        <a:t>e-cm)</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939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ILL - </a:t>
                      </a:r>
                      <a:r>
                        <a:rPr kumimoji="0" lang="en-US" sz="1100" b="0" i="0" u="none" strike="noStrike" cap="none" normalizeH="0" baseline="0" dirty="0" err="1" smtClean="0">
                          <a:ln>
                            <a:noFill/>
                          </a:ln>
                          <a:solidFill>
                            <a:schemeClr val="tx1"/>
                          </a:solidFill>
                          <a:effectLst/>
                          <a:latin typeface="Times New Roman" pitchFamily="18" charset="0"/>
                          <a:cs typeface="Times New Roman" pitchFamily="18" charset="0"/>
                        </a:rPr>
                        <a:t>CryoEDM</a:t>
                      </a:r>
                      <a:endParaRPr kumimoji="0" lang="en-US" sz="11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err="1" smtClean="0">
                          <a:ln>
                            <a:noFill/>
                          </a:ln>
                          <a:solidFill>
                            <a:schemeClr val="tx1"/>
                          </a:solidFill>
                          <a:effectLst/>
                          <a:latin typeface="Times New Roman" pitchFamily="18" charset="0"/>
                          <a:cs typeface="Times New Roman" pitchFamily="18" charset="0"/>
                        </a:rPr>
                        <a:t>Superfluid</a:t>
                      </a: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100" b="0" i="0" u="none" strike="noStrike" cap="none" normalizeH="0" baseline="30000" dirty="0" smtClean="0">
                          <a:ln>
                            <a:noFill/>
                          </a:ln>
                          <a:solidFill>
                            <a:schemeClr val="tx1"/>
                          </a:solidFill>
                          <a:effectLst/>
                          <a:latin typeface="Times New Roman" pitchFamily="18" charset="0"/>
                          <a:cs typeface="Times New Roman" pitchFamily="18" charset="0"/>
                        </a:rPr>
                        <a:t>4</a:t>
                      </a: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He</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30000" dirty="0" smtClean="0">
                          <a:ln>
                            <a:noFill/>
                          </a:ln>
                          <a:solidFill>
                            <a:schemeClr val="tx1"/>
                          </a:solidFill>
                          <a:effectLst/>
                          <a:latin typeface="Times New Roman" pitchFamily="18" charset="0"/>
                          <a:cs typeface="Times New Roman" pitchFamily="18" charset="0"/>
                        </a:rPr>
                        <a:t>4</a:t>
                      </a: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He</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err="1" smtClean="0">
                          <a:ln>
                            <a:noFill/>
                          </a:ln>
                          <a:solidFill>
                            <a:schemeClr val="tx1"/>
                          </a:solidFill>
                          <a:effectLst/>
                          <a:latin typeface="Arial" charset="0"/>
                        </a:rPr>
                        <a:t>Cryo</a:t>
                      </a:r>
                      <a:r>
                        <a:rPr kumimoji="0" lang="en-US" sz="900" b="0" i="0" u="none" strike="noStrike" cap="none" normalizeH="0" baseline="0" dirty="0" smtClean="0">
                          <a:ln>
                            <a:noFill/>
                          </a:ln>
                          <a:solidFill>
                            <a:schemeClr val="tx1"/>
                          </a:solidFill>
                          <a:effectLst/>
                          <a:latin typeface="Arial" charset="0"/>
                        </a:rPr>
                        <a:t> HV, </a:t>
                      </a:r>
                      <a:r>
                        <a:rPr kumimoji="0" lang="en-US" sz="900" b="0" i="0" u="none" strike="noStrike" cap="none" normalizeH="0" baseline="0" dirty="0" err="1" smtClean="0">
                          <a:ln>
                            <a:noFill/>
                          </a:ln>
                          <a:solidFill>
                            <a:schemeClr val="tx1"/>
                          </a:solidFill>
                          <a:effectLst/>
                          <a:latin typeface="Arial" charset="0"/>
                        </a:rPr>
                        <a:t>SuperCond</a:t>
                      </a:r>
                      <a:r>
                        <a:rPr kumimoji="0" lang="en-US" sz="900" b="0" i="0" u="none" strike="noStrike" cap="none" normalizeH="0" baseline="0" dirty="0" smtClean="0">
                          <a:ln>
                            <a:noFill/>
                          </a:ln>
                          <a:solidFill>
                            <a:schemeClr val="tx1"/>
                          </a:solidFill>
                          <a:effectLst/>
                          <a:latin typeface="Arial" charset="0"/>
                        </a:rPr>
                        <a:t>., Ramsey technique, external SQUID mag.  </a:t>
                      </a:r>
                      <a:endParaRPr kumimoji="0" lang="en-US" sz="900" b="0" i="0" u="none" strike="noStrike" cap="none" normalizeH="0" baseline="0" dirty="0" smtClean="0">
                        <a:ln>
                          <a:noFill/>
                        </a:ln>
                        <a:solidFill>
                          <a:schemeClr val="tx1"/>
                        </a:solidFill>
                        <a:effectLst/>
                        <a:latin typeface="Symbol" pitchFamily="18" charset="2"/>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Symbol" pitchFamily="18" charset="2"/>
                        <a:buNone/>
                        <a:tabLst/>
                      </a:pPr>
                      <a:r>
                        <a:rPr kumimoji="0" lang="en-US" sz="1100" b="0" i="0" u="none" strike="noStrike" cap="none" normalizeH="0" baseline="0" dirty="0" smtClean="0">
                          <a:ln>
                            <a:noFill/>
                          </a:ln>
                          <a:solidFill>
                            <a:schemeClr val="tx1"/>
                          </a:solidFill>
                          <a:effectLst/>
                          <a:latin typeface="Arial" pitchFamily="34" charset="0"/>
                          <a:cs typeface="Arial" pitchFamily="34" charset="0"/>
                        </a:rPr>
                        <a:t>&lt; 5</a:t>
                      </a:r>
                      <a:endParaRPr kumimoji="0" lang="en-US" sz="1100" b="0" i="0" u="none" strike="noStrike" cap="none" normalizeH="0" baseline="0" dirty="0" smtClean="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992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ILL-PNPI</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          </a:t>
                      </a:r>
                      <a:endParaRPr kumimoji="0" lang="en-US" sz="1100" b="0" i="0" u="none" strike="noStrike" cap="none" normalizeH="0" baseline="-25000" dirty="0" smtClean="0">
                        <a:ln>
                          <a:noFill/>
                        </a:ln>
                        <a:solidFill>
                          <a:schemeClr val="tx1"/>
                        </a:solidFill>
                        <a:effectLst/>
                        <a:latin typeface="Times New Roman" pitchFamily="18" charset="0"/>
                        <a:cs typeface="Times New Roman" pitchFamily="18" charset="0"/>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ILL turbine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PNPI/Solid D</a:t>
                      </a:r>
                      <a:r>
                        <a:rPr kumimoji="0" lang="en-US" sz="1100" b="0" i="0" u="none" strike="noStrike" cap="none" normalizeH="0" baseline="-25000" dirty="0" smtClean="0">
                          <a:ln>
                            <a:noFill/>
                          </a:ln>
                          <a:solidFill>
                            <a:schemeClr val="tx1"/>
                          </a:solidFill>
                          <a:effectLst/>
                          <a:latin typeface="Times New Roman" pitchFamily="18" charset="0"/>
                          <a:cs typeface="Times New Roman" pitchFamily="18" charset="0"/>
                        </a:rPr>
                        <a:t>2 </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Vac.</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Ramsey technique for </a:t>
                      </a:r>
                      <a:r>
                        <a:rPr kumimoji="0" lang="en-US" sz="900" b="0" i="0" u="none" strike="noStrike" cap="none" normalizeH="0" baseline="0" dirty="0" smtClean="0">
                          <a:ln>
                            <a:noFill/>
                          </a:ln>
                          <a:solidFill>
                            <a:schemeClr val="tx1"/>
                          </a:solidFill>
                          <a:effectLst/>
                          <a:latin typeface="Symbol" pitchFamily="18" charset="2"/>
                        </a:rPr>
                        <a:t>w</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E=0 cell for magnetometer</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Phase1&lt;100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&lt; 10 </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033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ILL Crystal</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Cold n Beam</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solid</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Crystal Diffraction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Non-</a:t>
                      </a:r>
                      <a:r>
                        <a:rPr kumimoji="0" lang="en-US" sz="900" b="0" i="0" u="none" strike="noStrike" cap="none" normalizeH="0" baseline="0" dirty="0" err="1" smtClean="0">
                          <a:ln>
                            <a:noFill/>
                          </a:ln>
                          <a:solidFill>
                            <a:schemeClr val="tx1"/>
                          </a:solidFill>
                          <a:effectLst/>
                          <a:latin typeface="Arial" charset="0"/>
                        </a:rPr>
                        <a:t>Centrosymmetric</a:t>
                      </a:r>
                      <a:r>
                        <a:rPr kumimoji="0" lang="en-US" sz="900" b="0" i="0" u="none" strike="noStrike" cap="none" normalizeH="0" baseline="0" dirty="0" smtClean="0">
                          <a:ln>
                            <a:noFill/>
                          </a:ln>
                          <a:solidFill>
                            <a:schemeClr val="tx1"/>
                          </a:solidFill>
                          <a:effectLst/>
                          <a:latin typeface="Arial" charset="0"/>
                        </a:rPr>
                        <a:t> crystal</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&lt; 100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5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PSI EDM</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Solid D</a:t>
                      </a:r>
                      <a:r>
                        <a:rPr kumimoji="0" lang="en-US" sz="1100" b="0" i="0" u="none" strike="noStrike" cap="none" normalizeH="0" baseline="-25000" dirty="0" smtClean="0">
                          <a:ln>
                            <a:noFill/>
                          </a:ln>
                          <a:solidFill>
                            <a:schemeClr val="tx1"/>
                          </a:solidFill>
                          <a:effectLst/>
                          <a:latin typeface="Times New Roman" pitchFamily="18" charset="0"/>
                          <a:cs typeface="Times New Roman" pitchFamily="18" charset="0"/>
                        </a:rPr>
                        <a:t>2 </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Vac.</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Ramsey for </a:t>
                      </a:r>
                      <a:r>
                        <a:rPr kumimoji="0" lang="en-US" sz="900" b="0" i="0" u="none" strike="noStrike" cap="none" normalizeH="0" baseline="0" dirty="0" smtClean="0">
                          <a:ln>
                            <a:noFill/>
                          </a:ln>
                          <a:solidFill>
                            <a:schemeClr val="tx1"/>
                          </a:solidFill>
                          <a:effectLst/>
                          <a:latin typeface="Symbol" pitchFamily="18" charset="2"/>
                        </a:rPr>
                        <a:t>w, </a:t>
                      </a:r>
                      <a:r>
                        <a:rPr kumimoji="0" lang="en-US" sz="900" b="0" i="0" u="none" strike="noStrike" cap="none" normalizeH="0" baseline="0" dirty="0" smtClean="0">
                          <a:ln>
                            <a:noFill/>
                          </a:ln>
                          <a:solidFill>
                            <a:schemeClr val="tx1"/>
                          </a:solidFill>
                          <a:effectLst/>
                          <a:latin typeface="Arial" charset="0"/>
                        </a:rPr>
                        <a:t>external Cs &amp; Hg </a:t>
                      </a:r>
                      <a:r>
                        <a:rPr kumimoji="0" lang="en-US" sz="900" b="0" i="0" u="none" strike="noStrike" cap="none" normalizeH="0" baseline="0" dirty="0" err="1" smtClean="0">
                          <a:ln>
                            <a:noFill/>
                          </a:ln>
                          <a:solidFill>
                            <a:schemeClr val="tx1"/>
                          </a:solidFill>
                          <a:effectLst/>
                          <a:latin typeface="Arial" charset="0"/>
                        </a:rPr>
                        <a:t>comag</a:t>
                      </a:r>
                      <a:r>
                        <a:rPr kumimoji="0" lang="en-US" sz="900" b="0" i="0" u="none" strike="noStrike" cap="none" normalizeH="0" baseline="0" dirty="0" smtClean="0">
                          <a:ln>
                            <a:noFill/>
                          </a:ln>
                          <a:solidFill>
                            <a:schemeClr val="tx1"/>
                          </a:solidFill>
                          <a:effectLst/>
                          <a:latin typeface="Arial" charset="0"/>
                        </a:rPr>
                        <a:t>.</a:t>
                      </a:r>
                    </a:p>
                    <a:p>
                      <a:pPr marL="0" marR="0" lvl="0" indent="0" algn="l" defTabSz="914400" rtl="0" eaLnBrk="1" fontAlgn="base" latinLnBrk="0" hangingPunct="1">
                        <a:lnSpc>
                          <a:spcPct val="100000"/>
                        </a:lnSpc>
                        <a:spcBef>
                          <a:spcPts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ts val="0"/>
                        </a:spcBef>
                        <a:spcAft>
                          <a:spcPct val="0"/>
                        </a:spcAft>
                        <a:buClrTx/>
                        <a:buSzTx/>
                        <a:buFontTx/>
                        <a:buNone/>
                        <a:tabLst/>
                      </a:pPr>
                      <a:r>
                        <a:rPr kumimoji="0" lang="en-US" sz="900" b="0" i="0" u="none" strike="noStrike" cap="none" normalizeH="0" baseline="0" dirty="0" err="1" smtClean="0">
                          <a:ln>
                            <a:noFill/>
                          </a:ln>
                          <a:solidFill>
                            <a:schemeClr val="tx1"/>
                          </a:solidFill>
                          <a:effectLst/>
                          <a:latin typeface="Arial" charset="0"/>
                        </a:rPr>
                        <a:t>Xe</a:t>
                      </a:r>
                      <a:r>
                        <a:rPr kumimoji="0" lang="en-US" sz="900" b="0" i="0" u="none" strike="noStrike" cap="none" normalizeH="0" baseline="0" dirty="0" smtClean="0">
                          <a:ln>
                            <a:noFill/>
                          </a:ln>
                          <a:solidFill>
                            <a:schemeClr val="tx1"/>
                          </a:solidFill>
                          <a:effectLst/>
                          <a:latin typeface="Arial" charset="0"/>
                        </a:rPr>
                        <a:t> or Hg </a:t>
                      </a:r>
                      <a:r>
                        <a:rPr kumimoji="0" lang="en-US" sz="900" b="0" i="0" u="none" strike="noStrike" cap="none" normalizeH="0" baseline="0" dirty="0" err="1" smtClean="0">
                          <a:ln>
                            <a:noFill/>
                          </a:ln>
                          <a:solidFill>
                            <a:schemeClr val="tx1"/>
                          </a:solidFill>
                          <a:effectLst/>
                          <a:latin typeface="Arial" charset="0"/>
                        </a:rPr>
                        <a:t>comagnetometer</a:t>
                      </a:r>
                      <a:endParaRPr kumimoji="0" lang="en-US" sz="900" b="0" i="0" u="none" strike="noStrike" cap="none" normalizeH="0" baseline="0" dirty="0" smtClean="0">
                        <a:ln>
                          <a:noFill/>
                        </a:ln>
                        <a:solidFill>
                          <a:schemeClr val="tx1"/>
                        </a:solidFill>
                        <a:effectLst/>
                        <a:latin typeface="Arial"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Symbol" pitchFamily="18" charset="2"/>
                        <a:buNone/>
                        <a:tabLst/>
                      </a:pPr>
                      <a:r>
                        <a:rPr kumimoji="0" lang="en-US" sz="1100" b="0" i="0" u="none" strike="noStrike" cap="none" normalizeH="0" baseline="0" dirty="0" smtClean="0">
                          <a:ln>
                            <a:noFill/>
                          </a:ln>
                          <a:solidFill>
                            <a:schemeClr val="tx1"/>
                          </a:solidFill>
                          <a:effectLst/>
                          <a:latin typeface="Arial" pitchFamily="34" charset="0"/>
                          <a:cs typeface="Arial" pitchFamily="34" charset="0"/>
                        </a:rPr>
                        <a:t>Phase1 ~ 100</a:t>
                      </a:r>
                    </a:p>
                    <a:p>
                      <a:pPr marL="0" marR="0" lvl="0" indent="0" algn="l" defTabSz="914400" rtl="0" eaLnBrk="1" fontAlgn="base" latinLnBrk="0" hangingPunct="1">
                        <a:lnSpc>
                          <a:spcPct val="100000"/>
                        </a:lnSpc>
                        <a:spcBef>
                          <a:spcPct val="20000"/>
                        </a:spcBef>
                        <a:spcAft>
                          <a:spcPct val="0"/>
                        </a:spcAft>
                        <a:buClrTx/>
                        <a:buSzTx/>
                        <a:buFont typeface="Symbol" pitchFamily="18" charset="2"/>
                        <a:buNone/>
                        <a:tabLst/>
                      </a:pPr>
                      <a:r>
                        <a:rPr kumimoji="0" lang="en-US" sz="1100" b="0" i="0" u="none" strike="noStrike" cap="none" normalizeH="0" baseline="0" dirty="0" smtClean="0">
                          <a:ln>
                            <a:noFill/>
                          </a:ln>
                          <a:solidFill>
                            <a:schemeClr val="tx1"/>
                          </a:solidFill>
                          <a:effectLst/>
                          <a:latin typeface="Arial" charset="0"/>
                        </a:rPr>
                        <a:t>Phase 2 &lt; 20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577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Munich FRMII/ILL</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Solid D</a:t>
                      </a:r>
                      <a:r>
                        <a:rPr kumimoji="0" lang="en-US" sz="1100" b="0" i="0" u="none" strike="noStrike" cap="none" normalizeH="0" baseline="-25000" dirty="0" smtClean="0">
                          <a:ln>
                            <a:noFill/>
                          </a:ln>
                          <a:solidFill>
                            <a:schemeClr val="tx1"/>
                          </a:solidFill>
                          <a:effectLst/>
                          <a:latin typeface="Times New Roman" pitchFamily="18" charset="0"/>
                          <a:cs typeface="Times New Roman" pitchFamily="18" charset="0"/>
                        </a:rPr>
                        <a:t>2</a:t>
                      </a:r>
                      <a:endParaRPr kumimoji="0" lang="en-US" sz="11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Vac.</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Room Temp. , Hg Co-mag., also external 3He &amp; Cs mag.</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&lt; 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577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RCNP/TRIUMF</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err="1" smtClean="0">
                          <a:ln>
                            <a:noFill/>
                          </a:ln>
                          <a:solidFill>
                            <a:schemeClr val="tx1"/>
                          </a:solidFill>
                          <a:effectLst/>
                          <a:latin typeface="Times New Roman" pitchFamily="18" charset="0"/>
                          <a:cs typeface="Times New Roman" pitchFamily="18" charset="0"/>
                        </a:rPr>
                        <a:t>Superfluid</a:t>
                      </a: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100" b="0" i="0" u="none" strike="noStrike" cap="none" normalizeH="0" baseline="30000" dirty="0" smtClean="0">
                          <a:ln>
                            <a:noFill/>
                          </a:ln>
                          <a:solidFill>
                            <a:schemeClr val="tx1"/>
                          </a:solidFill>
                          <a:effectLst/>
                          <a:latin typeface="Times New Roman" pitchFamily="18" charset="0"/>
                          <a:cs typeface="Times New Roman" pitchFamily="18" charset="0"/>
                        </a:rPr>
                        <a:t>4</a:t>
                      </a: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He</a:t>
                      </a:r>
                      <a:endParaRPr kumimoji="0" lang="en-US" sz="1100" b="0" i="0" u="none" strike="noStrike" cap="none" normalizeH="0" baseline="-25000" dirty="0" smtClean="0">
                        <a:ln>
                          <a:noFill/>
                        </a:ln>
                        <a:solidFill>
                          <a:schemeClr val="tx1"/>
                        </a:solidFill>
                        <a:effectLst/>
                        <a:latin typeface="Times New Roman" pitchFamily="18" charset="0"/>
                        <a:cs typeface="Times New Roman" pitchFamily="18"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Vac.</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Small vol., </a:t>
                      </a:r>
                      <a:r>
                        <a:rPr kumimoji="0" lang="en-US" sz="900" b="0" i="0" u="none" strike="noStrike" cap="none" normalizeH="0" baseline="0" dirty="0" err="1" smtClean="0">
                          <a:ln>
                            <a:noFill/>
                          </a:ln>
                          <a:solidFill>
                            <a:schemeClr val="tx1"/>
                          </a:solidFill>
                          <a:effectLst/>
                          <a:latin typeface="Arial" charset="0"/>
                        </a:rPr>
                        <a:t>Xe</a:t>
                      </a:r>
                      <a:r>
                        <a:rPr kumimoji="0" lang="en-US" sz="900" b="0" i="0" u="none" strike="noStrike" cap="none" normalizeH="0" baseline="0" dirty="0" smtClean="0">
                          <a:ln>
                            <a:noFill/>
                          </a:ln>
                          <a:solidFill>
                            <a:schemeClr val="tx1"/>
                          </a:solidFill>
                          <a:effectLst/>
                          <a:latin typeface="Arial" charset="0"/>
                        </a:rPr>
                        <a:t> co-mag. @ RCNP</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Then move to TRIUMF </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&lt; 100</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&lt; 20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577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SNS </a:t>
                      </a:r>
                      <a:r>
                        <a:rPr kumimoji="0" lang="en-US" sz="1100" b="0" i="0" u="none" strike="noStrike" cap="none" normalizeH="0" baseline="0" dirty="0" err="1" smtClean="0">
                          <a:ln>
                            <a:noFill/>
                          </a:ln>
                          <a:solidFill>
                            <a:schemeClr val="tx1"/>
                          </a:solidFill>
                          <a:effectLst/>
                          <a:latin typeface="Times New Roman" pitchFamily="18" charset="0"/>
                          <a:cs typeface="Times New Roman" pitchFamily="18" charset="0"/>
                        </a:rPr>
                        <a:t>nEDM</a:t>
                      </a:r>
                      <a:endParaRPr kumimoji="0" lang="en-US" sz="11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err="1" smtClean="0">
                          <a:ln>
                            <a:noFill/>
                          </a:ln>
                          <a:solidFill>
                            <a:schemeClr val="tx1"/>
                          </a:solidFill>
                          <a:effectLst/>
                          <a:latin typeface="Times New Roman" pitchFamily="18" charset="0"/>
                          <a:cs typeface="Times New Roman" pitchFamily="18" charset="0"/>
                        </a:rPr>
                        <a:t>Superfluid</a:t>
                      </a: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100" b="0" i="0" u="none" strike="noStrike" cap="none" normalizeH="0" baseline="30000" dirty="0" smtClean="0">
                          <a:ln>
                            <a:noFill/>
                          </a:ln>
                          <a:solidFill>
                            <a:schemeClr val="tx1"/>
                          </a:solidFill>
                          <a:effectLst/>
                          <a:latin typeface="Times New Roman" pitchFamily="18" charset="0"/>
                          <a:cs typeface="Times New Roman" pitchFamily="18" charset="0"/>
                        </a:rPr>
                        <a:t>4</a:t>
                      </a: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He</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30000" dirty="0" smtClean="0">
                          <a:ln>
                            <a:noFill/>
                          </a:ln>
                          <a:solidFill>
                            <a:schemeClr val="tx1"/>
                          </a:solidFill>
                          <a:effectLst/>
                          <a:latin typeface="Times New Roman" pitchFamily="18" charset="0"/>
                          <a:cs typeface="Times New Roman" pitchFamily="18" charset="0"/>
                        </a:rPr>
                        <a:t>4</a:t>
                      </a: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He</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err="1" smtClean="0">
                          <a:ln>
                            <a:noFill/>
                          </a:ln>
                          <a:solidFill>
                            <a:schemeClr val="tx1"/>
                          </a:solidFill>
                          <a:effectLst/>
                          <a:latin typeface="Arial" charset="0"/>
                        </a:rPr>
                        <a:t>Cryo</a:t>
                      </a:r>
                      <a:r>
                        <a:rPr kumimoji="0" lang="en-US" sz="900" b="0" i="0" u="none" strike="noStrike" cap="none" normalizeH="0" baseline="0" dirty="0" smtClean="0">
                          <a:ln>
                            <a:noFill/>
                          </a:ln>
                          <a:solidFill>
                            <a:schemeClr val="tx1"/>
                          </a:solidFill>
                          <a:effectLst/>
                          <a:latin typeface="Arial" charset="0"/>
                        </a:rPr>
                        <a:t>-HV, </a:t>
                      </a:r>
                      <a:r>
                        <a:rPr kumimoji="0" lang="en-US" sz="900" b="0" i="0" u="none" strike="noStrike" cap="none" normalizeH="0" baseline="30000" dirty="0" smtClean="0">
                          <a:ln>
                            <a:noFill/>
                          </a:ln>
                          <a:solidFill>
                            <a:schemeClr val="tx1"/>
                          </a:solidFill>
                          <a:effectLst/>
                          <a:latin typeface="Arial" charset="0"/>
                        </a:rPr>
                        <a:t>3</a:t>
                      </a:r>
                      <a:r>
                        <a:rPr kumimoji="0" lang="en-US" sz="900" b="0" i="0" u="none" strike="noStrike" cap="none" normalizeH="0" baseline="0" dirty="0" smtClean="0">
                          <a:ln>
                            <a:noFill/>
                          </a:ln>
                          <a:solidFill>
                            <a:schemeClr val="tx1"/>
                          </a:solidFill>
                          <a:effectLst/>
                          <a:latin typeface="Arial" charset="0"/>
                        </a:rPr>
                        <a:t>He capture for </a:t>
                      </a:r>
                      <a:r>
                        <a:rPr kumimoji="0" lang="en-US" sz="900" b="0" i="0" u="none" strike="noStrike" cap="none" normalizeH="0" baseline="0" dirty="0" smtClean="0">
                          <a:ln>
                            <a:noFill/>
                          </a:ln>
                          <a:solidFill>
                            <a:schemeClr val="tx1"/>
                          </a:solidFill>
                          <a:effectLst/>
                          <a:latin typeface="Symbol" pitchFamily="18" charset="2"/>
                        </a:rPr>
                        <a:t>w, </a:t>
                      </a:r>
                      <a:r>
                        <a:rPr kumimoji="0" lang="en-US" sz="900" b="0" i="0" u="none" strike="noStrike" cap="none" normalizeH="0" baseline="30000" dirty="0" smtClean="0">
                          <a:ln>
                            <a:noFill/>
                          </a:ln>
                          <a:solidFill>
                            <a:schemeClr val="tx1"/>
                          </a:solidFill>
                          <a:effectLst/>
                          <a:latin typeface="Arial" charset="0"/>
                        </a:rPr>
                        <a:t>3</a:t>
                      </a:r>
                      <a:r>
                        <a:rPr kumimoji="0" lang="en-US" sz="900" b="0" i="0" u="none" strike="noStrike" cap="none" normalizeH="0" baseline="0" dirty="0" smtClean="0">
                          <a:ln>
                            <a:noFill/>
                          </a:ln>
                          <a:solidFill>
                            <a:schemeClr val="tx1"/>
                          </a:solidFill>
                          <a:effectLst/>
                          <a:latin typeface="Arial" charset="0"/>
                        </a:rPr>
                        <a:t>He co-mag. with SQUIDS &amp; dressed spins, </a:t>
                      </a:r>
                      <a:r>
                        <a:rPr kumimoji="0" lang="en-US" sz="900" b="0" i="0" u="none" strike="noStrike" cap="none" normalizeH="0" baseline="0" dirty="0" err="1" smtClean="0">
                          <a:ln>
                            <a:noFill/>
                          </a:ln>
                          <a:solidFill>
                            <a:schemeClr val="tx1"/>
                          </a:solidFill>
                          <a:effectLst/>
                          <a:latin typeface="Arial" charset="0"/>
                        </a:rPr>
                        <a:t>supercond</a:t>
                      </a:r>
                      <a:r>
                        <a:rPr kumimoji="0" lang="en-US" sz="900" b="0" i="0" u="none" strike="noStrike" cap="none" normalizeH="0" baseline="0" dirty="0" smtClean="0">
                          <a:ln>
                            <a:noFill/>
                          </a:ln>
                          <a:solidFill>
                            <a:schemeClr val="tx1"/>
                          </a:solidFill>
                          <a:effectLst/>
                          <a:latin typeface="Arial" charset="0"/>
                        </a:rPr>
                        <a:t>.</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0" i="0" u="none" strike="noStrike" cap="none" normalizeH="0" baseline="0" dirty="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&lt; 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284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JPARC </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Solid D</a:t>
                      </a:r>
                      <a:r>
                        <a:rPr kumimoji="0" lang="en-US" sz="1100" b="0" i="0" u="none" strike="noStrike" cap="none" normalizeH="0" baseline="-25000" dirty="0" smtClean="0">
                          <a:ln>
                            <a:noFill/>
                          </a:ln>
                          <a:solidFill>
                            <a:schemeClr val="tx1"/>
                          </a:solidFill>
                          <a:effectLst/>
                          <a:latin typeface="Times New Roman" pitchFamily="18" charset="0"/>
                          <a:cs typeface="Times New Roman" pitchFamily="18" charset="0"/>
                        </a:rPr>
                        <a:t>2</a:t>
                      </a:r>
                      <a:endParaRPr kumimoji="0" lang="en-US" sz="11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Vac.</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Under Development</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&lt; 5</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033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JPARC </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Solid D</a:t>
                      </a:r>
                      <a:r>
                        <a:rPr kumimoji="0" lang="en-US" sz="1100" b="0" i="0" u="none" strike="noStrike" cap="none" normalizeH="0" baseline="-25000" dirty="0" smtClean="0">
                          <a:ln>
                            <a:noFill/>
                          </a:ln>
                          <a:solidFill>
                            <a:schemeClr val="tx1"/>
                          </a:solidFill>
                          <a:effectLst/>
                          <a:latin typeface="Times New Roman" pitchFamily="18" charset="0"/>
                          <a:cs typeface="Times New Roman" pitchFamily="18" charset="0"/>
                        </a:rPr>
                        <a:t>2</a:t>
                      </a:r>
                      <a:endParaRPr kumimoji="0" lang="en-US" sz="11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Solid</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Crystal Diffraction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Non-</a:t>
                      </a:r>
                      <a:r>
                        <a:rPr kumimoji="0" lang="en-US" sz="900" b="0" i="0" u="none" strike="noStrike" cap="none" normalizeH="0" baseline="0" dirty="0" err="1" smtClean="0">
                          <a:ln>
                            <a:noFill/>
                          </a:ln>
                          <a:solidFill>
                            <a:schemeClr val="tx1"/>
                          </a:solidFill>
                          <a:effectLst/>
                          <a:latin typeface="Arial" charset="0"/>
                        </a:rPr>
                        <a:t>Centrosymmetric</a:t>
                      </a:r>
                      <a:r>
                        <a:rPr kumimoji="0" lang="en-US" sz="900" b="0" i="0" u="none" strike="noStrike" cap="none" normalizeH="0" baseline="0" dirty="0" smtClean="0">
                          <a:ln>
                            <a:noFill/>
                          </a:ln>
                          <a:solidFill>
                            <a:schemeClr val="tx1"/>
                          </a:solidFill>
                          <a:effectLst/>
                          <a:latin typeface="Arial" charset="0"/>
                        </a:rPr>
                        <a:t> crystal</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&lt; 100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284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LANL</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cs typeface="Times New Roman" pitchFamily="18" charset="0"/>
                        </a:rPr>
                        <a:t>Solid D</a:t>
                      </a:r>
                      <a:r>
                        <a:rPr kumimoji="0" lang="en-US" sz="1100" b="0" i="0" u="none" strike="noStrike" cap="none" normalizeH="0" baseline="-25000" dirty="0" smtClean="0">
                          <a:ln>
                            <a:noFill/>
                          </a:ln>
                          <a:solidFill>
                            <a:schemeClr val="tx1"/>
                          </a:solidFill>
                          <a:effectLst/>
                          <a:latin typeface="Times New Roman" pitchFamily="18" charset="0"/>
                          <a:cs typeface="Times New Roman" pitchFamily="18" charset="0"/>
                        </a:rPr>
                        <a:t>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Vac. </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smtClean="0">
                          <a:ln>
                            <a:noFill/>
                          </a:ln>
                          <a:solidFill>
                            <a:schemeClr val="tx1"/>
                          </a:solidFill>
                          <a:effectLst/>
                          <a:latin typeface="Arial" charset="0"/>
                        </a:rPr>
                        <a:t>R &amp; D, Ramsey SOF, Hg co-mag. </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charset="0"/>
                        </a:rPr>
                        <a:t> &lt; 50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20482" name="Rectangle 2"/>
          <p:cNvSpPr>
            <a:spLocks noGrp="1" noChangeArrowheads="1"/>
          </p:cNvSpPr>
          <p:nvPr>
            <p:ph type="title"/>
          </p:nvPr>
        </p:nvSpPr>
        <p:spPr>
          <a:xfrm>
            <a:off x="1434722" y="837636"/>
            <a:ext cx="6343650" cy="285750"/>
          </a:xfrm>
        </p:spPr>
        <p:txBody>
          <a:bodyPr>
            <a:noAutofit/>
          </a:bodyPr>
          <a:lstStyle/>
          <a:p>
            <a:r>
              <a:rPr lang="en-US" sz="2700" b="1" dirty="0"/>
              <a:t> </a:t>
            </a:r>
            <a:r>
              <a:rPr lang="en-US" sz="2700" b="1" dirty="0">
                <a:cs typeface="Times" panose="02020603050405020304" pitchFamily="18" charset="0"/>
              </a:rPr>
              <a:t>Neutron EDM Searches </a:t>
            </a:r>
          </a:p>
        </p:txBody>
      </p:sp>
      <p:sp>
        <p:nvSpPr>
          <p:cNvPr id="4" name="Slide Number Placeholder 3"/>
          <p:cNvSpPr>
            <a:spLocks noGrp="1"/>
          </p:cNvSpPr>
          <p:nvPr>
            <p:ph type="sldNum" sz="quarter" idx="12"/>
          </p:nvPr>
        </p:nvSpPr>
        <p:spPr>
          <a:xfrm>
            <a:off x="7296425" y="5639235"/>
            <a:ext cx="1428750" cy="359228"/>
          </a:xfrm>
        </p:spPr>
        <p:txBody>
          <a:bodyPr/>
          <a:lstStyle/>
          <a:p>
            <a:fld id="{66E376FA-E76B-48C9-9E8C-F74A7C456D8E}" type="slidenum">
              <a:rPr lang="en-US" smtClean="0"/>
              <a:pPr/>
              <a:t>33</a:t>
            </a:fld>
            <a:endParaRPr lang="en-US" dirty="0"/>
          </a:p>
        </p:txBody>
      </p:sp>
      <p:sp>
        <p:nvSpPr>
          <p:cNvPr id="5" name="Rectangle 4"/>
          <p:cNvSpPr/>
          <p:nvPr/>
        </p:nvSpPr>
        <p:spPr>
          <a:xfrm>
            <a:off x="2343150" y="5769863"/>
            <a:ext cx="971550" cy="228600"/>
          </a:xfrm>
          <a:prstGeom prst="rect">
            <a:avLst/>
          </a:prstGeom>
          <a:solidFill>
            <a:srgbClr val="FF000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6858000" y="1714500"/>
            <a:ext cx="1143000" cy="400050"/>
          </a:xfrm>
          <a:prstGeom prst="rect">
            <a:avLst/>
          </a:prstGeom>
          <a:solidFill>
            <a:srgbClr val="FF000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6858000" y="3491636"/>
            <a:ext cx="1143000" cy="457200"/>
          </a:xfrm>
          <a:prstGeom prst="rect">
            <a:avLst/>
          </a:prstGeom>
          <a:solidFill>
            <a:srgbClr val="FF000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p:cNvSpPr/>
          <p:nvPr/>
        </p:nvSpPr>
        <p:spPr>
          <a:xfrm>
            <a:off x="6858000" y="4392778"/>
            <a:ext cx="1143000" cy="400050"/>
          </a:xfrm>
          <a:prstGeom prst="rect">
            <a:avLst/>
          </a:prstGeom>
          <a:solidFill>
            <a:srgbClr val="FF000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p:cNvSpPr/>
          <p:nvPr/>
        </p:nvSpPr>
        <p:spPr>
          <a:xfrm>
            <a:off x="6858000" y="4814772"/>
            <a:ext cx="1143000" cy="285750"/>
          </a:xfrm>
          <a:prstGeom prst="rect">
            <a:avLst/>
          </a:prstGeom>
          <a:solidFill>
            <a:srgbClr val="FF000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p:cNvSpPr txBox="1"/>
          <p:nvPr/>
        </p:nvSpPr>
        <p:spPr>
          <a:xfrm>
            <a:off x="3314701" y="5723751"/>
            <a:ext cx="2135521" cy="300082"/>
          </a:xfrm>
          <a:prstGeom prst="rect">
            <a:avLst/>
          </a:prstGeom>
          <a:noFill/>
        </p:spPr>
        <p:txBody>
          <a:bodyPr wrap="none" rtlCol="0">
            <a:spAutoFit/>
          </a:bodyPr>
          <a:lstStyle/>
          <a:p>
            <a:r>
              <a:rPr lang="en-US" sz="1350" dirty="0"/>
              <a:t>= sensitivity &lt; 5 x 10</a:t>
            </a:r>
            <a:r>
              <a:rPr lang="en-US" sz="1350" baseline="30000" dirty="0"/>
              <a:t>-28</a:t>
            </a:r>
            <a:r>
              <a:rPr lang="en-US" sz="1350" dirty="0"/>
              <a:t> e-cm</a:t>
            </a:r>
          </a:p>
        </p:txBody>
      </p:sp>
      <p:sp>
        <p:nvSpPr>
          <p:cNvPr id="13" name="Rectangle 12"/>
          <p:cNvSpPr/>
          <p:nvPr/>
        </p:nvSpPr>
        <p:spPr bwMode="auto">
          <a:xfrm>
            <a:off x="1257300" y="1733551"/>
            <a:ext cx="6743700" cy="392415"/>
          </a:xfrm>
          <a:prstGeom prst="rect">
            <a:avLst/>
          </a:prstGeom>
          <a:solidFill>
            <a:schemeClr val="bg1"/>
          </a:solidFill>
          <a:ln w="9525" cap="flat" cmpd="sng" algn="ctr">
            <a:noFill/>
            <a:prstDash val="solid"/>
            <a:round/>
            <a:headEnd type="none" w="med" len="med"/>
            <a:tailEnd type="triangle" w="med" len="med"/>
          </a:ln>
          <a:effectLst/>
        </p:spPr>
        <p:txBody>
          <a:bodyPr vert="horz" wrap="square" lIns="68580" tIns="34290" rIns="68580" bIns="34290" numCol="1" rtlCol="0" anchor="t" anchorCtr="0" compatLnSpc="1">
            <a:prstTxWarp prst="textNoShape">
              <a:avLst/>
            </a:prstTxWarp>
            <a:spAutoFit/>
          </a:bodyPr>
          <a:lstStyle/>
          <a:p>
            <a:endParaRPr lang="en-US" sz="1050" dirty="0"/>
          </a:p>
          <a:p>
            <a:endParaRPr lang="en-US" sz="1050" dirty="0"/>
          </a:p>
        </p:txBody>
      </p:sp>
      <p:sp>
        <p:nvSpPr>
          <p:cNvPr id="14" name="Rectangle 13"/>
          <p:cNvSpPr/>
          <p:nvPr/>
        </p:nvSpPr>
        <p:spPr bwMode="auto">
          <a:xfrm>
            <a:off x="5143500" y="1771651"/>
            <a:ext cx="2440092" cy="276999"/>
          </a:xfrm>
          <a:prstGeom prst="rect">
            <a:avLst/>
          </a:prstGeom>
          <a:noFill/>
          <a:ln w="9525" cap="flat" cmpd="sng" algn="ctr">
            <a:solidFill>
              <a:schemeClr val="tx1"/>
            </a:solidFill>
            <a:prstDash val="solid"/>
            <a:round/>
            <a:headEnd type="none" w="med" len="med"/>
            <a:tailEnd type="triangle" w="med" len="med"/>
          </a:ln>
          <a:effectLst/>
        </p:spPr>
        <p:txBody>
          <a:bodyPr vert="horz" wrap="none" lIns="68580" tIns="34290" rIns="68580" bIns="34290" numCol="1" rtlCol="0" anchor="t" anchorCtr="0" compatLnSpc="1">
            <a:prstTxWarp prst="textNoShape">
              <a:avLst/>
            </a:prstTxWarp>
            <a:spAutoFit/>
          </a:bodyPr>
          <a:lstStyle/>
          <a:p>
            <a:r>
              <a:rPr lang="en-US" sz="1350" dirty="0"/>
              <a:t>Present neutron EDM limit &lt; 300</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09600" y="228600"/>
            <a:ext cx="7848600" cy="1524000"/>
          </a:xfrm>
        </p:spPr>
        <p:txBody>
          <a:bodyPr rtlCol="0">
            <a:normAutofit fontScale="90000"/>
          </a:bodyPr>
          <a:lstStyle/>
          <a:p>
            <a:pPr eaLnBrk="1" fontAlgn="auto" hangingPunct="1">
              <a:spcAft>
                <a:spcPts val="0"/>
              </a:spcAft>
              <a:defRPr/>
            </a:pPr>
            <a:r>
              <a:rPr lang="en-US" sz="4000" b="1" dirty="0" smtClean="0">
                <a:solidFill>
                  <a:srgbClr val="FF9900"/>
                </a:solidFill>
                <a:latin typeface="Comic Sans MS" pitchFamily="66" charset="0"/>
              </a:rPr>
              <a:t>To further improve search</a:t>
            </a:r>
            <a:r>
              <a:rPr lang="en-US" sz="4000" b="1" dirty="0" smtClean="0">
                <a:latin typeface="Comic Sans MS" pitchFamily="66" charset="0"/>
              </a:rPr>
              <a:t> </a:t>
            </a:r>
            <a:r>
              <a:rPr lang="en-US" sz="4000" b="1" dirty="0" smtClean="0">
                <a:solidFill>
                  <a:srgbClr val="FF9900"/>
                </a:solidFill>
                <a:latin typeface="Comic Sans MS" pitchFamily="66" charset="0"/>
              </a:rPr>
              <a:t>for neutron EDM, need new techniques </a:t>
            </a:r>
          </a:p>
        </p:txBody>
      </p:sp>
      <p:sp>
        <p:nvSpPr>
          <p:cNvPr id="190467" name="Rectangle 3"/>
          <p:cNvSpPr>
            <a:spLocks noGrp="1" noChangeArrowheads="1"/>
          </p:cNvSpPr>
          <p:nvPr>
            <p:ph type="body" idx="1"/>
          </p:nvPr>
        </p:nvSpPr>
        <p:spPr>
          <a:xfrm>
            <a:off x="609600" y="2209800"/>
            <a:ext cx="7772400" cy="4114800"/>
          </a:xfrm>
        </p:spPr>
        <p:txBody>
          <a:bodyPr/>
          <a:lstStyle/>
          <a:p>
            <a:pPr eaLnBrk="1" hangingPunct="1"/>
            <a:r>
              <a:rPr lang="en-US" smtClean="0"/>
              <a:t>Enhance number of stored neutrons</a:t>
            </a:r>
          </a:p>
          <a:p>
            <a:pPr eaLnBrk="1" hangingPunct="1"/>
            <a:endParaRPr lang="en-US" smtClean="0"/>
          </a:p>
          <a:p>
            <a:pPr eaLnBrk="1" hangingPunct="1"/>
            <a:r>
              <a:rPr lang="en-US" smtClean="0"/>
              <a:t>Increase Electric field</a:t>
            </a:r>
          </a:p>
          <a:p>
            <a:pPr eaLnBrk="1" hangingPunct="1"/>
            <a:endParaRPr lang="en-US" smtClean="0"/>
          </a:p>
          <a:p>
            <a:pPr eaLnBrk="1" hangingPunct="1"/>
            <a:r>
              <a:rPr lang="en-US" smtClean="0"/>
              <a:t>Minimize key systematic effects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a:xfrm>
            <a:off x="457200" y="76200"/>
            <a:ext cx="8229600" cy="609600"/>
          </a:xfrm>
        </p:spPr>
        <p:txBody>
          <a:bodyPr>
            <a:normAutofit fontScale="90000"/>
          </a:bodyPr>
          <a:lstStyle/>
          <a:p>
            <a:pPr eaLnBrk="1" hangingPunct="1"/>
            <a:r>
              <a:rPr lang="en-US" sz="4800" b="1" smtClean="0">
                <a:solidFill>
                  <a:srgbClr val="FF9900"/>
                </a:solidFill>
                <a:latin typeface="Comic Sans MS" pitchFamily="66" charset="0"/>
              </a:rPr>
              <a:t>Systematic Effects in nEDM</a:t>
            </a:r>
          </a:p>
        </p:txBody>
      </p:sp>
      <p:sp>
        <p:nvSpPr>
          <p:cNvPr id="19461" name="Rectangle 3"/>
          <p:cNvSpPr>
            <a:spLocks noGrp="1" noChangeArrowheads="1"/>
          </p:cNvSpPr>
          <p:nvPr>
            <p:ph type="body" idx="1"/>
          </p:nvPr>
        </p:nvSpPr>
        <p:spPr>
          <a:xfrm>
            <a:off x="0" y="685800"/>
            <a:ext cx="9144000" cy="4241800"/>
          </a:xfrm>
        </p:spPr>
        <p:txBody>
          <a:bodyPr/>
          <a:lstStyle/>
          <a:p>
            <a:pPr eaLnBrk="1" hangingPunct="1"/>
            <a:r>
              <a:rPr lang="en-US" dirty="0" smtClean="0"/>
              <a:t> Variation of B-field  </a:t>
            </a:r>
          </a:p>
          <a:p>
            <a:pPr lvl="1" eaLnBrk="1" hangingPunct="1"/>
            <a:r>
              <a:rPr lang="en-US" dirty="0" smtClean="0"/>
              <a:t>Co-magnetometer cancels B-field variations </a:t>
            </a:r>
          </a:p>
        </p:txBody>
      </p:sp>
      <p:graphicFrame>
        <p:nvGraphicFramePr>
          <p:cNvPr id="19459" name="Object 6"/>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0534" name="Equation" r:id="rId3" imgW="114120" imgH="215640" progId="Equation.3">
                  <p:embed/>
                </p:oleObj>
              </mc:Choice>
              <mc:Fallback>
                <p:oleObj name="Equation" r:id="rId3" imgW="114120" imgH="21564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3" descr="The image “http://minoserv.maps.susx.ac.uk/~nedm/images/inset/resfreq2.gif” cannot be displayed, because it contains errors."/>
          <p:cNvPicPr>
            <a:picLocks noChangeAspect="1" noChangeArrowheads="1"/>
          </p:cNvPicPr>
          <p:nvPr/>
        </p:nvPicPr>
        <p:blipFill>
          <a:blip r:embed="rId5" cstate="print"/>
          <a:srcRect/>
          <a:stretch>
            <a:fillRect/>
          </a:stretch>
        </p:blipFill>
        <p:spPr bwMode="auto">
          <a:xfrm>
            <a:off x="381000" y="1808910"/>
            <a:ext cx="7696200" cy="5049090"/>
          </a:xfrm>
          <a:prstGeom prst="rect">
            <a:avLst/>
          </a:prstGeom>
          <a:noFill/>
          <a:ln w="9525">
            <a:noFill/>
            <a:miter lim="800000"/>
            <a:headEnd/>
            <a:tailEnd/>
          </a:ln>
        </p:spPr>
      </p:pic>
      <p:sp>
        <p:nvSpPr>
          <p:cNvPr id="10" name="Text Box 4"/>
          <p:cNvSpPr txBox="1">
            <a:spLocks noChangeArrowheads="1"/>
          </p:cNvSpPr>
          <p:nvPr/>
        </p:nvSpPr>
        <p:spPr bwMode="auto">
          <a:xfrm>
            <a:off x="2895600" y="2605087"/>
            <a:ext cx="2265363" cy="366713"/>
          </a:xfrm>
          <a:prstGeom prst="rect">
            <a:avLst/>
          </a:prstGeom>
          <a:noFill/>
          <a:ln w="9525" algn="ctr">
            <a:noFill/>
            <a:miter lim="800000"/>
            <a:headEnd/>
            <a:tailEnd/>
          </a:ln>
          <a:effectLst/>
        </p:spPr>
        <p:txBody>
          <a:bodyPr wrap="none">
            <a:spAutoFit/>
          </a:bodyPr>
          <a:lstStyle/>
          <a:p>
            <a:pPr eaLnBrk="1" fontAlgn="auto" hangingPunct="1">
              <a:spcBef>
                <a:spcPct val="20000"/>
              </a:spcBef>
              <a:spcAft>
                <a:spcPts val="0"/>
              </a:spcAft>
              <a:buSzPct val="100000"/>
              <a:buFont typeface="Wingdings" pitchFamily="2" charset="2"/>
              <a:buNone/>
              <a:defRPr/>
            </a:pPr>
            <a:r>
              <a:rPr lang="en-US" baseline="30000" dirty="0">
                <a:solidFill>
                  <a:srgbClr val="000000"/>
                </a:solidFill>
                <a:effectLst>
                  <a:outerShdw blurRad="38100" dist="38100" dir="2700000" algn="tl">
                    <a:srgbClr val="FFFFFF"/>
                  </a:outerShdw>
                </a:effectLst>
                <a:latin typeface="Calibri"/>
              </a:rPr>
              <a:t>199</a:t>
            </a:r>
            <a:r>
              <a:rPr lang="en-US" dirty="0">
                <a:solidFill>
                  <a:srgbClr val="000000"/>
                </a:solidFill>
                <a:effectLst>
                  <a:outerShdw blurRad="38100" dist="38100" dir="2700000" algn="tl">
                    <a:srgbClr val="FFFFFF"/>
                  </a:outerShdw>
                </a:effectLst>
                <a:latin typeface="Calibri"/>
              </a:rPr>
              <a:t>Hg Magnetometer</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a:xfrm>
            <a:off x="457200" y="0"/>
            <a:ext cx="8229600" cy="838200"/>
          </a:xfrm>
        </p:spPr>
        <p:txBody>
          <a:bodyPr>
            <a:normAutofit fontScale="90000"/>
          </a:bodyPr>
          <a:lstStyle/>
          <a:p>
            <a:pPr eaLnBrk="1" hangingPunct="1"/>
            <a:r>
              <a:rPr lang="en-US" sz="4800" b="1" dirty="0" smtClean="0">
                <a:solidFill>
                  <a:srgbClr val="FF9900"/>
                </a:solidFill>
                <a:latin typeface="Comic Sans MS" pitchFamily="66" charset="0"/>
              </a:rPr>
              <a:t>Systematic Effects in </a:t>
            </a:r>
            <a:r>
              <a:rPr lang="en-US" sz="4800" b="1" dirty="0" err="1" smtClean="0">
                <a:solidFill>
                  <a:srgbClr val="FF9900"/>
                </a:solidFill>
                <a:latin typeface="Comic Sans MS" pitchFamily="66" charset="0"/>
              </a:rPr>
              <a:t>nEDM</a:t>
            </a:r>
            <a:endParaRPr lang="en-US" sz="4800" b="1" dirty="0" smtClean="0">
              <a:solidFill>
                <a:srgbClr val="FF9900"/>
              </a:solidFill>
              <a:latin typeface="Comic Sans MS" pitchFamily="66" charset="0"/>
            </a:endParaRPr>
          </a:p>
        </p:txBody>
      </p:sp>
      <p:sp>
        <p:nvSpPr>
          <p:cNvPr id="19461" name="Rectangle 3"/>
          <p:cNvSpPr>
            <a:spLocks noGrp="1" noChangeArrowheads="1"/>
          </p:cNvSpPr>
          <p:nvPr>
            <p:ph type="body" idx="1"/>
          </p:nvPr>
        </p:nvSpPr>
        <p:spPr>
          <a:xfrm>
            <a:off x="0" y="762000"/>
            <a:ext cx="9144000" cy="5791200"/>
          </a:xfrm>
        </p:spPr>
        <p:txBody>
          <a:bodyPr/>
          <a:lstStyle/>
          <a:p>
            <a:pPr eaLnBrk="1" hangingPunct="1"/>
            <a:r>
              <a:rPr lang="en-US" dirty="0" smtClean="0"/>
              <a:t> Variation of B-field  </a:t>
            </a:r>
          </a:p>
          <a:p>
            <a:pPr lvl="1" eaLnBrk="1" hangingPunct="1"/>
            <a:r>
              <a:rPr lang="en-US" dirty="0" smtClean="0"/>
              <a:t>Co-magnetometer cancels B-field variations </a:t>
            </a:r>
          </a:p>
          <a:p>
            <a:pPr eaLnBrk="1" hangingPunct="1"/>
            <a:r>
              <a:rPr lang="en-US" dirty="0" smtClean="0"/>
              <a:t>Leakage currents from Electric Field</a:t>
            </a:r>
          </a:p>
          <a:p>
            <a:pPr lvl="1" eaLnBrk="1" hangingPunct="1"/>
            <a:r>
              <a:rPr lang="en-US" dirty="0" smtClean="0"/>
              <a:t>These may produce B-fields/heating that changes with </a:t>
            </a:r>
          </a:p>
          <a:p>
            <a:pPr lvl="1" eaLnBrk="1" hangingPunct="1">
              <a:buFont typeface="Arial" charset="0"/>
              <a:buNone/>
            </a:pPr>
            <a:r>
              <a:rPr lang="en-US" dirty="0" smtClean="0"/>
              <a:t>      E-field (must be less than </a:t>
            </a:r>
            <a:r>
              <a:rPr lang="en-US" dirty="0" err="1" smtClean="0"/>
              <a:t>nA</a:t>
            </a:r>
            <a:r>
              <a:rPr lang="en-US" dirty="0" smtClean="0"/>
              <a:t>/10pA)</a:t>
            </a:r>
          </a:p>
          <a:p>
            <a:r>
              <a:rPr lang="en-US" dirty="0" smtClean="0"/>
              <a:t> </a:t>
            </a:r>
            <a:r>
              <a:rPr lang="en-US" dirty="0"/>
              <a:t>v x E </a:t>
            </a:r>
            <a:r>
              <a:rPr lang="en-US" dirty="0" smtClean="0"/>
              <a:t>effects are the largest sources of systematic error in previous ILL exp.</a:t>
            </a:r>
          </a:p>
          <a:p>
            <a:pPr lvl="1"/>
            <a:r>
              <a:rPr lang="en-US" dirty="0" smtClean="0"/>
              <a:t>B</a:t>
            </a:r>
            <a:r>
              <a:rPr lang="en-US" baseline="-25000" dirty="0" smtClean="0"/>
              <a:t>E </a:t>
            </a:r>
            <a:r>
              <a:rPr lang="en-US" dirty="0" smtClean="0"/>
              <a:t>= </a:t>
            </a:r>
            <a:r>
              <a:rPr lang="en-US" dirty="0"/>
              <a:t>v x E </a:t>
            </a:r>
            <a:r>
              <a:rPr lang="en-US" dirty="0" smtClean="0">
                <a:latin typeface="Wingdings 3" pitchFamily="18" charset="2"/>
              </a:rPr>
              <a:t>g</a:t>
            </a:r>
            <a:r>
              <a:rPr lang="en-US" dirty="0" smtClean="0"/>
              <a:t> changes precession frequency</a:t>
            </a:r>
          </a:p>
          <a:p>
            <a:pPr lvl="2" eaLnBrk="1" hangingPunct="1"/>
            <a:r>
              <a:rPr lang="en-US" dirty="0" smtClean="0"/>
              <a:t>Adds geometric phase when combined with B gradients </a:t>
            </a:r>
          </a:p>
        </p:txBody>
      </p:sp>
      <p:grpSp>
        <p:nvGrpSpPr>
          <p:cNvPr id="9" name="Group 8"/>
          <p:cNvGrpSpPr/>
          <p:nvPr/>
        </p:nvGrpSpPr>
        <p:grpSpPr>
          <a:xfrm>
            <a:off x="835025" y="2438400"/>
            <a:ext cx="3794125" cy="2212975"/>
            <a:chOff x="835025" y="3321050"/>
            <a:chExt cx="3794125" cy="2212975"/>
          </a:xfrm>
        </p:grpSpPr>
        <p:graphicFrame>
          <p:nvGraphicFramePr>
            <p:cNvPr id="19459" name="Object 6"/>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41413" name="Equation" r:id="rId3" imgW="114120" imgH="215640" progId="Equation.3">
                    <p:embed/>
                  </p:oleObj>
                </mc:Choice>
                <mc:Fallback>
                  <p:oleObj name="Equation" r:id="rId3" imgW="114120" imgH="21564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2" name="Line 8"/>
            <p:cNvSpPr>
              <a:spLocks noChangeShapeType="1"/>
            </p:cNvSpPr>
            <p:nvPr/>
          </p:nvSpPr>
          <p:spPr bwMode="auto">
            <a:xfrm>
              <a:off x="835025" y="5472113"/>
              <a:ext cx="228600" cy="0"/>
            </a:xfrm>
            <a:prstGeom prst="line">
              <a:avLst/>
            </a:prstGeom>
            <a:noFill/>
            <a:ln w="28575">
              <a:solidFill>
                <a:schemeClr val="tx1"/>
              </a:solidFill>
              <a:round/>
              <a:headEnd/>
              <a:tailEnd type="triangle" w="med" len="med"/>
            </a:ln>
          </p:spPr>
          <p:txBody>
            <a:bodyPr/>
            <a:lstStyle/>
            <a:p>
              <a:endParaRPr lang="en-US"/>
            </a:p>
          </p:txBody>
        </p:sp>
        <p:sp>
          <p:nvSpPr>
            <p:cNvPr id="19463" name="Line 9"/>
            <p:cNvSpPr>
              <a:spLocks noChangeShapeType="1"/>
            </p:cNvSpPr>
            <p:nvPr/>
          </p:nvSpPr>
          <p:spPr bwMode="auto">
            <a:xfrm>
              <a:off x="1447800" y="5534025"/>
              <a:ext cx="228600" cy="0"/>
            </a:xfrm>
            <a:prstGeom prst="line">
              <a:avLst/>
            </a:prstGeom>
            <a:noFill/>
            <a:ln w="28575">
              <a:solidFill>
                <a:schemeClr val="tx1"/>
              </a:solidFill>
              <a:round/>
              <a:headEnd/>
              <a:tailEnd type="triangle" w="med" len="med"/>
            </a:ln>
          </p:spPr>
          <p:txBody>
            <a:bodyPr/>
            <a:lstStyle/>
            <a:p>
              <a:endParaRPr lang="en-US"/>
            </a:p>
          </p:txBody>
        </p:sp>
        <p:sp>
          <p:nvSpPr>
            <p:cNvPr id="19464" name="Line 10"/>
            <p:cNvSpPr>
              <a:spLocks noChangeShapeType="1"/>
            </p:cNvSpPr>
            <p:nvPr/>
          </p:nvSpPr>
          <p:spPr bwMode="auto">
            <a:xfrm>
              <a:off x="1905000" y="5472113"/>
              <a:ext cx="228600" cy="0"/>
            </a:xfrm>
            <a:prstGeom prst="line">
              <a:avLst/>
            </a:prstGeom>
            <a:noFill/>
            <a:ln w="28575">
              <a:solidFill>
                <a:schemeClr val="tx1"/>
              </a:solidFill>
              <a:round/>
              <a:headEnd/>
              <a:tailEnd type="triangle" w="med" len="med"/>
            </a:ln>
          </p:spPr>
          <p:txBody>
            <a:bodyPr/>
            <a:lstStyle/>
            <a:p>
              <a:endParaRPr lang="en-US"/>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539750" y="179388"/>
            <a:ext cx="8001000" cy="1524000"/>
          </a:xfrm>
        </p:spPr>
        <p:txBody>
          <a:bodyPr/>
          <a:lstStyle/>
          <a:p>
            <a:pPr eaLnBrk="1" hangingPunct="1"/>
            <a:r>
              <a:rPr lang="en-US" sz="4000" b="1" smtClean="0">
                <a:solidFill>
                  <a:srgbClr val="FF9900"/>
                </a:solidFill>
                <a:latin typeface="Comic Sans MS" pitchFamily="66" charset="0"/>
              </a:rPr>
              <a:t>“Geometric Phase” Systematic Effect</a:t>
            </a:r>
          </a:p>
        </p:txBody>
      </p:sp>
      <p:sp>
        <p:nvSpPr>
          <p:cNvPr id="191491" name="Rectangle 3"/>
          <p:cNvSpPr>
            <a:spLocks noGrp="1" noChangeArrowheads="1"/>
          </p:cNvSpPr>
          <p:nvPr>
            <p:ph type="body" idx="1"/>
          </p:nvPr>
        </p:nvSpPr>
        <p:spPr/>
        <p:txBody>
          <a:bodyPr/>
          <a:lstStyle/>
          <a:p>
            <a:pPr eaLnBrk="1" hangingPunct="1"/>
            <a:r>
              <a:rPr lang="en-US" dirty="0" smtClean="0"/>
              <a:t>For slow particles:</a:t>
            </a:r>
          </a:p>
          <a:p>
            <a:pPr lvl="1" eaLnBrk="1" hangingPunct="1"/>
            <a:r>
              <a:rPr lang="en-US" dirty="0" smtClean="0"/>
              <a:t>Path-dependent phase </a:t>
            </a:r>
          </a:p>
          <a:p>
            <a:pPr lvl="2"/>
            <a:r>
              <a:rPr lang="en-US" dirty="0" smtClean="0"/>
              <a:t>E.g. Parallel transport of vector on sphere</a:t>
            </a:r>
          </a:p>
          <a:p>
            <a:pPr lvl="2"/>
            <a:r>
              <a:rPr lang="en-US" dirty="0" smtClean="0"/>
              <a:t>In Quantum Mechanics often called Berry’s phase</a:t>
            </a:r>
          </a:p>
          <a:p>
            <a:pPr lvl="1" eaLnBrk="1" hangingPunct="1"/>
            <a:r>
              <a:rPr lang="en-US" dirty="0" smtClean="0"/>
              <a:t>Actually a </a:t>
            </a:r>
            <a:r>
              <a:rPr lang="en-US" i="1" dirty="0" smtClean="0"/>
              <a:t>relativistic </a:t>
            </a:r>
            <a:r>
              <a:rPr lang="en-US" dirty="0" smtClean="0"/>
              <a:t>effect for neutrons!</a:t>
            </a:r>
          </a:p>
          <a:p>
            <a:pPr lvl="2"/>
            <a:r>
              <a:rPr lang="en-US" dirty="0"/>
              <a:t>Motional (</a:t>
            </a:r>
            <a:r>
              <a:rPr lang="en-US" dirty="0" err="1"/>
              <a:t>vxE</a:t>
            </a:r>
            <a:r>
              <a:rPr lang="en-US" dirty="0"/>
              <a:t>) B-fields can add to radial B fields perpendicular to B</a:t>
            </a:r>
            <a:r>
              <a:rPr lang="en-US" baseline="-25000" dirty="0"/>
              <a:t>0</a:t>
            </a:r>
            <a:r>
              <a:rPr lang="en-US" dirty="0"/>
              <a:t> </a:t>
            </a:r>
            <a:r>
              <a:rPr lang="en-US" sz="2000" b="1" dirty="0">
                <a:solidFill>
                  <a:srgbClr val="CC3300"/>
                </a:solidFill>
              </a:rPr>
              <a:t>(These result e.g. from dB</a:t>
            </a:r>
            <a:r>
              <a:rPr lang="en-US" sz="2000" b="1" baseline="-25000" dirty="0">
                <a:solidFill>
                  <a:srgbClr val="CC3300"/>
                </a:solidFill>
              </a:rPr>
              <a:t>0</a:t>
            </a:r>
            <a:r>
              <a:rPr lang="en-US" sz="2000" b="1" dirty="0">
                <a:solidFill>
                  <a:srgbClr val="CC3300"/>
                </a:solidFill>
              </a:rPr>
              <a:t>/</a:t>
            </a:r>
            <a:r>
              <a:rPr lang="en-US" sz="2000" b="1" dirty="0" err="1">
                <a:solidFill>
                  <a:srgbClr val="CC3300"/>
                </a:solidFill>
              </a:rPr>
              <a:t>dz</a:t>
            </a:r>
            <a:r>
              <a:rPr lang="en-US" sz="2000" b="1" dirty="0">
                <a:solidFill>
                  <a:srgbClr val="CC3300"/>
                </a:solidFill>
              </a:rPr>
              <a:t>) </a:t>
            </a:r>
            <a:r>
              <a:rPr lang="en-US" sz="2000" b="1" dirty="0"/>
              <a:t>giving a false EDM</a:t>
            </a:r>
          </a:p>
          <a:p>
            <a:pPr lvl="2"/>
            <a:endParaRPr lang="en-US" dirty="0" smtClean="0"/>
          </a:p>
          <a:p>
            <a:pPr lvl="1" eaLnBrk="1" hangingPunct="1"/>
            <a:endParaRPr lang="en-US" dirty="0" smtClean="0"/>
          </a:p>
          <a:p>
            <a:pPr lvl="1" eaLnBrk="1" hangingPunct="1"/>
            <a:endParaRPr lang="en-US" dirty="0" smtClean="0"/>
          </a:p>
        </p:txBody>
      </p:sp>
      <p:pic>
        <p:nvPicPr>
          <p:cNvPr id="4" name="Picture 2"/>
          <p:cNvPicPr>
            <a:picLocks noChangeAspect="1" noChangeArrowheads="1"/>
          </p:cNvPicPr>
          <p:nvPr/>
        </p:nvPicPr>
        <p:blipFill>
          <a:blip r:embed="rId2" cstate="print"/>
          <a:srcRect/>
          <a:stretch>
            <a:fillRect/>
          </a:stretch>
        </p:blipFill>
        <p:spPr>
          <a:xfrm rot="10800000" flipH="1" flipV="1">
            <a:off x="3048000" y="5029200"/>
            <a:ext cx="4343400" cy="1828800"/>
          </a:xfrm>
          <a:prstGeom prst="rect">
            <a:avLst/>
          </a:prstGeom>
          <a:solidFill>
            <a:schemeClr val="bg1"/>
          </a:solidFill>
        </p:spPr>
      </p:pic>
      <p:pic>
        <p:nvPicPr>
          <p:cNvPr id="143362" name="Picture 2" descr="https://upload.wikimedia.org/wikipedia/commons/thumb/7/7d/Parallel_Transport.svg/2000px-Parallel_Transport.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1" y="872557"/>
            <a:ext cx="2286000" cy="25564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ChangeArrowheads="1"/>
          </p:cNvSpPr>
          <p:nvPr/>
        </p:nvSpPr>
        <p:spPr bwMode="auto">
          <a:xfrm>
            <a:off x="457200" y="88900"/>
            <a:ext cx="8229600" cy="1143000"/>
          </a:xfrm>
          <a:prstGeom prst="rect">
            <a:avLst/>
          </a:prstGeom>
          <a:noFill/>
          <a:ln w="9525">
            <a:noFill/>
            <a:miter lim="800000"/>
            <a:headEnd/>
            <a:tailEnd/>
          </a:ln>
        </p:spPr>
        <p:txBody>
          <a:bodyPr anchor="ctr"/>
          <a:lstStyle/>
          <a:p>
            <a:pPr algn="ctr" eaLnBrk="1" hangingPunct="1"/>
            <a:r>
              <a:rPr lang="en-US" sz="4400" b="1">
                <a:solidFill>
                  <a:srgbClr val="FF9900"/>
                </a:solidFill>
                <a:latin typeface="Comic Sans MS" pitchFamily="66" charset="0"/>
              </a:rPr>
              <a:t>New Technique for n-EDM</a:t>
            </a:r>
          </a:p>
        </p:txBody>
      </p:sp>
      <p:sp>
        <p:nvSpPr>
          <p:cNvPr id="169988" name="AutoShape 4"/>
          <p:cNvSpPr>
            <a:spLocks noChangeAspect="1" noChangeArrowheads="1"/>
          </p:cNvSpPr>
          <p:nvPr/>
        </p:nvSpPr>
        <p:spPr bwMode="auto">
          <a:xfrm>
            <a:off x="4071938" y="3276600"/>
            <a:ext cx="384175" cy="384175"/>
          </a:xfrm>
          <a:prstGeom prst="flowChartSummingJunction">
            <a:avLst/>
          </a:prstGeom>
          <a:noFill/>
          <a:ln w="38100">
            <a:solidFill>
              <a:schemeClr val="tx1"/>
            </a:solidFill>
            <a:round/>
            <a:headEnd/>
            <a:tailEnd/>
          </a:ln>
        </p:spPr>
        <p:txBody>
          <a:bodyPr wrap="none" anchor="ctr"/>
          <a:lstStyle/>
          <a:p>
            <a:pPr eaLnBrk="1" hangingPunct="1"/>
            <a:endParaRPr lang="en-US">
              <a:solidFill>
                <a:srgbClr val="000000"/>
              </a:solidFill>
              <a:latin typeface="Calibri" pitchFamily="34" charset="0"/>
            </a:endParaRPr>
          </a:p>
        </p:txBody>
      </p:sp>
      <p:sp>
        <p:nvSpPr>
          <p:cNvPr id="196612" name="AutoShape 5"/>
          <p:cNvSpPr>
            <a:spLocks noChangeAspect="1" noChangeArrowheads="1"/>
          </p:cNvSpPr>
          <p:nvPr/>
        </p:nvSpPr>
        <p:spPr bwMode="auto">
          <a:xfrm>
            <a:off x="3352800" y="2514600"/>
            <a:ext cx="384175" cy="384175"/>
          </a:xfrm>
          <a:prstGeom prst="flowChartSummingJunction">
            <a:avLst/>
          </a:prstGeom>
          <a:noFill/>
          <a:ln w="38100">
            <a:solidFill>
              <a:srgbClr val="006600"/>
            </a:solidFill>
            <a:round/>
            <a:headEnd/>
            <a:tailEnd/>
          </a:ln>
        </p:spPr>
        <p:txBody>
          <a:bodyPr wrap="none" anchor="ctr"/>
          <a:lstStyle/>
          <a:p>
            <a:pPr algn="ctr" eaLnBrk="1" hangingPunct="1"/>
            <a:endParaRPr lang="en-US">
              <a:solidFill>
                <a:srgbClr val="006600"/>
              </a:solidFill>
              <a:latin typeface="Calibri" pitchFamily="34" charset="0"/>
            </a:endParaRPr>
          </a:p>
        </p:txBody>
      </p:sp>
      <p:sp>
        <p:nvSpPr>
          <p:cNvPr id="196613" name="AutoShape 6"/>
          <p:cNvSpPr>
            <a:spLocks noChangeAspect="1" noChangeArrowheads="1"/>
          </p:cNvSpPr>
          <p:nvPr/>
        </p:nvSpPr>
        <p:spPr bwMode="auto">
          <a:xfrm>
            <a:off x="3352800" y="3962400"/>
            <a:ext cx="384175" cy="384175"/>
          </a:xfrm>
          <a:prstGeom prst="flowChartSummingJunction">
            <a:avLst/>
          </a:prstGeom>
          <a:noFill/>
          <a:ln w="38100">
            <a:solidFill>
              <a:srgbClr val="006600"/>
            </a:solidFill>
            <a:round/>
            <a:headEnd/>
            <a:tailEnd/>
          </a:ln>
        </p:spPr>
        <p:txBody>
          <a:bodyPr wrap="none" anchor="ctr"/>
          <a:lstStyle/>
          <a:p>
            <a:pPr eaLnBrk="1" hangingPunct="1"/>
            <a:endParaRPr lang="en-US">
              <a:solidFill>
                <a:srgbClr val="000000"/>
              </a:solidFill>
              <a:latin typeface="Calibri" pitchFamily="34" charset="0"/>
            </a:endParaRPr>
          </a:p>
        </p:txBody>
      </p:sp>
      <p:sp>
        <p:nvSpPr>
          <p:cNvPr id="196614" name="AutoShape 7"/>
          <p:cNvSpPr>
            <a:spLocks noChangeAspect="1" noChangeArrowheads="1"/>
          </p:cNvSpPr>
          <p:nvPr/>
        </p:nvSpPr>
        <p:spPr bwMode="auto">
          <a:xfrm>
            <a:off x="4724400" y="2514600"/>
            <a:ext cx="384175" cy="384175"/>
          </a:xfrm>
          <a:prstGeom prst="flowChartSummingJunction">
            <a:avLst/>
          </a:prstGeom>
          <a:noFill/>
          <a:ln w="38100">
            <a:solidFill>
              <a:srgbClr val="006600"/>
            </a:solidFill>
            <a:round/>
            <a:headEnd/>
            <a:tailEnd/>
          </a:ln>
        </p:spPr>
        <p:txBody>
          <a:bodyPr wrap="none" anchor="ctr"/>
          <a:lstStyle/>
          <a:p>
            <a:pPr eaLnBrk="1" hangingPunct="1"/>
            <a:endParaRPr lang="en-US">
              <a:solidFill>
                <a:srgbClr val="000000"/>
              </a:solidFill>
              <a:latin typeface="Calibri" pitchFamily="34" charset="0"/>
            </a:endParaRPr>
          </a:p>
        </p:txBody>
      </p:sp>
      <p:sp>
        <p:nvSpPr>
          <p:cNvPr id="196615" name="AutoShape 8"/>
          <p:cNvSpPr>
            <a:spLocks noChangeAspect="1" noChangeArrowheads="1"/>
          </p:cNvSpPr>
          <p:nvPr/>
        </p:nvSpPr>
        <p:spPr bwMode="auto">
          <a:xfrm>
            <a:off x="4724400" y="3962400"/>
            <a:ext cx="384175" cy="384175"/>
          </a:xfrm>
          <a:prstGeom prst="flowChartSummingJunction">
            <a:avLst/>
          </a:prstGeom>
          <a:noFill/>
          <a:ln w="38100">
            <a:solidFill>
              <a:srgbClr val="006600"/>
            </a:solidFill>
            <a:round/>
            <a:headEnd/>
            <a:tailEnd/>
          </a:ln>
        </p:spPr>
        <p:txBody>
          <a:bodyPr wrap="none" anchor="ctr"/>
          <a:lstStyle/>
          <a:p>
            <a:pPr algn="ctr" eaLnBrk="1" hangingPunct="1"/>
            <a:endParaRPr lang="en-US">
              <a:solidFill>
                <a:srgbClr val="006600"/>
              </a:solidFill>
              <a:latin typeface="Calibri" pitchFamily="34" charset="0"/>
            </a:endParaRPr>
          </a:p>
        </p:txBody>
      </p:sp>
      <p:sp>
        <p:nvSpPr>
          <p:cNvPr id="196616" name="Text Box 9"/>
          <p:cNvSpPr txBox="1">
            <a:spLocks noChangeArrowheads="1"/>
          </p:cNvSpPr>
          <p:nvPr/>
        </p:nvSpPr>
        <p:spPr bwMode="auto">
          <a:xfrm>
            <a:off x="5089525" y="4187825"/>
            <a:ext cx="1338263" cy="519113"/>
          </a:xfrm>
          <a:prstGeom prst="rect">
            <a:avLst/>
          </a:prstGeom>
          <a:noFill/>
          <a:ln w="9525">
            <a:noFill/>
            <a:miter lim="800000"/>
            <a:headEnd/>
            <a:tailEnd/>
          </a:ln>
        </p:spPr>
        <p:txBody>
          <a:bodyPr wrap="none">
            <a:spAutoFit/>
          </a:bodyPr>
          <a:lstStyle/>
          <a:p>
            <a:pPr eaLnBrk="1" hangingPunct="1"/>
            <a:r>
              <a:rPr lang="en-US" sz="2800">
                <a:solidFill>
                  <a:srgbClr val="006600"/>
                </a:solidFill>
                <a:latin typeface="Comic Sans MS" pitchFamily="66" charset="0"/>
              </a:rPr>
              <a:t>B-field</a:t>
            </a:r>
          </a:p>
        </p:txBody>
      </p:sp>
      <p:sp>
        <p:nvSpPr>
          <p:cNvPr id="169994" name="AutoShape 10"/>
          <p:cNvSpPr>
            <a:spLocks noChangeAspect="1" noChangeArrowheads="1"/>
          </p:cNvSpPr>
          <p:nvPr/>
        </p:nvSpPr>
        <p:spPr bwMode="auto">
          <a:xfrm>
            <a:off x="4114800" y="4343400"/>
            <a:ext cx="384175" cy="384175"/>
          </a:xfrm>
          <a:prstGeom prst="flowChartSummingJunction">
            <a:avLst/>
          </a:prstGeom>
          <a:noFill/>
          <a:ln w="38100">
            <a:solidFill>
              <a:srgbClr val="FF0000"/>
            </a:solidFill>
            <a:round/>
            <a:headEnd/>
            <a:tailEnd/>
          </a:ln>
        </p:spPr>
        <p:txBody>
          <a:bodyPr wrap="none" anchor="ctr"/>
          <a:lstStyle/>
          <a:p>
            <a:pPr eaLnBrk="1" hangingPunct="1"/>
            <a:endParaRPr lang="en-US">
              <a:solidFill>
                <a:srgbClr val="000000"/>
              </a:solidFill>
              <a:latin typeface="Calibri" pitchFamily="34" charset="0"/>
            </a:endParaRPr>
          </a:p>
        </p:txBody>
      </p:sp>
      <p:sp>
        <p:nvSpPr>
          <p:cNvPr id="169995" name="AutoShape 11"/>
          <p:cNvSpPr>
            <a:spLocks noChangeAspect="1" noChangeArrowheads="1"/>
          </p:cNvSpPr>
          <p:nvPr/>
        </p:nvSpPr>
        <p:spPr bwMode="auto">
          <a:xfrm>
            <a:off x="4114800" y="2133600"/>
            <a:ext cx="384175" cy="384175"/>
          </a:xfrm>
          <a:prstGeom prst="flowChartSummingJunction">
            <a:avLst/>
          </a:prstGeom>
          <a:noFill/>
          <a:ln w="38100">
            <a:solidFill>
              <a:srgbClr val="FF0000"/>
            </a:solidFill>
            <a:round/>
            <a:headEnd/>
            <a:tailEnd/>
          </a:ln>
        </p:spPr>
        <p:txBody>
          <a:bodyPr wrap="none" anchor="ctr"/>
          <a:lstStyle/>
          <a:p>
            <a:pPr eaLnBrk="1" hangingPunct="1"/>
            <a:endParaRPr lang="en-US">
              <a:solidFill>
                <a:srgbClr val="000000"/>
              </a:solidFill>
              <a:latin typeface="Calibri" pitchFamily="34" charset="0"/>
            </a:endParaRPr>
          </a:p>
        </p:txBody>
      </p:sp>
      <p:sp>
        <p:nvSpPr>
          <p:cNvPr id="196619" name="Text Box 12"/>
          <p:cNvSpPr txBox="1">
            <a:spLocks noChangeArrowheads="1"/>
          </p:cNvSpPr>
          <p:nvPr/>
        </p:nvSpPr>
        <p:spPr bwMode="auto">
          <a:xfrm>
            <a:off x="3657600" y="1447800"/>
            <a:ext cx="1336675" cy="519113"/>
          </a:xfrm>
          <a:prstGeom prst="rect">
            <a:avLst/>
          </a:prstGeom>
          <a:noFill/>
          <a:ln w="9525">
            <a:noFill/>
            <a:miter lim="800000"/>
            <a:headEnd/>
            <a:tailEnd/>
          </a:ln>
        </p:spPr>
        <p:txBody>
          <a:bodyPr wrap="none">
            <a:spAutoFit/>
          </a:bodyPr>
          <a:lstStyle/>
          <a:p>
            <a:pPr eaLnBrk="1" hangingPunct="1"/>
            <a:r>
              <a:rPr lang="en-US" sz="2800">
                <a:solidFill>
                  <a:srgbClr val="FF0000"/>
                </a:solidFill>
                <a:latin typeface="Comic Sans MS" pitchFamily="66" charset="0"/>
              </a:rPr>
              <a:t>E-field</a:t>
            </a:r>
          </a:p>
        </p:txBody>
      </p:sp>
      <p:grpSp>
        <p:nvGrpSpPr>
          <p:cNvPr id="2" name="Group 13"/>
          <p:cNvGrpSpPr>
            <a:grpSpLocks/>
          </p:cNvGrpSpPr>
          <p:nvPr/>
        </p:nvGrpSpPr>
        <p:grpSpPr bwMode="auto">
          <a:xfrm>
            <a:off x="4114800" y="4343400"/>
            <a:ext cx="381000" cy="381000"/>
            <a:chOff x="2208" y="2928"/>
            <a:chExt cx="240" cy="240"/>
          </a:xfrm>
        </p:grpSpPr>
        <p:sp>
          <p:nvSpPr>
            <p:cNvPr id="196639" name="Oval 14"/>
            <p:cNvSpPr>
              <a:spLocks noChangeArrowheads="1"/>
            </p:cNvSpPr>
            <p:nvPr/>
          </p:nvSpPr>
          <p:spPr bwMode="auto">
            <a:xfrm>
              <a:off x="2208" y="2928"/>
              <a:ext cx="240" cy="240"/>
            </a:xfrm>
            <a:prstGeom prst="ellipse">
              <a:avLst/>
            </a:prstGeom>
            <a:noFill/>
            <a:ln w="38100">
              <a:solidFill>
                <a:srgbClr val="FF0000"/>
              </a:solidFill>
              <a:round/>
              <a:headEnd/>
              <a:tailEnd/>
            </a:ln>
          </p:spPr>
          <p:txBody>
            <a:bodyPr wrap="none" anchor="ctr"/>
            <a:lstStyle/>
            <a:p>
              <a:pPr eaLnBrk="1" hangingPunct="1"/>
              <a:endParaRPr lang="en-US">
                <a:solidFill>
                  <a:srgbClr val="000000"/>
                </a:solidFill>
                <a:latin typeface="Calibri" pitchFamily="34" charset="0"/>
              </a:endParaRPr>
            </a:p>
          </p:txBody>
        </p:sp>
        <p:sp>
          <p:nvSpPr>
            <p:cNvPr id="196640" name="Oval 15"/>
            <p:cNvSpPr>
              <a:spLocks noChangeArrowheads="1"/>
            </p:cNvSpPr>
            <p:nvPr/>
          </p:nvSpPr>
          <p:spPr bwMode="auto">
            <a:xfrm>
              <a:off x="2304" y="3024"/>
              <a:ext cx="48" cy="48"/>
            </a:xfrm>
            <a:prstGeom prst="ellipse">
              <a:avLst/>
            </a:prstGeom>
            <a:solidFill>
              <a:srgbClr val="FF0000"/>
            </a:solidFill>
            <a:ln w="9525">
              <a:noFill/>
              <a:round/>
              <a:headEnd/>
              <a:tailEnd/>
            </a:ln>
          </p:spPr>
          <p:txBody>
            <a:bodyPr wrap="none" anchor="ctr"/>
            <a:lstStyle/>
            <a:p>
              <a:pPr eaLnBrk="1" hangingPunct="1"/>
              <a:endParaRPr lang="en-US">
                <a:solidFill>
                  <a:srgbClr val="000000"/>
                </a:solidFill>
                <a:latin typeface="Calibri" pitchFamily="34" charset="0"/>
              </a:endParaRPr>
            </a:p>
          </p:txBody>
        </p:sp>
      </p:grpSp>
      <p:grpSp>
        <p:nvGrpSpPr>
          <p:cNvPr id="3" name="Group 16"/>
          <p:cNvGrpSpPr>
            <a:grpSpLocks/>
          </p:cNvGrpSpPr>
          <p:nvPr/>
        </p:nvGrpSpPr>
        <p:grpSpPr bwMode="auto">
          <a:xfrm>
            <a:off x="4114800" y="2133600"/>
            <a:ext cx="381000" cy="381000"/>
            <a:chOff x="2208" y="2928"/>
            <a:chExt cx="240" cy="240"/>
          </a:xfrm>
        </p:grpSpPr>
        <p:sp>
          <p:nvSpPr>
            <p:cNvPr id="196637" name="Oval 17"/>
            <p:cNvSpPr>
              <a:spLocks noChangeArrowheads="1"/>
            </p:cNvSpPr>
            <p:nvPr/>
          </p:nvSpPr>
          <p:spPr bwMode="auto">
            <a:xfrm>
              <a:off x="2208" y="2928"/>
              <a:ext cx="240" cy="240"/>
            </a:xfrm>
            <a:prstGeom prst="ellipse">
              <a:avLst/>
            </a:prstGeom>
            <a:noFill/>
            <a:ln w="38100">
              <a:solidFill>
                <a:srgbClr val="FF0000"/>
              </a:solidFill>
              <a:round/>
              <a:headEnd/>
              <a:tailEnd/>
            </a:ln>
          </p:spPr>
          <p:txBody>
            <a:bodyPr wrap="none" anchor="ctr"/>
            <a:lstStyle/>
            <a:p>
              <a:pPr eaLnBrk="1" hangingPunct="1"/>
              <a:endParaRPr lang="en-US">
                <a:solidFill>
                  <a:srgbClr val="000000"/>
                </a:solidFill>
                <a:latin typeface="Calibri" pitchFamily="34" charset="0"/>
              </a:endParaRPr>
            </a:p>
          </p:txBody>
        </p:sp>
        <p:sp>
          <p:nvSpPr>
            <p:cNvPr id="196638" name="Oval 18"/>
            <p:cNvSpPr>
              <a:spLocks noChangeArrowheads="1"/>
            </p:cNvSpPr>
            <p:nvPr/>
          </p:nvSpPr>
          <p:spPr bwMode="auto">
            <a:xfrm>
              <a:off x="2304" y="3024"/>
              <a:ext cx="48" cy="48"/>
            </a:xfrm>
            <a:prstGeom prst="ellipse">
              <a:avLst/>
            </a:prstGeom>
            <a:solidFill>
              <a:srgbClr val="FF0000"/>
            </a:solidFill>
            <a:ln w="9525">
              <a:noFill/>
              <a:round/>
              <a:headEnd/>
              <a:tailEnd/>
            </a:ln>
          </p:spPr>
          <p:txBody>
            <a:bodyPr wrap="none" anchor="ctr"/>
            <a:lstStyle/>
            <a:p>
              <a:pPr eaLnBrk="1" hangingPunct="1"/>
              <a:endParaRPr lang="en-US">
                <a:solidFill>
                  <a:srgbClr val="000000"/>
                </a:solidFill>
                <a:latin typeface="Calibri" pitchFamily="34" charset="0"/>
              </a:endParaRPr>
            </a:p>
          </p:txBody>
        </p:sp>
      </p:grpSp>
      <p:sp>
        <p:nvSpPr>
          <p:cNvPr id="196622" name="Text Box 19"/>
          <p:cNvSpPr txBox="1">
            <a:spLocks noChangeArrowheads="1"/>
          </p:cNvSpPr>
          <p:nvPr/>
        </p:nvSpPr>
        <p:spPr bwMode="auto">
          <a:xfrm>
            <a:off x="0" y="1600200"/>
            <a:ext cx="3217863" cy="641350"/>
          </a:xfrm>
          <a:prstGeom prst="rect">
            <a:avLst/>
          </a:prstGeom>
          <a:noFill/>
          <a:ln w="9525">
            <a:noFill/>
            <a:miter lim="800000"/>
            <a:headEnd/>
            <a:tailEnd/>
          </a:ln>
        </p:spPr>
        <p:txBody>
          <a:bodyPr wrap="none">
            <a:spAutoFit/>
          </a:bodyPr>
          <a:lstStyle/>
          <a:p>
            <a:pPr marL="342900" indent="-342900" eaLnBrk="1" hangingPunct="1">
              <a:buFontTx/>
              <a:buAutoNum type="arabicPeriod"/>
            </a:pPr>
            <a:r>
              <a:rPr lang="en-US">
                <a:solidFill>
                  <a:srgbClr val="000000"/>
                </a:solidFill>
                <a:latin typeface="Comic Sans MS" pitchFamily="66" charset="0"/>
              </a:rPr>
              <a:t>Inject polarized neutron </a:t>
            </a:r>
          </a:p>
          <a:p>
            <a:pPr marL="342900" indent="-342900" eaLnBrk="1" hangingPunct="1"/>
            <a:r>
              <a:rPr lang="en-US">
                <a:solidFill>
                  <a:srgbClr val="000000"/>
                </a:solidFill>
                <a:latin typeface="Comic Sans MS" pitchFamily="66" charset="0"/>
              </a:rPr>
              <a:t>          &amp; polarized </a:t>
            </a:r>
            <a:r>
              <a:rPr lang="en-US" baseline="30000">
                <a:solidFill>
                  <a:srgbClr val="000000"/>
                </a:solidFill>
                <a:latin typeface="Comic Sans MS" pitchFamily="66" charset="0"/>
              </a:rPr>
              <a:t>3</a:t>
            </a:r>
            <a:r>
              <a:rPr lang="en-US">
                <a:solidFill>
                  <a:srgbClr val="000000"/>
                </a:solidFill>
                <a:latin typeface="Comic Sans MS" pitchFamily="66" charset="0"/>
              </a:rPr>
              <a:t>He</a:t>
            </a:r>
          </a:p>
        </p:txBody>
      </p:sp>
      <p:sp>
        <p:nvSpPr>
          <p:cNvPr id="170004" name="Text Box 20"/>
          <p:cNvSpPr txBox="1">
            <a:spLocks noChangeArrowheads="1"/>
          </p:cNvSpPr>
          <p:nvPr/>
        </p:nvSpPr>
        <p:spPr bwMode="auto">
          <a:xfrm>
            <a:off x="0" y="2209800"/>
            <a:ext cx="3079750" cy="366713"/>
          </a:xfrm>
          <a:prstGeom prst="rect">
            <a:avLst/>
          </a:prstGeom>
          <a:noFill/>
          <a:ln w="9525">
            <a:noFill/>
            <a:miter lim="800000"/>
            <a:headEnd/>
            <a:tailEnd/>
          </a:ln>
        </p:spPr>
        <p:txBody>
          <a:bodyPr wrap="none">
            <a:spAutoFit/>
          </a:bodyPr>
          <a:lstStyle/>
          <a:p>
            <a:pPr marL="342900" indent="-342900" eaLnBrk="1" hangingPunct="1"/>
            <a:r>
              <a:rPr lang="en-US">
                <a:solidFill>
                  <a:srgbClr val="000000"/>
                </a:solidFill>
                <a:latin typeface="Comic Sans MS" pitchFamily="66" charset="0"/>
              </a:rPr>
              <a:t>2. Rotate both spins by 90</a:t>
            </a:r>
            <a:r>
              <a:rPr lang="en-US" baseline="30000">
                <a:solidFill>
                  <a:srgbClr val="000000"/>
                </a:solidFill>
                <a:latin typeface="Comic Sans MS" pitchFamily="66" charset="0"/>
              </a:rPr>
              <a:t>o</a:t>
            </a:r>
          </a:p>
        </p:txBody>
      </p:sp>
      <p:sp>
        <p:nvSpPr>
          <p:cNvPr id="170005" name="Text Box 21"/>
          <p:cNvSpPr txBox="1">
            <a:spLocks noChangeArrowheads="1"/>
          </p:cNvSpPr>
          <p:nvPr/>
        </p:nvSpPr>
        <p:spPr bwMode="auto">
          <a:xfrm>
            <a:off x="0" y="3581400"/>
            <a:ext cx="2673350" cy="366713"/>
          </a:xfrm>
          <a:prstGeom prst="rect">
            <a:avLst/>
          </a:prstGeom>
          <a:noFill/>
          <a:ln w="9525">
            <a:noFill/>
            <a:miter lim="800000"/>
            <a:headEnd/>
            <a:tailEnd/>
          </a:ln>
        </p:spPr>
        <p:txBody>
          <a:bodyPr wrap="none">
            <a:spAutoFit/>
          </a:bodyPr>
          <a:lstStyle/>
          <a:p>
            <a:pPr marL="342900" indent="-342900" eaLnBrk="1" hangingPunct="1"/>
            <a:r>
              <a:rPr lang="en-US">
                <a:solidFill>
                  <a:srgbClr val="000000"/>
                </a:solidFill>
                <a:latin typeface="Comic Sans MS" pitchFamily="66" charset="0"/>
              </a:rPr>
              <a:t>4. Flip E-field direction</a:t>
            </a:r>
          </a:p>
        </p:txBody>
      </p:sp>
      <p:sp>
        <p:nvSpPr>
          <p:cNvPr id="170006" name="Text Box 22"/>
          <p:cNvSpPr txBox="1">
            <a:spLocks noChangeArrowheads="1"/>
          </p:cNvSpPr>
          <p:nvPr/>
        </p:nvSpPr>
        <p:spPr bwMode="auto">
          <a:xfrm>
            <a:off x="0" y="2590800"/>
            <a:ext cx="2938463" cy="1006475"/>
          </a:xfrm>
          <a:prstGeom prst="rect">
            <a:avLst/>
          </a:prstGeom>
          <a:noFill/>
          <a:ln w="9525">
            <a:noFill/>
            <a:miter lim="800000"/>
            <a:headEnd/>
            <a:tailEnd/>
          </a:ln>
        </p:spPr>
        <p:txBody>
          <a:bodyPr wrap="none">
            <a:spAutoFit/>
          </a:bodyPr>
          <a:lstStyle/>
          <a:p>
            <a:pPr marL="342900" indent="-342900" eaLnBrk="1" hangingPunct="1"/>
            <a:r>
              <a:rPr lang="en-US">
                <a:solidFill>
                  <a:srgbClr val="000000"/>
                </a:solidFill>
                <a:latin typeface="Comic Sans MS" pitchFamily="66" charset="0"/>
              </a:rPr>
              <a:t>3. Measure n+</a:t>
            </a:r>
            <a:r>
              <a:rPr lang="en-US" baseline="30000">
                <a:solidFill>
                  <a:srgbClr val="000000"/>
                </a:solidFill>
                <a:latin typeface="Comic Sans MS" pitchFamily="66" charset="0"/>
              </a:rPr>
              <a:t>3</a:t>
            </a:r>
            <a:r>
              <a:rPr lang="en-US">
                <a:solidFill>
                  <a:srgbClr val="000000"/>
                </a:solidFill>
                <a:latin typeface="Comic Sans MS" pitchFamily="66" charset="0"/>
              </a:rPr>
              <a:t>He capture</a:t>
            </a:r>
          </a:p>
          <a:p>
            <a:pPr marL="342900" indent="-342900" eaLnBrk="1" hangingPunct="1"/>
            <a:r>
              <a:rPr lang="en-US">
                <a:solidFill>
                  <a:srgbClr val="000000"/>
                </a:solidFill>
                <a:latin typeface="Comic Sans MS" pitchFamily="66" charset="0"/>
              </a:rPr>
              <a:t>	vs. time </a:t>
            </a:r>
          </a:p>
          <a:p>
            <a:pPr marL="342900" indent="-342900" eaLnBrk="1" hangingPunct="1"/>
            <a:r>
              <a:rPr lang="en-US">
                <a:solidFill>
                  <a:srgbClr val="000000"/>
                </a:solidFill>
                <a:latin typeface="Comic Sans MS" pitchFamily="66" charset="0"/>
              </a:rPr>
              <a:t>	(note: </a:t>
            </a:r>
            <a:r>
              <a:rPr lang="en-US" sz="2400">
                <a:solidFill>
                  <a:srgbClr val="000000"/>
                </a:solidFill>
                <a:latin typeface="Symbol" pitchFamily="18" charset="2"/>
              </a:rPr>
              <a:t>s</a:t>
            </a:r>
            <a:r>
              <a:rPr lang="en-US" sz="2400" baseline="-25000">
                <a:solidFill>
                  <a:srgbClr val="000000"/>
                </a:solidFill>
                <a:latin typeface="Wingdings 3" pitchFamily="18" charset="2"/>
              </a:rPr>
              <a:t>ih</a:t>
            </a:r>
            <a:r>
              <a:rPr lang="en-US" sz="2400">
                <a:solidFill>
                  <a:srgbClr val="000000"/>
                </a:solidFill>
                <a:latin typeface="Comic Sans MS" pitchFamily="66" charset="0"/>
              </a:rPr>
              <a:t>&gt;&gt;</a:t>
            </a:r>
            <a:r>
              <a:rPr lang="en-US" sz="2400">
                <a:solidFill>
                  <a:srgbClr val="000000"/>
                </a:solidFill>
                <a:latin typeface="Symbol" pitchFamily="18" charset="2"/>
              </a:rPr>
              <a:t>s</a:t>
            </a:r>
            <a:r>
              <a:rPr lang="en-US" sz="2400" baseline="-25000">
                <a:solidFill>
                  <a:srgbClr val="000000"/>
                </a:solidFill>
                <a:latin typeface="Wingdings 3" pitchFamily="18" charset="2"/>
              </a:rPr>
              <a:t>hh</a:t>
            </a:r>
            <a:r>
              <a:rPr lang="en-US">
                <a:solidFill>
                  <a:srgbClr val="000000"/>
                </a:solidFill>
                <a:latin typeface="Comic Sans MS" pitchFamily="66" charset="0"/>
              </a:rPr>
              <a:t>)</a:t>
            </a:r>
          </a:p>
        </p:txBody>
      </p:sp>
      <p:sp>
        <p:nvSpPr>
          <p:cNvPr id="170008" name="AutoShape 24"/>
          <p:cNvSpPr>
            <a:spLocks noChangeAspect="1" noChangeArrowheads="1"/>
          </p:cNvSpPr>
          <p:nvPr/>
        </p:nvSpPr>
        <p:spPr bwMode="auto">
          <a:xfrm>
            <a:off x="4078288" y="3276600"/>
            <a:ext cx="384175" cy="384175"/>
          </a:xfrm>
          <a:prstGeom prst="flowChartSummingJunction">
            <a:avLst/>
          </a:prstGeom>
          <a:noFill/>
          <a:ln w="38100">
            <a:solidFill>
              <a:schemeClr val="accent2"/>
            </a:solidFill>
            <a:round/>
            <a:headEnd/>
            <a:tailEnd/>
          </a:ln>
        </p:spPr>
        <p:txBody>
          <a:bodyPr wrap="none" anchor="ctr"/>
          <a:lstStyle/>
          <a:p>
            <a:pPr algn="ctr" eaLnBrk="1" hangingPunct="1"/>
            <a:endParaRPr lang="en-US">
              <a:solidFill>
                <a:srgbClr val="00CCFF"/>
              </a:solidFill>
              <a:latin typeface="Calibri" pitchFamily="34" charset="0"/>
            </a:endParaRPr>
          </a:p>
        </p:txBody>
      </p:sp>
      <p:sp>
        <p:nvSpPr>
          <p:cNvPr id="170009" name="AutoShape 25"/>
          <p:cNvSpPr>
            <a:spLocks noChangeArrowheads="1"/>
          </p:cNvSpPr>
          <p:nvPr/>
        </p:nvSpPr>
        <p:spPr bwMode="auto">
          <a:xfrm>
            <a:off x="5710238" y="1754188"/>
            <a:ext cx="3054350" cy="2970212"/>
          </a:xfrm>
          <a:prstGeom prst="irregularSeal1">
            <a:avLst/>
          </a:prstGeom>
          <a:solidFill>
            <a:srgbClr val="FFFF00"/>
          </a:solidFill>
          <a:ln w="9525">
            <a:solidFill>
              <a:schemeClr val="tx1"/>
            </a:solidFill>
            <a:miter lim="800000"/>
            <a:headEnd/>
            <a:tailEnd/>
          </a:ln>
        </p:spPr>
        <p:txBody>
          <a:bodyPr wrap="none" anchor="ctr"/>
          <a:lstStyle/>
          <a:p>
            <a:pPr algn="ctr" eaLnBrk="1" hangingPunct="1"/>
            <a:endParaRPr lang="en-US">
              <a:solidFill>
                <a:srgbClr val="000000"/>
              </a:solidFill>
              <a:latin typeface="Calibri" pitchFamily="34" charset="0"/>
            </a:endParaRPr>
          </a:p>
        </p:txBody>
      </p:sp>
      <p:sp>
        <p:nvSpPr>
          <p:cNvPr id="170010" name="Text Box 26"/>
          <p:cNvSpPr txBox="1">
            <a:spLocks noChangeArrowheads="1"/>
          </p:cNvSpPr>
          <p:nvPr/>
        </p:nvSpPr>
        <p:spPr bwMode="auto">
          <a:xfrm>
            <a:off x="577850" y="5857875"/>
            <a:ext cx="7397750" cy="579438"/>
          </a:xfrm>
          <a:prstGeom prst="rect">
            <a:avLst/>
          </a:prstGeom>
          <a:noFill/>
          <a:ln w="9525">
            <a:noFill/>
            <a:miter lim="800000"/>
            <a:headEnd/>
            <a:tailEnd/>
          </a:ln>
        </p:spPr>
        <p:txBody>
          <a:bodyPr wrap="none">
            <a:spAutoFit/>
          </a:bodyPr>
          <a:lstStyle/>
          <a:p>
            <a:pPr algn="ctr" eaLnBrk="1" hangingPunct="1"/>
            <a:r>
              <a:rPr lang="en-US" sz="3200" b="1" baseline="30000">
                <a:solidFill>
                  <a:srgbClr val="000000"/>
                </a:solidFill>
                <a:latin typeface="Comic Sans MS" pitchFamily="66" charset="0"/>
              </a:rPr>
              <a:t>3</a:t>
            </a:r>
            <a:r>
              <a:rPr lang="en-US" sz="3200" b="1">
                <a:solidFill>
                  <a:srgbClr val="000000"/>
                </a:solidFill>
                <a:latin typeface="Comic Sans MS" pitchFamily="66" charset="0"/>
              </a:rPr>
              <a:t>He functions as “co-magnetometer”</a:t>
            </a:r>
          </a:p>
        </p:txBody>
      </p:sp>
      <p:grpSp>
        <p:nvGrpSpPr>
          <p:cNvPr id="4" name="Group 40"/>
          <p:cNvGrpSpPr>
            <a:grpSpLocks/>
          </p:cNvGrpSpPr>
          <p:nvPr/>
        </p:nvGrpSpPr>
        <p:grpSpPr bwMode="auto">
          <a:xfrm>
            <a:off x="2971800" y="3209925"/>
            <a:ext cx="2590800" cy="527050"/>
            <a:chOff x="2971800" y="3394311"/>
            <a:chExt cx="2590800" cy="527576"/>
          </a:xfrm>
        </p:grpSpPr>
        <p:sp>
          <p:nvSpPr>
            <p:cNvPr id="196634" name="Line 23"/>
            <p:cNvSpPr>
              <a:spLocks noChangeShapeType="1"/>
            </p:cNvSpPr>
            <p:nvPr/>
          </p:nvSpPr>
          <p:spPr bwMode="auto">
            <a:xfrm rot="5400000" flipV="1">
              <a:off x="4267200" y="2364870"/>
              <a:ext cx="0" cy="2590800"/>
            </a:xfrm>
            <a:prstGeom prst="line">
              <a:avLst/>
            </a:prstGeom>
            <a:noFill/>
            <a:ln w="63500">
              <a:solidFill>
                <a:schemeClr val="accent2"/>
              </a:solidFill>
              <a:round/>
              <a:headEnd/>
              <a:tailEnd/>
            </a:ln>
          </p:spPr>
          <p:txBody>
            <a:bodyPr/>
            <a:lstStyle/>
            <a:p>
              <a:endParaRPr lang="en-US"/>
            </a:p>
          </p:txBody>
        </p:sp>
        <p:cxnSp>
          <p:nvCxnSpPr>
            <p:cNvPr id="30" name="Straight Connector 29"/>
            <p:cNvCxnSpPr/>
            <p:nvPr/>
          </p:nvCxnSpPr>
          <p:spPr bwMode="auto">
            <a:xfrm flipV="1">
              <a:off x="5187950" y="3656510"/>
              <a:ext cx="374650" cy="265377"/>
            </a:xfrm>
            <a:prstGeom prst="line">
              <a:avLst/>
            </a:prstGeom>
            <a:noFill/>
            <a:ln w="44450" cap="flat" cmpd="sng" algn="ctr">
              <a:solidFill>
                <a:schemeClr val="accent6"/>
              </a:solidFill>
              <a:prstDash val="solid"/>
              <a:round/>
              <a:headEnd type="none" w="med" len="med"/>
              <a:tailEnd type="none" w="med" len="med"/>
            </a:ln>
            <a:effectLst/>
          </p:spPr>
        </p:cxnSp>
        <p:cxnSp>
          <p:nvCxnSpPr>
            <p:cNvPr id="31" name="Straight Connector 30"/>
            <p:cNvCxnSpPr>
              <a:endCxn id="196634" idx="1"/>
            </p:cNvCxnSpPr>
            <p:nvPr/>
          </p:nvCxnSpPr>
          <p:spPr bwMode="auto">
            <a:xfrm>
              <a:off x="5187950" y="3394311"/>
              <a:ext cx="374650" cy="265378"/>
            </a:xfrm>
            <a:prstGeom prst="line">
              <a:avLst/>
            </a:prstGeom>
            <a:noFill/>
            <a:ln w="44450" cap="flat" cmpd="sng" algn="ctr">
              <a:solidFill>
                <a:schemeClr val="accent6"/>
              </a:solidFill>
              <a:prstDash val="solid"/>
              <a:round/>
              <a:headEnd type="none" w="med" len="med"/>
              <a:tailEnd type="none" w="med" len="med"/>
            </a:ln>
            <a:effectLst/>
          </p:spPr>
        </p:cxnSp>
      </p:grpSp>
      <p:grpSp>
        <p:nvGrpSpPr>
          <p:cNvPr id="5" name="Group 41"/>
          <p:cNvGrpSpPr>
            <a:grpSpLocks/>
          </p:cNvGrpSpPr>
          <p:nvPr/>
        </p:nvGrpSpPr>
        <p:grpSpPr bwMode="auto">
          <a:xfrm>
            <a:off x="2974975" y="3211513"/>
            <a:ext cx="2590800" cy="511175"/>
            <a:chOff x="2971800" y="3453580"/>
            <a:chExt cx="2590800" cy="510642"/>
          </a:xfrm>
        </p:grpSpPr>
        <p:sp>
          <p:nvSpPr>
            <p:cNvPr id="196631" name="Line 23"/>
            <p:cNvSpPr>
              <a:spLocks noChangeShapeType="1"/>
            </p:cNvSpPr>
            <p:nvPr/>
          </p:nvSpPr>
          <p:spPr bwMode="auto">
            <a:xfrm rot="5400000" flipV="1">
              <a:off x="4267200" y="2424139"/>
              <a:ext cx="0" cy="2590800"/>
            </a:xfrm>
            <a:prstGeom prst="line">
              <a:avLst/>
            </a:prstGeom>
            <a:noFill/>
            <a:ln w="63500">
              <a:solidFill>
                <a:schemeClr val="tx1"/>
              </a:solidFill>
              <a:round/>
              <a:headEnd/>
              <a:tailEnd/>
            </a:ln>
          </p:spPr>
          <p:txBody>
            <a:bodyPr/>
            <a:lstStyle/>
            <a:p>
              <a:endParaRPr lang="en-US"/>
            </a:p>
          </p:txBody>
        </p:sp>
        <p:cxnSp>
          <p:nvCxnSpPr>
            <p:cNvPr id="196632" name="Straight Connector 43"/>
            <p:cNvCxnSpPr>
              <a:cxnSpLocks noChangeShapeType="1"/>
            </p:cNvCxnSpPr>
            <p:nvPr/>
          </p:nvCxnSpPr>
          <p:spPr bwMode="auto">
            <a:xfrm flipV="1">
              <a:off x="5187530" y="3699046"/>
              <a:ext cx="375070" cy="265176"/>
            </a:xfrm>
            <a:prstGeom prst="line">
              <a:avLst/>
            </a:prstGeom>
            <a:noFill/>
            <a:ln w="44450" algn="ctr">
              <a:solidFill>
                <a:schemeClr val="tx1"/>
              </a:solidFill>
              <a:round/>
              <a:headEnd/>
              <a:tailEnd/>
            </a:ln>
          </p:spPr>
        </p:cxnSp>
        <p:cxnSp>
          <p:nvCxnSpPr>
            <p:cNvPr id="196633" name="Straight Connector 44"/>
            <p:cNvCxnSpPr>
              <a:cxnSpLocks noChangeShapeType="1"/>
              <a:endCxn id="196631" idx="1"/>
            </p:cNvCxnSpPr>
            <p:nvPr/>
          </p:nvCxnSpPr>
          <p:spPr bwMode="auto">
            <a:xfrm>
              <a:off x="5187530" y="3453580"/>
              <a:ext cx="375070" cy="265959"/>
            </a:xfrm>
            <a:prstGeom prst="line">
              <a:avLst/>
            </a:prstGeom>
            <a:noFill/>
            <a:ln w="44450" algn="ctr">
              <a:solidFill>
                <a:schemeClr val="tx1"/>
              </a:solidFill>
              <a:round/>
              <a:headEnd/>
              <a:tailEnd/>
            </a:ln>
          </p:spPr>
        </p:cxnSp>
      </p:grpSp>
      <p:sp>
        <p:nvSpPr>
          <p:cNvPr id="33" name="TextBox 32"/>
          <p:cNvSpPr txBox="1"/>
          <p:nvPr/>
        </p:nvSpPr>
        <p:spPr>
          <a:xfrm>
            <a:off x="6477000" y="2895600"/>
            <a:ext cx="1763624" cy="369332"/>
          </a:xfrm>
          <a:prstGeom prst="rect">
            <a:avLst/>
          </a:prstGeom>
          <a:noFill/>
        </p:spPr>
        <p:txBody>
          <a:bodyPr wrap="none" rtlCol="0">
            <a:spAutoFit/>
          </a:bodyPr>
          <a:lstStyle/>
          <a:p>
            <a:r>
              <a:rPr lang="en-US" dirty="0" smtClean="0"/>
              <a:t>n + </a:t>
            </a:r>
            <a:r>
              <a:rPr lang="en-US" baseline="30000" dirty="0" smtClean="0"/>
              <a:t>3</a:t>
            </a:r>
            <a:r>
              <a:rPr lang="en-US" dirty="0" smtClean="0"/>
              <a:t>He </a:t>
            </a:r>
            <a:r>
              <a:rPr lang="en-US" dirty="0" smtClean="0">
                <a:sym typeface="Wingdings" pitchFamily="2" charset="2"/>
              </a:rPr>
              <a:t> p + </a:t>
            </a:r>
            <a:r>
              <a:rPr lang="en-US" baseline="30000" dirty="0" smtClean="0">
                <a:sym typeface="Wingdings" pitchFamily="2" charset="2"/>
              </a:rPr>
              <a:t>3</a:t>
            </a:r>
            <a:r>
              <a:rPr lang="en-US" dirty="0" smtClean="0">
                <a:sym typeface="Wingdings" pitchFamily="2" charset="2"/>
              </a:rPr>
              <a:t>H</a:t>
            </a:r>
            <a:endParaRPr lang="en-US" dirty="0"/>
          </a:p>
        </p:txBody>
      </p:sp>
      <p:sp>
        <p:nvSpPr>
          <p:cNvPr id="34" name="TextBox 33"/>
          <p:cNvSpPr txBox="1"/>
          <p:nvPr/>
        </p:nvSpPr>
        <p:spPr>
          <a:xfrm>
            <a:off x="2362200" y="6324600"/>
            <a:ext cx="3803029" cy="369332"/>
          </a:xfrm>
          <a:prstGeom prst="rect">
            <a:avLst/>
          </a:prstGeom>
          <a:noFill/>
        </p:spPr>
        <p:txBody>
          <a:bodyPr wrap="none" rtlCol="0">
            <a:spAutoFit/>
          </a:bodyPr>
          <a:lstStyle/>
          <a:p>
            <a:r>
              <a:rPr lang="en-US" baseline="30000" dirty="0" smtClean="0"/>
              <a:t>3</a:t>
            </a:r>
            <a:r>
              <a:rPr lang="en-US" dirty="0" smtClean="0"/>
              <a:t>He EDM shielded by atomic electrons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9988"/>
                                        </p:tgtEl>
                                        <p:attrNameLst>
                                          <p:attrName>style.visibility</p:attrName>
                                        </p:attrNameLst>
                                      </p:cBhvr>
                                      <p:to>
                                        <p:strVal val="visible"/>
                                      </p:to>
                                    </p:set>
                                    <p:anim calcmode="lin" valueType="num">
                                      <p:cBhvr additive="base">
                                        <p:cTn id="7" dur="2000" fill="hold"/>
                                        <p:tgtEl>
                                          <p:spTgt spid="169988"/>
                                        </p:tgtEl>
                                        <p:attrNameLst>
                                          <p:attrName>ppt_x</p:attrName>
                                        </p:attrNameLst>
                                      </p:cBhvr>
                                      <p:tavLst>
                                        <p:tav tm="0">
                                          <p:val>
                                            <p:strVal val="0-#ppt_w/2"/>
                                          </p:val>
                                        </p:tav>
                                        <p:tav tm="100000">
                                          <p:val>
                                            <p:strVal val="#ppt_x"/>
                                          </p:val>
                                        </p:tav>
                                      </p:tavLst>
                                    </p:anim>
                                    <p:anim calcmode="lin" valueType="num">
                                      <p:cBhvr additive="base">
                                        <p:cTn id="8" dur="2000" fill="hold"/>
                                        <p:tgtEl>
                                          <p:spTgt spid="169988"/>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2" presetClass="entr" presetSubtype="8" fill="hold" grpId="0" nodeType="afterEffect">
                                  <p:stCondLst>
                                    <p:cond delay="0"/>
                                  </p:stCondLst>
                                  <p:childTnLst>
                                    <p:set>
                                      <p:cBhvr>
                                        <p:cTn id="11" dur="1" fill="hold">
                                          <p:stCondLst>
                                            <p:cond delay="0"/>
                                          </p:stCondLst>
                                        </p:cTn>
                                        <p:tgtEl>
                                          <p:spTgt spid="170008"/>
                                        </p:tgtEl>
                                        <p:attrNameLst>
                                          <p:attrName>style.visibility</p:attrName>
                                        </p:attrNameLst>
                                      </p:cBhvr>
                                      <p:to>
                                        <p:strVal val="visible"/>
                                      </p:to>
                                    </p:set>
                                    <p:anim calcmode="lin" valueType="num">
                                      <p:cBhvr additive="base">
                                        <p:cTn id="12" dur="2000" fill="hold"/>
                                        <p:tgtEl>
                                          <p:spTgt spid="170008"/>
                                        </p:tgtEl>
                                        <p:attrNameLst>
                                          <p:attrName>ppt_x</p:attrName>
                                        </p:attrNameLst>
                                      </p:cBhvr>
                                      <p:tavLst>
                                        <p:tav tm="0">
                                          <p:val>
                                            <p:strVal val="0-#ppt_w/2"/>
                                          </p:val>
                                        </p:tav>
                                        <p:tav tm="100000">
                                          <p:val>
                                            <p:strVal val="#ppt_x"/>
                                          </p:val>
                                        </p:tav>
                                      </p:tavLst>
                                    </p:anim>
                                    <p:anim calcmode="lin" valueType="num">
                                      <p:cBhvr additive="base">
                                        <p:cTn id="13" dur="2000" fill="hold"/>
                                        <p:tgtEl>
                                          <p:spTgt spid="17000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0004"/>
                                        </p:tgtEl>
                                        <p:attrNameLst>
                                          <p:attrName>style.visibility</p:attrName>
                                        </p:attrNameLst>
                                      </p:cBhvr>
                                      <p:to>
                                        <p:strVal val="visible"/>
                                      </p:to>
                                    </p:set>
                                    <p:animEffect transition="in" filter="fade">
                                      <p:cBhvr>
                                        <p:cTn id="18" dur="2000"/>
                                        <p:tgtEl>
                                          <p:spTgt spid="170004"/>
                                        </p:tgtEl>
                                      </p:cBhvr>
                                    </p:animEffect>
                                  </p:childTnLst>
                                </p:cTn>
                              </p:par>
                            </p:childTnLst>
                          </p:cTn>
                        </p:par>
                        <p:par>
                          <p:cTn id="19" fill="hold">
                            <p:stCondLst>
                              <p:cond delay="2000"/>
                            </p:stCondLst>
                            <p:childTnLst>
                              <p:par>
                                <p:cTn id="20" presetID="10" presetClass="exit" presetSubtype="0" fill="hold" grpId="1" nodeType="afterEffect">
                                  <p:stCondLst>
                                    <p:cond delay="0"/>
                                  </p:stCondLst>
                                  <p:childTnLst>
                                    <p:animEffect transition="out" filter="fade">
                                      <p:cBhvr>
                                        <p:cTn id="21" dur="2000"/>
                                        <p:tgtEl>
                                          <p:spTgt spid="169988"/>
                                        </p:tgtEl>
                                      </p:cBhvr>
                                    </p:animEffect>
                                    <p:set>
                                      <p:cBhvr>
                                        <p:cTn id="22" dur="1" fill="hold">
                                          <p:stCondLst>
                                            <p:cond delay="1999"/>
                                          </p:stCondLst>
                                        </p:cTn>
                                        <p:tgtEl>
                                          <p:spTgt spid="169988"/>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2000"/>
                                        <p:tgtEl>
                                          <p:spTgt spid="170008"/>
                                        </p:tgtEl>
                                      </p:cBhvr>
                                    </p:animEffect>
                                    <p:set>
                                      <p:cBhvr>
                                        <p:cTn id="25" dur="1" fill="hold">
                                          <p:stCondLst>
                                            <p:cond delay="1999"/>
                                          </p:stCondLst>
                                        </p:cTn>
                                        <p:tgtEl>
                                          <p:spTgt spid="170008"/>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30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3000"/>
                                        <p:tgtEl>
                                          <p:spTgt spid="5"/>
                                        </p:tgtEl>
                                      </p:cBhvr>
                                    </p:animEffect>
                                  </p:childTnLst>
                                </p:cTn>
                              </p:par>
                            </p:childTnLst>
                          </p:cTn>
                        </p:par>
                        <p:par>
                          <p:cTn id="32" fill="hold">
                            <p:stCondLst>
                              <p:cond delay="5000"/>
                            </p:stCondLst>
                            <p:childTnLst>
                              <p:par>
                                <p:cTn id="33" presetID="8" presetClass="emph" presetSubtype="0" repeatCount="indefinite" fill="hold" nodeType="afterEffect">
                                  <p:stCondLst>
                                    <p:cond delay="0"/>
                                  </p:stCondLst>
                                  <p:childTnLst>
                                    <p:animRot by="21600000">
                                      <p:cBhvr>
                                        <p:cTn id="34" dur="5000" fill="hold"/>
                                        <p:tgtEl>
                                          <p:spTgt spid="5"/>
                                        </p:tgtEl>
                                        <p:attrNameLst>
                                          <p:attrName>r</p:attrName>
                                        </p:attrNameLst>
                                      </p:cBhvr>
                                    </p:animRot>
                                  </p:childTnLst>
                                </p:cTn>
                              </p:par>
                              <p:par>
                                <p:cTn id="35" presetID="8" presetClass="emph" presetSubtype="0" repeatCount="indefinite" fill="hold" nodeType="withEffect">
                                  <p:stCondLst>
                                    <p:cond delay="0"/>
                                  </p:stCondLst>
                                  <p:childTnLst>
                                    <p:animRot by="21600000">
                                      <p:cBhvr>
                                        <p:cTn id="36" dur="3000" fill="hold"/>
                                        <p:tgtEl>
                                          <p:spTgt spid="4"/>
                                        </p:tgtEl>
                                        <p:attrNameLst>
                                          <p:attrName>r</p:attrName>
                                        </p:attrNameLst>
                                      </p:cBhvr>
                                    </p:animRot>
                                  </p:childTnLst>
                                </p:cTn>
                              </p:par>
                              <p:par>
                                <p:cTn id="37" presetID="10" presetClass="entr" presetSubtype="0" fill="hold" grpId="0" nodeType="withEffect">
                                  <p:stCondLst>
                                    <p:cond delay="0"/>
                                  </p:stCondLst>
                                  <p:childTnLst>
                                    <p:set>
                                      <p:cBhvr>
                                        <p:cTn id="38" dur="1" fill="hold">
                                          <p:stCondLst>
                                            <p:cond delay="0"/>
                                          </p:stCondLst>
                                        </p:cTn>
                                        <p:tgtEl>
                                          <p:spTgt spid="170006"/>
                                        </p:tgtEl>
                                        <p:attrNameLst>
                                          <p:attrName>style.visibility</p:attrName>
                                        </p:attrNameLst>
                                      </p:cBhvr>
                                      <p:to>
                                        <p:strVal val="visible"/>
                                      </p:to>
                                    </p:set>
                                    <p:animEffect transition="in" filter="fade">
                                      <p:cBhvr>
                                        <p:cTn id="39" dur="1000"/>
                                        <p:tgtEl>
                                          <p:spTgt spid="170006"/>
                                        </p:tgtEl>
                                      </p:cBhvr>
                                    </p:animEffect>
                                  </p:childTnLst>
                                </p:cTn>
                              </p:par>
                              <p:par>
                                <p:cTn id="40" presetID="11" presetClass="entr" presetSubtype="0" fill="hold" grpId="0" nodeType="withEffect">
                                  <p:stCondLst>
                                    <p:cond delay="3500"/>
                                  </p:stCondLst>
                                  <p:childTnLst>
                                    <p:set>
                                      <p:cBhvr>
                                        <p:cTn id="41" dur="500">
                                          <p:stCondLst>
                                            <p:cond delay="0"/>
                                          </p:stCondLst>
                                        </p:cTn>
                                        <p:tgtEl>
                                          <p:spTgt spid="170009"/>
                                        </p:tgtEl>
                                        <p:attrNameLst>
                                          <p:attrName>style.visibility</p:attrName>
                                        </p:attrNameLst>
                                      </p:cBhvr>
                                      <p:to>
                                        <p:strVal val="visible"/>
                                      </p:to>
                                    </p:set>
                                  </p:childTnLst>
                                </p:cTn>
                              </p:par>
                              <p:par>
                                <p:cTn id="42" presetID="1" presetClass="entr" presetSubtype="0" fill="hold" grpId="0" nodeType="withEffect">
                                  <p:stCondLst>
                                    <p:cond delay="3500"/>
                                  </p:stCondLst>
                                  <p:childTnLst>
                                    <p:set>
                                      <p:cBhvr>
                                        <p:cTn id="43" dur="1" fill="hold">
                                          <p:stCondLst>
                                            <p:cond delay="0"/>
                                          </p:stCondLst>
                                        </p:cTn>
                                        <p:tgtEl>
                                          <p:spTgt spid="33"/>
                                        </p:tgtEl>
                                        <p:attrNameLst>
                                          <p:attrName>style.visibility</p:attrName>
                                        </p:attrNameLst>
                                      </p:cBhvr>
                                      <p:to>
                                        <p:strVal val="visible"/>
                                      </p:to>
                                    </p:set>
                                  </p:childTnLst>
                                </p:cTn>
                              </p:par>
                              <p:par>
                                <p:cTn id="44" presetID="11" presetClass="entr" presetSubtype="0" fill="hold" grpId="1" nodeType="withEffect">
                                  <p:stCondLst>
                                    <p:cond delay="11000"/>
                                  </p:stCondLst>
                                  <p:childTnLst>
                                    <p:set>
                                      <p:cBhvr>
                                        <p:cTn id="45" dur="500">
                                          <p:stCondLst>
                                            <p:cond delay="0"/>
                                          </p:stCondLst>
                                        </p:cTn>
                                        <p:tgtEl>
                                          <p:spTgt spid="170009"/>
                                        </p:tgtEl>
                                        <p:attrNameLst>
                                          <p:attrName>style.visibility</p:attrName>
                                        </p:attrNameLst>
                                      </p:cBhvr>
                                      <p:to>
                                        <p:strVal val="visible"/>
                                      </p:to>
                                    </p:set>
                                  </p:childTnLst>
                                </p:cTn>
                              </p:par>
                              <p:par>
                                <p:cTn id="46" presetID="11" presetClass="entr" presetSubtype="0" fill="hold" grpId="2" nodeType="withEffect">
                                  <p:stCondLst>
                                    <p:cond delay="18500"/>
                                  </p:stCondLst>
                                  <p:childTnLst>
                                    <p:set>
                                      <p:cBhvr>
                                        <p:cTn id="47" dur="500">
                                          <p:stCondLst>
                                            <p:cond delay="0"/>
                                          </p:stCondLst>
                                        </p:cTn>
                                        <p:tgtEl>
                                          <p:spTgt spid="170009"/>
                                        </p:tgtEl>
                                        <p:attrNameLst>
                                          <p:attrName>style.visibility</p:attrName>
                                        </p:attrNameLst>
                                      </p:cBhvr>
                                      <p:to>
                                        <p:strVal val="visible"/>
                                      </p:to>
                                    </p:set>
                                  </p:childTnLst>
                                </p:cTn>
                              </p:par>
                            </p:childTnLst>
                          </p:cTn>
                        </p:par>
                        <p:par>
                          <p:cTn id="48" fill="hold">
                            <p:stCondLst>
                              <p:cond delay="24000"/>
                            </p:stCondLst>
                            <p:childTnLst>
                              <p:par>
                                <p:cTn id="49" presetID="10" presetClass="entr" presetSubtype="0" fill="hold" grpId="0" nodeType="afterEffect">
                                  <p:stCondLst>
                                    <p:cond delay="0"/>
                                  </p:stCondLst>
                                  <p:childTnLst>
                                    <p:set>
                                      <p:cBhvr>
                                        <p:cTn id="50" dur="1" fill="hold">
                                          <p:stCondLst>
                                            <p:cond delay="0"/>
                                          </p:stCondLst>
                                        </p:cTn>
                                        <p:tgtEl>
                                          <p:spTgt spid="170005"/>
                                        </p:tgtEl>
                                        <p:attrNameLst>
                                          <p:attrName>style.visibility</p:attrName>
                                        </p:attrNameLst>
                                      </p:cBhvr>
                                      <p:to>
                                        <p:strVal val="visible"/>
                                      </p:to>
                                    </p:set>
                                    <p:animEffect transition="in" filter="fade">
                                      <p:cBhvr>
                                        <p:cTn id="51" dur="1000"/>
                                        <p:tgtEl>
                                          <p:spTgt spid="170005"/>
                                        </p:tgtEl>
                                      </p:cBhvr>
                                    </p:animEffect>
                                  </p:childTnLst>
                                </p:cTn>
                              </p:par>
                              <p:par>
                                <p:cTn id="52" presetID="10" presetClass="exit" presetSubtype="0" fill="hold" grpId="0" nodeType="withEffect">
                                  <p:stCondLst>
                                    <p:cond delay="0"/>
                                  </p:stCondLst>
                                  <p:childTnLst>
                                    <p:animEffect transition="out" filter="fade">
                                      <p:cBhvr>
                                        <p:cTn id="53" dur="2000"/>
                                        <p:tgtEl>
                                          <p:spTgt spid="169994"/>
                                        </p:tgtEl>
                                      </p:cBhvr>
                                    </p:animEffect>
                                    <p:set>
                                      <p:cBhvr>
                                        <p:cTn id="54" dur="1" fill="hold">
                                          <p:stCondLst>
                                            <p:cond delay="1999"/>
                                          </p:stCondLst>
                                        </p:cTn>
                                        <p:tgtEl>
                                          <p:spTgt spid="169994"/>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2000"/>
                                        <p:tgtEl>
                                          <p:spTgt spid="169995"/>
                                        </p:tgtEl>
                                      </p:cBhvr>
                                    </p:animEffect>
                                    <p:set>
                                      <p:cBhvr>
                                        <p:cTn id="57" dur="1" fill="hold">
                                          <p:stCondLst>
                                            <p:cond delay="1999"/>
                                          </p:stCondLst>
                                        </p:cTn>
                                        <p:tgtEl>
                                          <p:spTgt spid="169995"/>
                                        </p:tgtEl>
                                        <p:attrNameLst>
                                          <p:attrName>style.visibility</p:attrName>
                                        </p:attrNameLst>
                                      </p:cBhvr>
                                      <p:to>
                                        <p:strVal val="hidden"/>
                                      </p:to>
                                    </p:set>
                                  </p:childTnLst>
                                </p:cTn>
                              </p:par>
                            </p:childTnLst>
                          </p:cTn>
                        </p:par>
                        <p:par>
                          <p:cTn id="58" fill="hold">
                            <p:stCondLst>
                              <p:cond delay="26000"/>
                            </p:stCondLst>
                            <p:childTnLst>
                              <p:par>
                                <p:cTn id="59" presetID="8" presetClass="emph" presetSubtype="0" repeatCount="indefinite" fill="hold" nodeType="afterEffect">
                                  <p:stCondLst>
                                    <p:cond delay="0"/>
                                  </p:stCondLst>
                                  <p:childTnLst>
                                    <p:animRot by="21600000">
                                      <p:cBhvr>
                                        <p:cTn id="60" dur="2000" fill="hold"/>
                                        <p:tgtEl>
                                          <p:spTgt spid="5"/>
                                        </p:tgtEl>
                                        <p:attrNameLst>
                                          <p:attrName>r</p:attrName>
                                        </p:attrNameLst>
                                      </p:cBhvr>
                                    </p:animRot>
                                  </p:childTnLst>
                                </p:cTn>
                              </p:par>
                              <p:par>
                                <p:cTn id="61" presetID="11" presetClass="entr" presetSubtype="0" fill="hold" grpId="3" nodeType="withEffect">
                                  <p:stCondLst>
                                    <p:cond delay="500"/>
                                  </p:stCondLst>
                                  <p:childTnLst>
                                    <p:set>
                                      <p:cBhvr>
                                        <p:cTn id="62" dur="500">
                                          <p:stCondLst>
                                            <p:cond delay="0"/>
                                          </p:stCondLst>
                                        </p:cTn>
                                        <p:tgtEl>
                                          <p:spTgt spid="170009"/>
                                        </p:tgtEl>
                                        <p:attrNameLst>
                                          <p:attrName>style.visibility</p:attrName>
                                        </p:attrNameLst>
                                      </p:cBhvr>
                                      <p:to>
                                        <p:strVal val="visible"/>
                                      </p:to>
                                    </p:set>
                                  </p:childTnLst>
                                </p:cTn>
                              </p:par>
                              <p:par>
                                <p:cTn id="63" presetID="11" presetClass="entr" presetSubtype="0" fill="hold" grpId="4" nodeType="withEffect">
                                  <p:stCondLst>
                                    <p:cond delay="3300"/>
                                  </p:stCondLst>
                                  <p:childTnLst>
                                    <p:set>
                                      <p:cBhvr>
                                        <p:cTn id="64" dur="500">
                                          <p:stCondLst>
                                            <p:cond delay="0"/>
                                          </p:stCondLst>
                                        </p:cTn>
                                        <p:tgtEl>
                                          <p:spTgt spid="170009"/>
                                        </p:tgtEl>
                                        <p:attrNameLst>
                                          <p:attrName>style.visibility</p:attrName>
                                        </p:attrNameLst>
                                      </p:cBhvr>
                                      <p:to>
                                        <p:strVal val="visible"/>
                                      </p:to>
                                    </p:set>
                                  </p:childTnLst>
                                </p:cTn>
                              </p:par>
                              <p:par>
                                <p:cTn id="65" presetID="11" presetClass="entr" presetSubtype="0" fill="hold" grpId="5" nodeType="withEffect">
                                  <p:stCondLst>
                                    <p:cond delay="6000"/>
                                  </p:stCondLst>
                                  <p:childTnLst>
                                    <p:set>
                                      <p:cBhvr>
                                        <p:cTn id="66" dur="500">
                                          <p:stCondLst>
                                            <p:cond delay="0"/>
                                          </p:stCondLst>
                                        </p:cTn>
                                        <p:tgtEl>
                                          <p:spTgt spid="170009"/>
                                        </p:tgtEl>
                                        <p:attrNameLst>
                                          <p:attrName>style.visibility</p:attrName>
                                        </p:attrNameLst>
                                      </p:cBhvr>
                                      <p:to>
                                        <p:strVal val="visible"/>
                                      </p:to>
                                    </p:set>
                                  </p:childTnLst>
                                </p:cTn>
                              </p:par>
                              <p:par>
                                <p:cTn id="67" presetID="11" presetClass="entr" presetSubtype="0" fill="hold" grpId="6" nodeType="withEffect">
                                  <p:stCondLst>
                                    <p:cond delay="8700"/>
                                  </p:stCondLst>
                                  <p:childTnLst>
                                    <p:set>
                                      <p:cBhvr>
                                        <p:cTn id="68" dur="500">
                                          <p:stCondLst>
                                            <p:cond delay="0"/>
                                          </p:stCondLst>
                                        </p:cTn>
                                        <p:tgtEl>
                                          <p:spTgt spid="170009"/>
                                        </p:tgtEl>
                                        <p:attrNameLst>
                                          <p:attrName>style.visibility</p:attrName>
                                        </p:attrNameLst>
                                      </p:cBhvr>
                                      <p:to>
                                        <p:strVal val="visible"/>
                                      </p:to>
                                    </p:set>
                                  </p:childTnLst>
                                </p:cTn>
                              </p:par>
                              <p:par>
                                <p:cTn id="69" presetID="11" presetClass="entr" presetSubtype="0" fill="hold" grpId="7" nodeType="withEffect">
                                  <p:stCondLst>
                                    <p:cond delay="11400"/>
                                  </p:stCondLst>
                                  <p:childTnLst>
                                    <p:set>
                                      <p:cBhvr>
                                        <p:cTn id="70" dur="500">
                                          <p:stCondLst>
                                            <p:cond delay="0"/>
                                          </p:stCondLst>
                                        </p:cTn>
                                        <p:tgtEl>
                                          <p:spTgt spid="17000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001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8" grpId="0" animBg="1"/>
      <p:bldP spid="169988" grpId="1" animBg="1"/>
      <p:bldP spid="169994" grpId="0" animBg="1"/>
      <p:bldP spid="169995" grpId="0" animBg="1"/>
      <p:bldP spid="170004" grpId="0"/>
      <p:bldP spid="170005" grpId="0"/>
      <p:bldP spid="170006" grpId="0"/>
      <p:bldP spid="170008" grpId="0" animBg="1"/>
      <p:bldP spid="170008" grpId="1" animBg="1"/>
      <p:bldP spid="170009" grpId="0" animBg="1"/>
      <p:bldP spid="170009" grpId="1" animBg="1"/>
      <p:bldP spid="170009" grpId="2" animBg="1"/>
      <p:bldP spid="170009" grpId="3" animBg="1"/>
      <p:bldP spid="170009" grpId="4" animBg="1"/>
      <p:bldP spid="170009" grpId="5" animBg="1"/>
      <p:bldP spid="170009" grpId="6" animBg="1"/>
      <p:bldP spid="170009" grpId="7" animBg="1"/>
      <p:bldP spid="170010" grpId="0"/>
      <p:bldP spid="33" grpId="0"/>
      <p:bldP spid="3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304800" y="0"/>
            <a:ext cx="8305800" cy="1143000"/>
          </a:xfrm>
        </p:spPr>
        <p:txBody>
          <a:bodyPr rtlCol="0">
            <a:normAutofit fontScale="90000"/>
          </a:bodyPr>
          <a:lstStyle/>
          <a:p>
            <a:pPr eaLnBrk="1" fontAlgn="auto" hangingPunct="1">
              <a:spcAft>
                <a:spcPts val="0"/>
              </a:spcAft>
              <a:defRPr/>
            </a:pPr>
            <a:r>
              <a:rPr lang="en-US" sz="4000" b="1" dirty="0" smtClean="0">
                <a:solidFill>
                  <a:srgbClr val="FF9900"/>
                </a:solidFill>
                <a:latin typeface="Comic Sans MS" pitchFamily="66" charset="0"/>
              </a:rPr>
              <a:t>Example of future Neutron EDM Sensitivity</a:t>
            </a:r>
          </a:p>
        </p:txBody>
      </p:sp>
      <p:graphicFrame>
        <p:nvGraphicFramePr>
          <p:cNvPr id="382979" name="Group 3"/>
          <p:cNvGraphicFramePr>
            <a:graphicFrameLocks noGrp="1"/>
          </p:cNvGraphicFramePr>
          <p:nvPr/>
        </p:nvGraphicFramePr>
        <p:xfrm>
          <a:off x="914400" y="1231900"/>
          <a:ext cx="7162800" cy="4331019"/>
        </p:xfrm>
        <a:graphic>
          <a:graphicData uri="http://schemas.openxmlformats.org/drawingml/2006/table">
            <a:tbl>
              <a:tblPr/>
              <a:tblGrid>
                <a:gridCol w="3217863">
                  <a:extLst>
                    <a:ext uri="{9D8B030D-6E8A-4147-A177-3AD203B41FA5}">
                      <a16:colId xmlns:a16="http://schemas.microsoft.com/office/drawing/2014/main" val="20000"/>
                    </a:ext>
                  </a:extLst>
                </a:gridCol>
                <a:gridCol w="1887537">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4492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imes New Roman" pitchFamily="18" charset="0"/>
                        </a:rPr>
                        <a:t>EDM @ ILL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imes New Roman" pitchFamily="18" charset="0"/>
                        </a:rPr>
                        <a:t>EDM @ SNS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62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imes New Roman" pitchFamily="18" charset="0"/>
                        </a:rPr>
                        <a:t>N</a:t>
                      </a:r>
                      <a:r>
                        <a:rPr kumimoji="0" lang="en-US" sz="2800" b="1" i="0" u="none" strike="noStrike" cap="none" normalizeH="0" baseline="-25000" smtClean="0">
                          <a:ln>
                            <a:noFill/>
                          </a:ln>
                          <a:solidFill>
                            <a:schemeClr val="tx1"/>
                          </a:solidFill>
                          <a:effectLst/>
                          <a:latin typeface="Times New Roman" pitchFamily="18" charset="0"/>
                        </a:rPr>
                        <a:t>UCN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Comic Sans MS" pitchFamily="66" charset="0"/>
                        </a:rPr>
                        <a:t>1.3 x 10</a:t>
                      </a:r>
                      <a:r>
                        <a:rPr kumimoji="0" lang="en-US" sz="2800" b="0" i="0" u="none" strike="noStrike" cap="none" normalizeH="0" baseline="30000" smtClean="0">
                          <a:ln>
                            <a:noFill/>
                          </a:ln>
                          <a:solidFill>
                            <a:schemeClr val="tx1"/>
                          </a:solidFill>
                          <a:effectLst/>
                          <a:latin typeface="Comic Sans MS" pitchFamily="66"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Comic Sans MS" pitchFamily="66" charset="0"/>
                        </a:rPr>
                        <a:t>4 x 10</a:t>
                      </a:r>
                      <a:r>
                        <a:rPr kumimoji="0" lang="en-US" sz="2800" b="0" i="0" u="none" strike="noStrike" cap="none" normalizeH="0" baseline="30000" smtClean="0">
                          <a:ln>
                            <a:noFill/>
                          </a:ln>
                          <a:solidFill>
                            <a:schemeClr val="tx1"/>
                          </a:solidFill>
                          <a:effectLst/>
                          <a:latin typeface="Comic Sans MS" pitchFamily="66"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78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imes New Roman" pitchFamily="18"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Comic Sans MS" pitchFamily="66" charset="0"/>
                        </a:rPr>
                        <a:t>10 kV/cm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Comic Sans MS" pitchFamily="66" charset="0"/>
                        </a:rPr>
                        <a:t>70 kV/cm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78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imes New Roman" pitchFamily="18" charset="0"/>
                        </a:rPr>
                        <a:t>T</a:t>
                      </a:r>
                      <a:r>
                        <a:rPr kumimoji="0" lang="en-US" sz="2800" b="1" i="0" u="none" strike="noStrike" cap="none" normalizeH="0" baseline="-25000" smtClean="0">
                          <a:ln>
                            <a:noFill/>
                          </a:ln>
                          <a:solidFill>
                            <a:schemeClr val="tx1"/>
                          </a:solidFill>
                          <a:effectLst/>
                          <a:latin typeface="Times New Roman" pitchFamily="18" charset="0"/>
                        </a:rPr>
                        <a:t>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Comic Sans MS" pitchFamily="66" charset="0"/>
                        </a:rPr>
                        <a:t>130 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Comic Sans MS" pitchFamily="66" charset="0"/>
                        </a:rPr>
                        <a:t>1000 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62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Times New Roman" pitchFamily="18" charset="0"/>
                        </a:rPr>
                        <a:t>m  (cycles/day)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Comic Sans MS" pitchFamily="66" charset="0"/>
                        </a:rPr>
                        <a:t>270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Comic Sans MS" pitchFamily="66" charset="0"/>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778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smtClean="0">
                          <a:ln>
                            <a:noFill/>
                          </a:ln>
                          <a:solidFill>
                            <a:schemeClr val="tx1"/>
                          </a:solidFill>
                          <a:effectLst/>
                          <a:latin typeface="Symbol" pitchFamily="18" charset="2"/>
                        </a:rPr>
                        <a:t>s</a:t>
                      </a:r>
                      <a:r>
                        <a:rPr kumimoji="0" lang="en-US" sz="3200" b="1" i="0" u="none" strike="noStrike" cap="none" normalizeH="0" baseline="-25000" smtClean="0">
                          <a:ln>
                            <a:noFill/>
                          </a:ln>
                          <a:solidFill>
                            <a:schemeClr val="tx1"/>
                          </a:solidFill>
                          <a:effectLst/>
                          <a:latin typeface="Times New Roman" pitchFamily="18" charset="0"/>
                        </a:rPr>
                        <a:t>d </a:t>
                      </a:r>
                      <a:r>
                        <a:rPr kumimoji="0" lang="en-US" sz="3200" b="1" i="0" u="none" strike="noStrike" cap="none" normalizeH="0" baseline="0" smtClean="0">
                          <a:ln>
                            <a:noFill/>
                          </a:ln>
                          <a:solidFill>
                            <a:schemeClr val="tx1"/>
                          </a:solidFill>
                          <a:effectLst/>
                          <a:latin typeface="Times New Roman" pitchFamily="18" charset="0"/>
                        </a:rPr>
                        <a:t>(e-cm)/day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Comic Sans MS" pitchFamily="66" charset="0"/>
                        </a:rPr>
                        <a:t>3 x 10</a:t>
                      </a:r>
                      <a:r>
                        <a:rPr kumimoji="0" lang="en-US" sz="2800" b="0" i="0" u="none" strike="noStrike" cap="none" normalizeH="0" baseline="30000" smtClean="0">
                          <a:ln>
                            <a:noFill/>
                          </a:ln>
                          <a:solidFill>
                            <a:schemeClr val="tx1"/>
                          </a:solidFill>
                          <a:effectLst/>
                          <a:latin typeface="Comic Sans MS" pitchFamily="66"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Comic Sans MS" pitchFamily="66" charset="0"/>
                        </a:rPr>
                        <a:t>3.5 x 10</a:t>
                      </a:r>
                      <a:r>
                        <a:rPr kumimoji="0" lang="en-US" sz="2800" b="0" i="0" u="none" strike="noStrike" cap="none" normalizeH="0" baseline="30000" dirty="0" smtClean="0">
                          <a:ln>
                            <a:noFill/>
                          </a:ln>
                          <a:solidFill>
                            <a:schemeClr val="tx1"/>
                          </a:solidFill>
                          <a:effectLst/>
                          <a:latin typeface="Comic Sans MS" pitchFamily="66" charset="0"/>
                        </a:rPr>
                        <a:t>-27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21506" name="Object 33"/>
          <p:cNvGraphicFramePr>
            <a:graphicFrameLocks noChangeAspect="1"/>
          </p:cNvGraphicFramePr>
          <p:nvPr/>
        </p:nvGraphicFramePr>
        <p:xfrm>
          <a:off x="2895600" y="5578475"/>
          <a:ext cx="3609975" cy="1203325"/>
        </p:xfrm>
        <a:graphic>
          <a:graphicData uri="http://schemas.openxmlformats.org/presentationml/2006/ole">
            <mc:AlternateContent xmlns:mc="http://schemas.openxmlformats.org/markup-compatibility/2006">
              <mc:Choice xmlns:v="urn:schemas-microsoft-com:vml" Requires="v">
                <p:oleObj spid="_x0000_s97333" name="Equation" r:id="rId3" imgW="1371600" imgH="457200" progId="Equation.3">
                  <p:embed/>
                </p:oleObj>
              </mc:Choice>
              <mc:Fallback>
                <p:oleObj name="Equation" r:id="rId3" imgW="1371600" imgH="457200" progId="Equation.3">
                  <p:embed/>
                  <p:pic>
                    <p:nvPicPr>
                      <p:cNvPr id="0"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5578475"/>
                        <a:ext cx="3609975" cy="1203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38" name="Line 34"/>
          <p:cNvSpPr>
            <a:spLocks noChangeShapeType="1"/>
          </p:cNvSpPr>
          <p:nvPr/>
        </p:nvSpPr>
        <p:spPr bwMode="auto">
          <a:xfrm>
            <a:off x="2362200" y="2971800"/>
            <a:ext cx="304800" cy="0"/>
          </a:xfrm>
          <a:prstGeom prst="line">
            <a:avLst/>
          </a:prstGeom>
          <a:noFill/>
          <a:ln w="9525">
            <a:solidFill>
              <a:schemeClr val="tx1"/>
            </a:solidFill>
            <a:round/>
            <a:headEnd/>
            <a:tailEnd type="triangle" w="med" len="med"/>
          </a:ln>
        </p:spPr>
        <p:txBody>
          <a:bodyPr/>
          <a:lstStyle/>
          <a:p>
            <a:endParaRPr lang="en-US"/>
          </a:p>
        </p:txBody>
      </p:sp>
      <p:sp>
        <p:nvSpPr>
          <p:cNvPr id="383011" name="Rectangle 35"/>
          <p:cNvSpPr>
            <a:spLocks noChangeArrowheads="1"/>
          </p:cNvSpPr>
          <p:nvPr/>
        </p:nvSpPr>
        <p:spPr bwMode="auto">
          <a:xfrm>
            <a:off x="4191000" y="4876800"/>
            <a:ext cx="1676400" cy="533400"/>
          </a:xfrm>
          <a:prstGeom prst="rect">
            <a:avLst/>
          </a:prstGeom>
          <a:solidFill>
            <a:srgbClr val="FF0000">
              <a:alpha val="52156"/>
            </a:srgbClr>
          </a:solidFill>
          <a:ln w="9525">
            <a:noFill/>
            <a:miter lim="800000"/>
            <a:headEnd/>
            <a:tailEnd/>
          </a:ln>
        </p:spPr>
        <p:txBody>
          <a:bodyPr wrap="none" anchor="ctr"/>
          <a:lstStyle/>
          <a:p>
            <a:pPr eaLnBrk="1" hangingPunct="1"/>
            <a:endParaRPr lang="en-US">
              <a:solidFill>
                <a:srgbClr val="000000"/>
              </a:solidFill>
              <a:latin typeface="Calibri" pitchFamily="34" charset="0"/>
            </a:endParaRPr>
          </a:p>
        </p:txBody>
      </p:sp>
      <p:sp>
        <p:nvSpPr>
          <p:cNvPr id="383012" name="Rectangle 36"/>
          <p:cNvSpPr>
            <a:spLocks noChangeArrowheads="1"/>
          </p:cNvSpPr>
          <p:nvPr/>
        </p:nvSpPr>
        <p:spPr bwMode="auto">
          <a:xfrm>
            <a:off x="6096000" y="4876800"/>
            <a:ext cx="1828800" cy="533400"/>
          </a:xfrm>
          <a:prstGeom prst="rect">
            <a:avLst/>
          </a:prstGeom>
          <a:solidFill>
            <a:srgbClr val="FF0000">
              <a:alpha val="52156"/>
            </a:srgbClr>
          </a:solidFill>
          <a:ln w="9525">
            <a:noFill/>
            <a:miter lim="800000"/>
            <a:headEnd/>
            <a:tailEnd/>
          </a:ln>
        </p:spPr>
        <p:txBody>
          <a:bodyPr wrap="none" anchor="ctr"/>
          <a:lstStyle/>
          <a:p>
            <a:pPr algn="ctr" eaLnBrk="1" hangingPunct="1"/>
            <a:endParaRPr lang="en-US">
              <a:solidFill>
                <a:srgbClr val="000000"/>
              </a:solidFill>
              <a:latin typeface="Calibri" pitchFamily="34" charset="0"/>
            </a:endParaRPr>
          </a:p>
        </p:txBody>
      </p:sp>
      <p:sp>
        <p:nvSpPr>
          <p:cNvPr id="8" name="TextBox 7"/>
          <p:cNvSpPr txBox="1"/>
          <p:nvPr/>
        </p:nvSpPr>
        <p:spPr>
          <a:xfrm>
            <a:off x="8153400" y="2286000"/>
            <a:ext cx="774571" cy="461665"/>
          </a:xfrm>
          <a:prstGeom prst="rect">
            <a:avLst/>
          </a:prstGeom>
          <a:noFill/>
        </p:spPr>
        <p:txBody>
          <a:bodyPr wrap="none" rtlCol="0">
            <a:spAutoFit/>
          </a:bodyPr>
          <a:lstStyle/>
          <a:p>
            <a:r>
              <a:rPr lang="en-US" sz="2400" dirty="0" smtClean="0"/>
              <a:t>x 5.5</a:t>
            </a:r>
            <a:endParaRPr lang="en-US" sz="2400" dirty="0"/>
          </a:p>
        </p:txBody>
      </p:sp>
      <p:sp>
        <p:nvSpPr>
          <p:cNvPr id="9" name="TextBox 8"/>
          <p:cNvSpPr txBox="1"/>
          <p:nvPr/>
        </p:nvSpPr>
        <p:spPr>
          <a:xfrm>
            <a:off x="8001000" y="1295400"/>
            <a:ext cx="1222129" cy="830997"/>
          </a:xfrm>
          <a:prstGeom prst="rect">
            <a:avLst/>
          </a:prstGeom>
          <a:noFill/>
        </p:spPr>
        <p:txBody>
          <a:bodyPr wrap="none" rtlCol="0">
            <a:spAutoFit/>
          </a:bodyPr>
          <a:lstStyle/>
          <a:p>
            <a:r>
              <a:rPr lang="en-US" sz="2400" dirty="0" smtClean="0"/>
              <a:t>Improve</a:t>
            </a:r>
          </a:p>
          <a:p>
            <a:r>
              <a:rPr lang="en-US" sz="2400" dirty="0" smtClean="0"/>
              <a:t>Sens. </a:t>
            </a:r>
            <a:endParaRPr lang="en-US" sz="2400" dirty="0"/>
          </a:p>
        </p:txBody>
      </p:sp>
      <p:sp>
        <p:nvSpPr>
          <p:cNvPr id="10" name="TextBox 9"/>
          <p:cNvSpPr txBox="1"/>
          <p:nvPr/>
        </p:nvSpPr>
        <p:spPr>
          <a:xfrm>
            <a:off x="8153400" y="2895600"/>
            <a:ext cx="542136" cy="461665"/>
          </a:xfrm>
          <a:prstGeom prst="rect">
            <a:avLst/>
          </a:prstGeom>
          <a:noFill/>
        </p:spPr>
        <p:txBody>
          <a:bodyPr wrap="none" rtlCol="0">
            <a:spAutoFit/>
          </a:bodyPr>
          <a:lstStyle/>
          <a:p>
            <a:r>
              <a:rPr lang="en-US" sz="2400" dirty="0" smtClean="0"/>
              <a:t>x 7</a:t>
            </a:r>
            <a:endParaRPr lang="en-US" sz="2400" dirty="0"/>
          </a:p>
        </p:txBody>
      </p:sp>
      <p:sp>
        <p:nvSpPr>
          <p:cNvPr id="11" name="TextBox 10"/>
          <p:cNvSpPr txBox="1"/>
          <p:nvPr/>
        </p:nvSpPr>
        <p:spPr>
          <a:xfrm>
            <a:off x="8458200" y="3957935"/>
            <a:ext cx="774571" cy="461665"/>
          </a:xfrm>
          <a:prstGeom prst="rect">
            <a:avLst/>
          </a:prstGeom>
          <a:noFill/>
        </p:spPr>
        <p:txBody>
          <a:bodyPr wrap="none" rtlCol="0">
            <a:spAutoFit/>
          </a:bodyPr>
          <a:lstStyle/>
          <a:p>
            <a:r>
              <a:rPr lang="en-US" sz="2400" dirty="0" smtClean="0"/>
              <a:t>x 2.3</a:t>
            </a:r>
            <a:endParaRPr lang="en-US" sz="2400" dirty="0"/>
          </a:p>
        </p:txBody>
      </p:sp>
      <p:sp>
        <p:nvSpPr>
          <p:cNvPr id="12" name="Right Brace 11"/>
          <p:cNvSpPr/>
          <p:nvPr/>
        </p:nvSpPr>
        <p:spPr>
          <a:xfrm>
            <a:off x="8153400" y="3505200"/>
            <a:ext cx="304800" cy="1371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8153400" y="4953000"/>
            <a:ext cx="766557" cy="461665"/>
          </a:xfrm>
          <a:prstGeom prst="rect">
            <a:avLst/>
          </a:prstGeom>
          <a:noFill/>
        </p:spPr>
        <p:txBody>
          <a:bodyPr wrap="none" rtlCol="0">
            <a:spAutoFit/>
          </a:bodyPr>
          <a:lstStyle/>
          <a:p>
            <a:r>
              <a:rPr lang="en-US" sz="2400" dirty="0" smtClean="0"/>
              <a:t>x  90</a:t>
            </a:r>
            <a:endParaRPr lang="en-US" sz="2400" dirty="0"/>
          </a:p>
        </p:txBody>
      </p:sp>
      <p:sp>
        <p:nvSpPr>
          <p:cNvPr id="14" name="Slide Number Placeholder 13"/>
          <p:cNvSpPr>
            <a:spLocks noGrp="1"/>
          </p:cNvSpPr>
          <p:nvPr>
            <p:ph type="sldNum" sz="quarter" idx="12"/>
          </p:nvPr>
        </p:nvSpPr>
        <p:spPr/>
        <p:txBody>
          <a:bodyPr/>
          <a:lstStyle/>
          <a:p>
            <a:fld id="{20035655-779F-4B19-8FD3-A718B3D5F378}" type="slidenum">
              <a:rPr lang="en-US" smtClean="0"/>
              <a:pPr/>
              <a:t>39</a:t>
            </a:fld>
            <a:endParaRPr lang="en-US"/>
          </a:p>
        </p:txBody>
      </p:sp>
      <p:pic>
        <p:nvPicPr>
          <p:cNvPr id="15" name="Picture 14"/>
          <p:cNvPicPr>
            <a:picLocks noChangeAspect="1"/>
          </p:cNvPicPr>
          <p:nvPr/>
        </p:nvPicPr>
        <p:blipFill rotWithShape="1">
          <a:blip r:embed="rId5"/>
          <a:srcRect l="24307" t="82161" r="48827" b="3004"/>
          <a:stretch/>
        </p:blipFill>
        <p:spPr>
          <a:xfrm>
            <a:off x="2743199" y="5578475"/>
            <a:ext cx="3692769" cy="1143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30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3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011" grpId="0" animBg="1"/>
      <p:bldP spid="3830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053" y="0"/>
            <a:ext cx="9628157" cy="5396950"/>
          </a:xfrm>
          <a:prstGeom prst="rect">
            <a:avLst/>
          </a:prstGeom>
        </p:spPr>
      </p:pic>
    </p:spTree>
    <p:extLst>
      <p:ext uri="{BB962C8B-B14F-4D97-AF65-F5344CB8AC3E}">
        <p14:creationId xmlns:p14="http://schemas.microsoft.com/office/powerpoint/2010/main" val="12029822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457200" y="76200"/>
            <a:ext cx="8382000" cy="990600"/>
          </a:xfrm>
        </p:spPr>
        <p:txBody>
          <a:bodyPr rIns="116994" rtlCol="0">
            <a:normAutofit fontScale="90000"/>
          </a:bodyPr>
          <a:lstStyle/>
          <a:p>
            <a:pPr marL="40182" eaLnBrk="1" fontAlgn="auto" hangingPunct="1">
              <a:spcAft>
                <a:spcPts val="0"/>
              </a:spcAft>
              <a:defRPr/>
            </a:pPr>
            <a:r>
              <a:rPr lang="en-US" b="1" dirty="0" smtClean="0">
                <a:solidFill>
                  <a:srgbClr val="FF9900"/>
                </a:solidFill>
                <a:latin typeface="Comic Sans MS" pitchFamily="66" charset="0"/>
              </a:rPr>
              <a:t>Two Independent Measurements of Neutron Frequency</a:t>
            </a:r>
            <a:endParaRPr lang="en-US" b="1" dirty="0">
              <a:solidFill>
                <a:srgbClr val="FF9900"/>
              </a:solidFill>
              <a:latin typeface="Comic Sans MS" pitchFamily="66" charset="0"/>
            </a:endParaRPr>
          </a:p>
        </p:txBody>
      </p:sp>
      <p:sp>
        <p:nvSpPr>
          <p:cNvPr id="25602" name="Rectangle 2"/>
          <p:cNvSpPr>
            <a:spLocks noGrp="1" noChangeArrowheads="1"/>
          </p:cNvSpPr>
          <p:nvPr>
            <p:ph type="body" idx="1"/>
          </p:nvPr>
        </p:nvSpPr>
        <p:spPr>
          <a:xfrm>
            <a:off x="390525" y="1219200"/>
            <a:ext cx="8753475" cy="4114800"/>
          </a:xfrm>
        </p:spPr>
        <p:txBody>
          <a:bodyPr rIns="116994" rtlCol="0">
            <a:normAutofit/>
          </a:bodyPr>
          <a:lstStyle/>
          <a:p>
            <a:pPr eaLnBrk="1" fontAlgn="auto" hangingPunct="1">
              <a:spcAft>
                <a:spcPts val="0"/>
              </a:spcAft>
              <a:buFont typeface="Arial" pitchFamily="34" charset="0"/>
              <a:buChar char="•"/>
              <a:defRPr/>
            </a:pPr>
            <a:r>
              <a:rPr lang="en-US" sz="2800" dirty="0" smtClean="0"/>
              <a:t>Capability </a:t>
            </a:r>
            <a:r>
              <a:rPr lang="en-US" sz="2800" dirty="0"/>
              <a:t>for </a:t>
            </a:r>
            <a:r>
              <a:rPr lang="en-US" sz="2800" dirty="0" smtClean="0"/>
              <a:t>using two EDM measurement techniques is </a:t>
            </a:r>
            <a:r>
              <a:rPr lang="en-US" sz="2800" dirty="0"/>
              <a:t>built into the </a:t>
            </a:r>
            <a:r>
              <a:rPr lang="en-US" sz="2800" dirty="0" smtClean="0"/>
              <a:t>apparatus</a:t>
            </a:r>
          </a:p>
          <a:p>
            <a:pPr eaLnBrk="1" fontAlgn="auto" hangingPunct="1">
              <a:spcAft>
                <a:spcPts val="0"/>
              </a:spcAft>
              <a:buFont typeface="Arial" pitchFamily="34" charset="0"/>
              <a:buChar char="•"/>
              <a:defRPr/>
            </a:pPr>
            <a:endParaRPr lang="en-US" sz="2800" dirty="0"/>
          </a:p>
          <a:p>
            <a:pPr lvl="1" eaLnBrk="1" fontAlgn="auto" hangingPunct="1">
              <a:spcAft>
                <a:spcPts val="0"/>
              </a:spcAft>
              <a:buFont typeface="Arial" pitchFamily="34" charset="0"/>
              <a:buChar char="–"/>
              <a:defRPr/>
            </a:pPr>
            <a:r>
              <a:rPr lang="en-US" sz="2400" dirty="0"/>
              <a:t>Oscillation of scintillation </a:t>
            </a:r>
            <a:r>
              <a:rPr lang="en-US" sz="2400" dirty="0" smtClean="0"/>
              <a:t>rate during free precession</a:t>
            </a:r>
            <a:endParaRPr lang="en-US" sz="2400" dirty="0"/>
          </a:p>
          <a:p>
            <a:pPr lvl="1" eaLnBrk="1" fontAlgn="auto" hangingPunct="1">
              <a:spcAft>
                <a:spcPts val="0"/>
              </a:spcAft>
              <a:buFont typeface="Arial" pitchFamily="34" charset="0"/>
              <a:buChar char="–"/>
              <a:defRPr/>
            </a:pPr>
            <a:endParaRPr lang="en-US" sz="2400" dirty="0" smtClean="0"/>
          </a:p>
          <a:p>
            <a:pPr lvl="1" eaLnBrk="1" fontAlgn="auto" hangingPunct="1">
              <a:spcAft>
                <a:spcPts val="0"/>
              </a:spcAft>
              <a:buFont typeface="Arial" pitchFamily="34" charset="0"/>
              <a:buChar char="–"/>
              <a:defRPr/>
            </a:pPr>
            <a:r>
              <a:rPr lang="en-US" sz="2400" dirty="0" smtClean="0"/>
              <a:t>Spin </a:t>
            </a:r>
            <a:r>
              <a:rPr lang="en-US" sz="2400" dirty="0"/>
              <a:t>Dressing</a:t>
            </a:r>
          </a:p>
          <a:p>
            <a:pPr marL="950323" lvl="2" eaLnBrk="1" fontAlgn="auto" hangingPunct="1">
              <a:spcAft>
                <a:spcPts val="0"/>
              </a:spcAft>
              <a:buFont typeface="Arial" pitchFamily="34" charset="0"/>
              <a:buChar char="•"/>
              <a:defRPr/>
            </a:pPr>
            <a:r>
              <a:rPr lang="en-US" sz="1800" dirty="0"/>
              <a:t>seeks to make </a:t>
            </a:r>
            <a:r>
              <a:rPr lang="en-US" sz="1800" dirty="0" smtClean="0"/>
              <a:t>the “effective” magnetic </a:t>
            </a:r>
            <a:r>
              <a:rPr lang="en-US" sz="1800" dirty="0"/>
              <a:t>moments equal to minimize sensitivity to background </a:t>
            </a:r>
            <a:r>
              <a:rPr lang="en-US" sz="1800" dirty="0" smtClean="0"/>
              <a:t>fields</a:t>
            </a:r>
          </a:p>
        </p:txBody>
      </p:sp>
      <p:sp>
        <p:nvSpPr>
          <p:cNvPr id="199686" name="TextBox 5"/>
          <p:cNvSpPr txBox="1">
            <a:spLocks noChangeArrowheads="1"/>
          </p:cNvSpPr>
          <p:nvPr/>
        </p:nvSpPr>
        <p:spPr bwMode="auto">
          <a:xfrm>
            <a:off x="1008062" y="4724400"/>
            <a:ext cx="7450138" cy="1570037"/>
          </a:xfrm>
          <a:prstGeom prst="rect">
            <a:avLst/>
          </a:prstGeom>
          <a:noFill/>
          <a:ln w="9525">
            <a:noFill/>
            <a:miter lim="800000"/>
            <a:headEnd/>
            <a:tailEnd/>
          </a:ln>
        </p:spPr>
        <p:txBody>
          <a:bodyPr wrap="none">
            <a:spAutoFit/>
          </a:bodyPr>
          <a:lstStyle/>
          <a:p>
            <a:pPr eaLnBrk="1" hangingPunct="1"/>
            <a:r>
              <a:rPr lang="en-US" sz="2400" b="1" dirty="0">
                <a:solidFill>
                  <a:srgbClr val="FF0000"/>
                </a:solidFill>
                <a:latin typeface="Calibri" pitchFamily="34" charset="0"/>
              </a:rPr>
              <a:t>2 techniques provide critical cross-check of EDM </a:t>
            </a:r>
          </a:p>
          <a:p>
            <a:pPr eaLnBrk="1" hangingPunct="1"/>
            <a:r>
              <a:rPr lang="en-US" sz="2400" b="1" dirty="0">
                <a:solidFill>
                  <a:srgbClr val="FF0000"/>
                </a:solidFill>
                <a:latin typeface="Calibri" pitchFamily="34" charset="0"/>
              </a:rPr>
              <a:t>result with different </a:t>
            </a:r>
            <a:r>
              <a:rPr lang="en-US" sz="2400" b="1" dirty="0" err="1">
                <a:solidFill>
                  <a:srgbClr val="FF0000"/>
                </a:solidFill>
                <a:latin typeface="Calibri" pitchFamily="34" charset="0"/>
              </a:rPr>
              <a:t>systematics</a:t>
            </a:r>
            <a:r>
              <a:rPr lang="en-US" sz="2400" b="1" dirty="0">
                <a:solidFill>
                  <a:srgbClr val="FF0000"/>
                </a:solidFill>
                <a:latin typeface="Calibri" pitchFamily="34" charset="0"/>
              </a:rPr>
              <a:t> and risks</a:t>
            </a:r>
          </a:p>
          <a:p>
            <a:pPr eaLnBrk="1" hangingPunct="1"/>
            <a:r>
              <a:rPr lang="en-US" sz="2400" b="1" dirty="0">
                <a:solidFill>
                  <a:srgbClr val="FF0000"/>
                </a:solidFill>
                <a:latin typeface="Calibri" pitchFamily="34" charset="0"/>
              </a:rPr>
              <a:t>      </a:t>
            </a:r>
            <a:r>
              <a:rPr lang="en-US" sz="2400" b="1" dirty="0">
                <a:solidFill>
                  <a:srgbClr val="7030A0"/>
                </a:solidFill>
                <a:latin typeface="Calibri" pitchFamily="34" charset="0"/>
              </a:rPr>
              <a:t>Statistical sensitivity &lt; 4 x 10</a:t>
            </a:r>
            <a:r>
              <a:rPr lang="en-US" sz="2400" b="1" baseline="30000" dirty="0">
                <a:solidFill>
                  <a:srgbClr val="7030A0"/>
                </a:solidFill>
                <a:latin typeface="Calibri" pitchFamily="34" charset="0"/>
              </a:rPr>
              <a:t>-28</a:t>
            </a:r>
            <a:r>
              <a:rPr lang="en-US" sz="2400" b="1" dirty="0">
                <a:solidFill>
                  <a:srgbClr val="7030A0"/>
                </a:solidFill>
                <a:latin typeface="Calibri" pitchFamily="34" charset="0"/>
              </a:rPr>
              <a:t> e-cm</a:t>
            </a:r>
          </a:p>
          <a:p>
            <a:pPr eaLnBrk="1" hangingPunct="1"/>
            <a:endParaRPr lang="en-US" sz="2400" dirty="0">
              <a:solidFill>
                <a:srgbClr val="7030A0"/>
              </a:solidFill>
              <a:latin typeface="Calibri" pitchFamily="34" charset="0"/>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82" name="Picture 2"/>
          <p:cNvPicPr>
            <a:picLocks noGrp="1" noChangeAspect="1" noChangeArrowheads="1"/>
          </p:cNvPicPr>
          <p:nvPr>
            <p:ph idx="1"/>
          </p:nvPr>
        </p:nvPicPr>
        <p:blipFill>
          <a:blip r:embed="rId2" cstate="print"/>
          <a:srcRect t="1772" r="1887"/>
          <a:stretch>
            <a:fillRect/>
          </a:stretch>
        </p:blipFill>
        <p:spPr bwMode="auto">
          <a:xfrm>
            <a:off x="176667" y="2129051"/>
            <a:ext cx="8910839" cy="4544704"/>
          </a:xfrm>
          <a:prstGeom prst="rect">
            <a:avLst/>
          </a:prstGeom>
          <a:noFill/>
          <a:ln w="9525">
            <a:noFill/>
            <a:miter lim="800000"/>
            <a:headEnd/>
            <a:tailEnd/>
          </a:ln>
        </p:spPr>
      </p:pic>
      <p:sp>
        <p:nvSpPr>
          <p:cNvPr id="2" name="Title 1"/>
          <p:cNvSpPr>
            <a:spLocks noGrp="1"/>
          </p:cNvSpPr>
          <p:nvPr>
            <p:ph type="title"/>
          </p:nvPr>
        </p:nvSpPr>
        <p:spPr>
          <a:xfrm>
            <a:off x="422203" y="381000"/>
            <a:ext cx="7772400" cy="1066800"/>
          </a:xfrm>
        </p:spPr>
        <p:txBody>
          <a:bodyPr>
            <a:normAutofit fontScale="90000"/>
          </a:bodyPr>
          <a:lstStyle/>
          <a:p>
            <a:r>
              <a:rPr lang="en-US" sz="4800" b="1" dirty="0" smtClean="0">
                <a:solidFill>
                  <a:srgbClr val="FF9900"/>
                </a:solidFill>
                <a:latin typeface="Comic Sans MS" pitchFamily="66" charset="0"/>
              </a:rPr>
              <a:t>1-Direct measurement of frequency</a:t>
            </a:r>
            <a:r>
              <a:rPr lang="en-US" sz="4800" b="1" dirty="0" smtClean="0">
                <a:solidFill>
                  <a:srgbClr val="FF9900"/>
                </a:solidFill>
              </a:rPr>
              <a:t/>
            </a:r>
            <a:br>
              <a:rPr lang="en-US" sz="4800" b="1" dirty="0" smtClean="0">
                <a:solidFill>
                  <a:srgbClr val="FF9900"/>
                </a:solidFill>
              </a:rPr>
            </a:br>
            <a:r>
              <a:rPr lang="en-US" sz="2000" dirty="0" smtClean="0"/>
              <a:t>e.g. via spin-dependent neutron capture on polarized </a:t>
            </a:r>
            <a:r>
              <a:rPr lang="en-US" sz="2000" baseline="30000" dirty="0" smtClean="0"/>
              <a:t>3</a:t>
            </a:r>
            <a:r>
              <a:rPr lang="en-US" sz="2000" dirty="0" smtClean="0"/>
              <a:t>He</a:t>
            </a:r>
            <a:r>
              <a:rPr lang="en-US" sz="3600" dirty="0" smtClean="0"/>
              <a:t/>
            </a:r>
            <a:br>
              <a:rPr lang="en-US" sz="3600" dirty="0" smtClean="0"/>
            </a:br>
            <a:r>
              <a:rPr lang="en-US" sz="1800" dirty="0" smtClean="0"/>
              <a:t>capture count rate (measured by </a:t>
            </a:r>
            <a:r>
              <a:rPr lang="en-US" sz="1800" dirty="0" err="1" smtClean="0"/>
              <a:t>LHe</a:t>
            </a:r>
            <a:r>
              <a:rPr lang="en-US" sz="1800" dirty="0" smtClean="0"/>
              <a:t> scintillation) oscillates at n-</a:t>
            </a:r>
            <a:r>
              <a:rPr lang="en-US" sz="1800" baseline="30000" dirty="0" smtClean="0"/>
              <a:t>3</a:t>
            </a:r>
            <a:r>
              <a:rPr lang="en-US" sz="1800" dirty="0" smtClean="0"/>
              <a:t>He beat frequency </a:t>
            </a:r>
            <a:endParaRPr lang="en-US" sz="3600" dirty="0"/>
          </a:p>
        </p:txBody>
      </p:sp>
      <p:sp>
        <p:nvSpPr>
          <p:cNvPr id="4" name="Slide Number Placeholder 3"/>
          <p:cNvSpPr>
            <a:spLocks noGrp="1"/>
          </p:cNvSpPr>
          <p:nvPr>
            <p:ph type="sldNum" sz="quarter" idx="12"/>
          </p:nvPr>
        </p:nvSpPr>
        <p:spPr/>
        <p:txBody>
          <a:bodyPr/>
          <a:lstStyle/>
          <a:p>
            <a:pPr>
              <a:defRPr/>
            </a:pPr>
            <a:fld id="{D7FFC93E-BB8E-4FF2-88EC-5DC3A852F10F}" type="slidenum">
              <a:rPr lang="en-US" smtClean="0"/>
              <a:pPr>
                <a:defRPr/>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685800" y="304800"/>
            <a:ext cx="7772400" cy="609600"/>
          </a:xfrm>
        </p:spPr>
        <p:txBody>
          <a:bodyPr>
            <a:normAutofit fontScale="90000"/>
          </a:bodyPr>
          <a:lstStyle/>
          <a:p>
            <a:pPr eaLnBrk="1" hangingPunct="1"/>
            <a:r>
              <a:rPr lang="en-US" b="1" dirty="0" smtClean="0">
                <a:solidFill>
                  <a:srgbClr val="FF9900"/>
                </a:solidFill>
                <a:latin typeface="Comic Sans MS" pitchFamily="66" charset="0"/>
              </a:rPr>
              <a:t>2-“Dressed” Spins</a:t>
            </a:r>
          </a:p>
        </p:txBody>
      </p:sp>
      <p:sp>
        <p:nvSpPr>
          <p:cNvPr id="23556" name="Rectangle 3"/>
          <p:cNvSpPr>
            <a:spLocks noGrp="1" noChangeArrowheads="1"/>
          </p:cNvSpPr>
          <p:nvPr>
            <p:ph idx="1"/>
          </p:nvPr>
        </p:nvSpPr>
        <p:spPr>
          <a:xfrm>
            <a:off x="609600" y="1371600"/>
            <a:ext cx="8229600" cy="5181600"/>
          </a:xfrm>
        </p:spPr>
        <p:txBody>
          <a:bodyPr/>
          <a:lstStyle/>
          <a:p>
            <a:pPr eaLnBrk="1" hangingPunct="1"/>
            <a:r>
              <a:rPr lang="en-US" b="1" dirty="0" smtClean="0"/>
              <a:t>By applying a strong non-resonant AC field, the effective precession frequencies can be modified or “dressed”</a:t>
            </a:r>
          </a:p>
          <a:p>
            <a:pPr eaLnBrk="1" hangingPunct="1">
              <a:lnSpc>
                <a:spcPct val="80000"/>
              </a:lnSpc>
            </a:pPr>
            <a:r>
              <a:rPr lang="en-US" b="1" dirty="0" smtClean="0"/>
              <a:t>For particular values of the dressing field, the neutron and </a:t>
            </a:r>
            <a:r>
              <a:rPr lang="en-US" b="1" baseline="30000" dirty="0" smtClean="0"/>
              <a:t>3</a:t>
            </a:r>
            <a:r>
              <a:rPr lang="en-US" b="1" dirty="0" smtClean="0"/>
              <a:t>He precession frequencies in a plane can be made equal</a:t>
            </a:r>
          </a:p>
          <a:p>
            <a:pPr eaLnBrk="1" hangingPunct="1">
              <a:lnSpc>
                <a:spcPct val="80000"/>
              </a:lnSpc>
              <a:buFontTx/>
              <a:buNone/>
            </a:pPr>
            <a:endParaRPr lang="en-US" b="1" dirty="0" smtClean="0"/>
          </a:p>
          <a:p>
            <a:pPr eaLnBrk="1" hangingPunct="1"/>
            <a:endParaRPr lang="en-US" b="1" dirty="0" smtClean="0"/>
          </a:p>
          <a:p>
            <a:pPr eaLnBrk="1" hangingPunct="1">
              <a:buFontTx/>
              <a:buNone/>
            </a:pPr>
            <a:endParaRPr lang="en-US" b="1" dirty="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Title 1"/>
          <p:cNvSpPr>
            <a:spLocks noGrp="1"/>
          </p:cNvSpPr>
          <p:nvPr>
            <p:ph type="title"/>
          </p:nvPr>
        </p:nvSpPr>
        <p:spPr>
          <a:xfrm>
            <a:off x="669925" y="247650"/>
            <a:ext cx="7772400" cy="1143000"/>
          </a:xfrm>
        </p:spPr>
        <p:txBody>
          <a:bodyPr/>
          <a:lstStyle/>
          <a:p>
            <a:pPr eaLnBrk="1" hangingPunct="1"/>
            <a:r>
              <a:rPr lang="en-US" sz="4800" b="1" smtClean="0">
                <a:solidFill>
                  <a:srgbClr val="FF9900"/>
                </a:solidFill>
                <a:latin typeface="Comic Sans MS" pitchFamily="66" charset="0"/>
              </a:rPr>
              <a:t>Dressed Spin Movie</a:t>
            </a:r>
          </a:p>
        </p:txBody>
      </p:sp>
      <p:sp>
        <p:nvSpPr>
          <p:cNvPr id="24582" name="Oval 5"/>
          <p:cNvSpPr>
            <a:spLocks noChangeArrowheads="1"/>
          </p:cNvSpPr>
          <p:nvPr/>
        </p:nvSpPr>
        <p:spPr bwMode="auto">
          <a:xfrm>
            <a:off x="3325813" y="2474913"/>
            <a:ext cx="1860550" cy="614362"/>
          </a:xfrm>
          <a:prstGeom prst="ellipse">
            <a:avLst/>
          </a:prstGeom>
          <a:noFill/>
          <a:ln w="9525" algn="ctr">
            <a:solidFill>
              <a:schemeClr val="tx1"/>
            </a:solidFill>
            <a:round/>
            <a:headEnd/>
            <a:tailEnd type="triangle" w="med" len="med"/>
          </a:ln>
        </p:spPr>
        <p:txBody>
          <a:bodyPr wrap="none">
            <a:spAutoFit/>
          </a:bodyPr>
          <a:lstStyle/>
          <a:p>
            <a:endParaRPr lang="en-US">
              <a:solidFill>
                <a:srgbClr val="000000"/>
              </a:solidFill>
            </a:endParaRPr>
          </a:p>
        </p:txBody>
      </p:sp>
      <p:sp>
        <p:nvSpPr>
          <p:cNvPr id="24583" name="Rectangle 6"/>
          <p:cNvSpPr>
            <a:spLocks noChangeArrowheads="1"/>
          </p:cNvSpPr>
          <p:nvPr/>
        </p:nvSpPr>
        <p:spPr bwMode="auto">
          <a:xfrm>
            <a:off x="2663825" y="1749425"/>
            <a:ext cx="3390900" cy="2192338"/>
          </a:xfrm>
          <a:prstGeom prst="rect">
            <a:avLst/>
          </a:prstGeom>
          <a:noFill/>
          <a:ln w="9525" algn="ctr">
            <a:solidFill>
              <a:schemeClr val="tx1"/>
            </a:solidFill>
            <a:round/>
            <a:headEnd/>
            <a:tailEnd type="triangle" w="med" len="med"/>
          </a:ln>
        </p:spPr>
        <p:txBody>
          <a:bodyPr wrap="none">
            <a:spAutoFit/>
          </a:bodyPr>
          <a:lstStyle/>
          <a:p>
            <a:endParaRPr lang="en-US">
              <a:solidFill>
                <a:srgbClr val="000000"/>
              </a:solidFill>
            </a:endParaRPr>
          </a:p>
        </p:txBody>
      </p:sp>
      <p:sp>
        <p:nvSpPr>
          <p:cNvPr id="24584" name="TextBox 7"/>
          <p:cNvSpPr txBox="1">
            <a:spLocks noChangeArrowheads="1"/>
          </p:cNvSpPr>
          <p:nvPr/>
        </p:nvSpPr>
        <p:spPr bwMode="auto">
          <a:xfrm>
            <a:off x="3248025" y="1371600"/>
            <a:ext cx="2363788" cy="369888"/>
          </a:xfrm>
          <a:prstGeom prst="rect">
            <a:avLst/>
          </a:prstGeom>
          <a:noFill/>
          <a:ln w="9525">
            <a:noFill/>
            <a:miter lim="800000"/>
            <a:headEnd/>
            <a:tailEnd/>
          </a:ln>
        </p:spPr>
        <p:txBody>
          <a:bodyPr wrap="none">
            <a:spAutoFit/>
          </a:bodyPr>
          <a:lstStyle/>
          <a:p>
            <a:pPr eaLnBrk="1" hangingPunct="1"/>
            <a:r>
              <a:rPr lang="en-US">
                <a:solidFill>
                  <a:srgbClr val="000000"/>
                </a:solidFill>
                <a:latin typeface="Calibri" pitchFamily="34" charset="0"/>
              </a:rPr>
              <a:t>Geometry of B-Fields</a:t>
            </a:r>
          </a:p>
        </p:txBody>
      </p:sp>
      <p:cxnSp>
        <p:nvCxnSpPr>
          <p:cNvPr id="24585" name="Straight Arrow Connector 9"/>
          <p:cNvCxnSpPr>
            <a:cxnSpLocks noChangeShapeType="1"/>
          </p:cNvCxnSpPr>
          <p:nvPr/>
        </p:nvCxnSpPr>
        <p:spPr bwMode="auto">
          <a:xfrm flipH="1" flipV="1">
            <a:off x="4210050" y="1844675"/>
            <a:ext cx="15875" cy="914400"/>
          </a:xfrm>
          <a:prstGeom prst="straightConnector1">
            <a:avLst/>
          </a:prstGeom>
          <a:noFill/>
          <a:ln w="9525" algn="ctr">
            <a:solidFill>
              <a:schemeClr val="tx1"/>
            </a:solidFill>
            <a:round/>
            <a:headEnd/>
            <a:tailEnd type="arrow" w="med" len="med"/>
          </a:ln>
        </p:spPr>
      </p:cxnSp>
      <p:cxnSp>
        <p:nvCxnSpPr>
          <p:cNvPr id="24586" name="Straight Arrow Connector 12"/>
          <p:cNvCxnSpPr>
            <a:cxnSpLocks noChangeShapeType="1"/>
          </p:cNvCxnSpPr>
          <p:nvPr/>
        </p:nvCxnSpPr>
        <p:spPr bwMode="auto">
          <a:xfrm flipV="1">
            <a:off x="4225925" y="2586038"/>
            <a:ext cx="739775" cy="188912"/>
          </a:xfrm>
          <a:prstGeom prst="straightConnector1">
            <a:avLst/>
          </a:prstGeom>
          <a:noFill/>
          <a:ln w="9525" algn="ctr">
            <a:solidFill>
              <a:schemeClr val="tx1"/>
            </a:solidFill>
            <a:round/>
            <a:headEnd/>
            <a:tailEnd type="arrow" w="med" len="med"/>
          </a:ln>
        </p:spPr>
      </p:cxnSp>
      <p:sp>
        <p:nvSpPr>
          <p:cNvPr id="11" name="TextBox 10"/>
          <p:cNvSpPr txBox="1"/>
          <p:nvPr/>
        </p:nvSpPr>
        <p:spPr>
          <a:xfrm>
            <a:off x="5994805" y="4343400"/>
            <a:ext cx="3149195" cy="646331"/>
          </a:xfrm>
          <a:prstGeom prst="rect">
            <a:avLst/>
          </a:prstGeom>
          <a:noFill/>
        </p:spPr>
        <p:txBody>
          <a:bodyPr wrap="none" rtlCol="0">
            <a:spAutoFit/>
          </a:bodyPr>
          <a:lstStyle/>
          <a:p>
            <a:r>
              <a:rPr lang="en-US" dirty="0" smtClean="0"/>
              <a:t>Can match effective precession </a:t>
            </a:r>
          </a:p>
          <a:p>
            <a:r>
              <a:rPr lang="en-US" dirty="0" smtClean="0"/>
              <a:t>frequency about B</a:t>
            </a:r>
            <a:r>
              <a:rPr lang="en-US" baseline="-25000" dirty="0" smtClean="0"/>
              <a:t>0</a:t>
            </a:r>
            <a:r>
              <a:rPr lang="en-US" dirty="0" smtClean="0"/>
              <a:t> of n </a:t>
            </a:r>
            <a:r>
              <a:rPr lang="en-US" baseline="30000" dirty="0" smtClean="0"/>
              <a:t>3</a:t>
            </a:r>
            <a:r>
              <a:rPr lang="en-US" dirty="0" smtClean="0"/>
              <a:t>He </a:t>
            </a:r>
          </a:p>
        </p:txBody>
      </p:sp>
      <p:sp>
        <p:nvSpPr>
          <p:cNvPr id="12" name="Slide Number Placeholder 11"/>
          <p:cNvSpPr>
            <a:spLocks noGrp="1"/>
          </p:cNvSpPr>
          <p:nvPr>
            <p:ph type="sldNum" sz="quarter" idx="12"/>
          </p:nvPr>
        </p:nvSpPr>
        <p:spPr/>
        <p:txBody>
          <a:bodyPr/>
          <a:lstStyle/>
          <a:p>
            <a:fld id="{20035655-779F-4B19-8FD3-A718B3D5F378}" type="slidenum">
              <a:rPr lang="en-US" smtClean="0"/>
              <a:pPr/>
              <a:t>43</a:t>
            </a:fld>
            <a:endParaRPr lang="en-US"/>
          </a:p>
        </p:txBody>
      </p:sp>
      <p:pic>
        <p:nvPicPr>
          <p:cNvPr id="2" name="youtube_dressed_sp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43200" y="3973513"/>
            <a:ext cx="2883713" cy="2795238"/>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3507195" y="1797110"/>
                <a:ext cx="521474" cy="5523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𝐵</m:t>
                              </m:r>
                            </m:e>
                          </m:acc>
                        </m:e>
                        <m:sub>
                          <m:r>
                            <a:rPr lang="en-US" sz="3200" b="0" i="1" smtClean="0">
                              <a:latin typeface="Cambria Math" panose="02040503050406030204" pitchFamily="18" charset="0"/>
                            </a:rPr>
                            <m:t>0</m:t>
                          </m:r>
                        </m:sub>
                      </m:sSub>
                    </m:oMath>
                  </m:oMathPara>
                </a14:m>
                <a:endParaRPr lang="en-US" sz="3200" dirty="0"/>
              </a:p>
            </p:txBody>
          </p:sp>
        </mc:Choice>
        <mc:Fallback xmlns="">
          <p:sp>
            <p:nvSpPr>
              <p:cNvPr id="4" name="TextBox 3"/>
              <p:cNvSpPr txBox="1">
                <a:spLocks noRot="1" noChangeAspect="1" noMove="1" noResize="1" noEditPoints="1" noAdjustHandles="1" noChangeArrowheads="1" noChangeShapeType="1" noTextEdit="1"/>
              </p:cNvSpPr>
              <p:nvPr/>
            </p:nvSpPr>
            <p:spPr>
              <a:xfrm>
                <a:off x="3507195" y="1797110"/>
                <a:ext cx="521474" cy="5523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117326" y="2114669"/>
                <a:ext cx="521474" cy="5523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𝐵</m:t>
                              </m:r>
                            </m:e>
                          </m:acc>
                        </m:e>
                        <m:sub>
                          <m:r>
                            <a:rPr lang="en-US" sz="3200" b="0" i="1" smtClean="0">
                              <a:latin typeface="Cambria Math" panose="02040503050406030204" pitchFamily="18" charset="0"/>
                            </a:rPr>
                            <m:t>𝐴𝐶</m:t>
                          </m:r>
                        </m:sub>
                      </m:sSub>
                    </m:oMath>
                  </m:oMathPara>
                </a14:m>
                <a:endParaRPr lang="en-US" sz="3200" dirty="0"/>
              </a:p>
            </p:txBody>
          </p:sp>
        </mc:Choice>
        <mc:Fallback xmlns="">
          <p:sp>
            <p:nvSpPr>
              <p:cNvPr id="15" name="TextBox 14"/>
              <p:cNvSpPr txBox="1">
                <a:spLocks noRot="1" noChangeAspect="1" noMove="1" noResize="1" noEditPoints="1" noAdjustHandles="1" noChangeArrowheads="1" noChangeShapeType="1" noTextEdit="1"/>
              </p:cNvSpPr>
              <p:nvPr/>
            </p:nvSpPr>
            <p:spPr>
              <a:xfrm>
                <a:off x="5117326" y="2114669"/>
                <a:ext cx="521474" cy="552331"/>
              </a:xfrm>
              <a:prstGeom prst="rect">
                <a:avLst/>
              </a:prstGeom>
              <a:blipFill>
                <a:blip r:embed="rId6"/>
                <a:stretch>
                  <a:fillRect r="-16279"/>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0" y="12028"/>
            <a:ext cx="3874562" cy="1114248"/>
          </a:xfrm>
          <a:ln/>
        </p:spPr>
        <p:txBody>
          <a:bodyPr vert="horz" lIns="68580" tIns="34290" rIns="87746" bIns="34290" rtlCol="0" anchor="ctr">
            <a:noAutofit/>
          </a:bodyPr>
          <a:lstStyle/>
          <a:p>
            <a:pPr marL="30137"/>
            <a:r>
              <a:rPr lang="en-US" dirty="0">
                <a:latin typeface="Times" panose="02020603050405020304" pitchFamily="18" charset="0"/>
                <a:cs typeface="Times" panose="02020603050405020304" pitchFamily="18" charset="0"/>
              </a:rPr>
              <a:t> </a:t>
            </a:r>
            <a:r>
              <a:rPr lang="en-US" sz="3000" b="1" dirty="0" err="1">
                <a:solidFill>
                  <a:schemeClr val="accent6"/>
                </a:solidFill>
                <a:latin typeface="Comic Sans MS" panose="030F0702030302020204" pitchFamily="66" charset="0"/>
                <a:cs typeface="Times" panose="02020603050405020304" pitchFamily="18" charset="0"/>
              </a:rPr>
              <a:t>nEDM</a:t>
            </a:r>
            <a:r>
              <a:rPr lang="en-US" sz="3000" b="1" dirty="0">
                <a:solidFill>
                  <a:schemeClr val="accent6"/>
                </a:solidFill>
                <a:latin typeface="Comic Sans MS" panose="030F0702030302020204" pitchFamily="66" charset="0"/>
                <a:cs typeface="Times" panose="02020603050405020304" pitchFamily="18" charset="0"/>
              </a:rPr>
              <a:t> Experiment at </a:t>
            </a:r>
            <a:br>
              <a:rPr lang="en-US" sz="3000" b="1" dirty="0">
                <a:solidFill>
                  <a:schemeClr val="accent6"/>
                </a:solidFill>
                <a:latin typeface="Comic Sans MS" panose="030F0702030302020204" pitchFamily="66" charset="0"/>
                <a:cs typeface="Times" panose="02020603050405020304" pitchFamily="18" charset="0"/>
              </a:rPr>
            </a:br>
            <a:r>
              <a:rPr lang="en-US" sz="3000" b="1" dirty="0">
                <a:solidFill>
                  <a:schemeClr val="accent6"/>
                </a:solidFill>
                <a:latin typeface="Comic Sans MS" panose="030F0702030302020204" pitchFamily="66" charset="0"/>
                <a:cs typeface="Times" panose="02020603050405020304" pitchFamily="18" charset="0"/>
              </a:rPr>
              <a:t>SNS (</a:t>
            </a:r>
            <a:r>
              <a:rPr lang="en-US" sz="3000" b="1" dirty="0" err="1">
                <a:solidFill>
                  <a:schemeClr val="accent6"/>
                </a:solidFill>
                <a:latin typeface="Comic Sans MS" panose="030F0702030302020204" pitchFamily="66" charset="0"/>
                <a:cs typeface="Times" panose="02020603050405020304" pitchFamily="18" charset="0"/>
              </a:rPr>
              <a:t>nEDM@SNS</a:t>
            </a:r>
            <a:r>
              <a:rPr lang="en-US" sz="3000" b="1" dirty="0">
                <a:solidFill>
                  <a:schemeClr val="accent6"/>
                </a:solidFill>
                <a:latin typeface="Comic Sans MS" panose="030F0702030302020204" pitchFamily="66" charset="0"/>
                <a:cs typeface="Times" panose="02020603050405020304" pitchFamily="18" charset="0"/>
              </a:rPr>
              <a:t>)</a:t>
            </a:r>
          </a:p>
        </p:txBody>
      </p:sp>
      <p:sp>
        <p:nvSpPr>
          <p:cNvPr id="7170" name="Rectangle 2"/>
          <p:cNvSpPr>
            <a:spLocks noGrp="1" noChangeArrowheads="1"/>
          </p:cNvSpPr>
          <p:nvPr>
            <p:ph type="body" idx="1"/>
          </p:nvPr>
        </p:nvSpPr>
        <p:spPr>
          <a:xfrm>
            <a:off x="0" y="2743200"/>
            <a:ext cx="6705863" cy="3164810"/>
          </a:xfrm>
          <a:ln/>
        </p:spPr>
        <p:txBody>
          <a:bodyPr vert="horz" lIns="68580" tIns="34290" rIns="87746" bIns="34290" rtlCol="0">
            <a:noAutofit/>
          </a:bodyPr>
          <a:lstStyle/>
          <a:p>
            <a:pPr>
              <a:spcBef>
                <a:spcPct val="0"/>
              </a:spcBef>
            </a:pPr>
            <a:r>
              <a:rPr lang="en-US" sz="1800" dirty="0"/>
              <a:t>High density of trapped neutrons</a:t>
            </a:r>
            <a:br>
              <a:rPr lang="en-US" sz="1800" dirty="0"/>
            </a:br>
            <a:r>
              <a:rPr lang="en-US" sz="1800" dirty="0"/>
              <a:t>– Cold neutrons from SNS cooled to “</a:t>
            </a:r>
            <a:r>
              <a:rPr lang="en-US" sz="1800" i="1" dirty="0"/>
              <a:t>Ultra-cold” </a:t>
            </a:r>
          </a:p>
          <a:p>
            <a:pPr marL="0" indent="0">
              <a:spcBef>
                <a:spcPct val="0"/>
              </a:spcBef>
              <a:buNone/>
            </a:pPr>
            <a:r>
              <a:rPr lang="en-US" sz="1800" i="1" dirty="0"/>
              <a:t>      </a:t>
            </a:r>
            <a:r>
              <a:rPr lang="en-US" sz="1800" dirty="0"/>
              <a:t>neutrons via phonon scattering in superfluid He</a:t>
            </a:r>
          </a:p>
          <a:p>
            <a:pPr>
              <a:spcBef>
                <a:spcPts val="1951"/>
              </a:spcBef>
            </a:pPr>
            <a:r>
              <a:rPr lang="en-US" sz="1800" dirty="0"/>
              <a:t>Liquid Helium as a high voltage insulator</a:t>
            </a:r>
            <a:br>
              <a:rPr lang="en-US" sz="1800" dirty="0"/>
            </a:br>
            <a:r>
              <a:rPr lang="en-US" sz="1800" dirty="0"/>
              <a:t>– </a:t>
            </a:r>
            <a:r>
              <a:rPr lang="en-US" sz="1800" i="1" dirty="0"/>
              <a:t>high electric fields</a:t>
            </a:r>
          </a:p>
          <a:p>
            <a:pPr>
              <a:spcBef>
                <a:spcPts val="1951"/>
              </a:spcBef>
            </a:pPr>
            <a:r>
              <a:rPr lang="en-US" sz="1800" dirty="0"/>
              <a:t>Use of a </a:t>
            </a:r>
            <a:r>
              <a:rPr lang="en-US" sz="1800" baseline="32000" dirty="0"/>
              <a:t>3</a:t>
            </a:r>
            <a:r>
              <a:rPr lang="en-US" sz="1800" dirty="0"/>
              <a:t>He co-magnetometer and superconducting shield</a:t>
            </a:r>
            <a:br>
              <a:rPr lang="en-US" sz="1800" dirty="0"/>
            </a:br>
            <a:r>
              <a:rPr lang="en-US" sz="1800" dirty="0"/>
              <a:t>– </a:t>
            </a:r>
            <a:r>
              <a:rPr lang="en-US" sz="1800" i="1" dirty="0"/>
              <a:t> Control and measure magnetic field systematics</a:t>
            </a:r>
          </a:p>
          <a:p>
            <a:pPr>
              <a:spcBef>
                <a:spcPts val="1951"/>
              </a:spcBef>
            </a:pPr>
            <a:r>
              <a:rPr lang="en-US" sz="1800" dirty="0">
                <a:sym typeface="Wingdings" pitchFamily="2" charset="2"/>
              </a:rPr>
              <a:t>Precession frequency measurement via two techniques:</a:t>
            </a:r>
            <a:r>
              <a:rPr lang="en-US" sz="1800" dirty="0"/>
              <a:t> </a:t>
            </a:r>
          </a:p>
          <a:p>
            <a:pPr lvl="2">
              <a:spcBef>
                <a:spcPts val="0"/>
              </a:spcBef>
            </a:pPr>
            <a:r>
              <a:rPr lang="en-US" sz="1400" i="1" dirty="0"/>
              <a:t>free precession </a:t>
            </a:r>
          </a:p>
          <a:p>
            <a:pPr lvl="2">
              <a:spcBef>
                <a:spcPts val="0"/>
              </a:spcBef>
            </a:pPr>
            <a:r>
              <a:rPr lang="en-US" sz="1400" i="1" dirty="0"/>
              <a:t>“dressed spin” techniques</a:t>
            </a:r>
          </a:p>
          <a:p>
            <a:pPr lvl="2">
              <a:spcBef>
                <a:spcPts val="0"/>
              </a:spcBef>
              <a:buNone/>
            </a:pPr>
            <a:endParaRPr lang="en-US" sz="1400" i="1" dirty="0"/>
          </a:p>
          <a:p>
            <a:pPr>
              <a:spcBef>
                <a:spcPts val="0"/>
              </a:spcBef>
            </a:pPr>
            <a:r>
              <a:rPr lang="en-US" sz="1800" dirty="0"/>
              <a:t>Sensitivity reach: </a:t>
            </a:r>
            <a:r>
              <a:rPr lang="en-US" sz="1800" b="1" dirty="0" err="1">
                <a:solidFill>
                  <a:srgbClr val="7030A0"/>
                </a:solidFill>
              </a:rPr>
              <a:t>d</a:t>
            </a:r>
            <a:r>
              <a:rPr lang="en-US" sz="1800" b="1" baseline="-6000" dirty="0" err="1">
                <a:solidFill>
                  <a:srgbClr val="7030A0"/>
                </a:solidFill>
              </a:rPr>
              <a:t>n</a:t>
            </a:r>
            <a:r>
              <a:rPr lang="en-US" sz="1800" b="1" dirty="0">
                <a:solidFill>
                  <a:srgbClr val="7030A0"/>
                </a:solidFill>
              </a:rPr>
              <a:t> ~ 2 x 10</a:t>
            </a:r>
            <a:r>
              <a:rPr lang="en-US" sz="1800" b="1" baseline="32000" dirty="0">
                <a:solidFill>
                  <a:srgbClr val="7030A0"/>
                </a:solidFill>
              </a:rPr>
              <a:t>–28</a:t>
            </a:r>
            <a:r>
              <a:rPr lang="en-US" sz="1800" b="1" dirty="0">
                <a:solidFill>
                  <a:srgbClr val="7030A0"/>
                </a:solidFill>
              </a:rPr>
              <a:t> e</a:t>
            </a:r>
            <a:r>
              <a:rPr lang="en-US" sz="1800" b="1" dirty="0">
                <a:solidFill>
                  <a:srgbClr val="7030A0"/>
                </a:solidFill>
                <a:latin typeface="Times" pitchFamily="18" charset="0"/>
                <a:cs typeface="Times" pitchFamily="18" charset="0"/>
                <a:sym typeface="Times" pitchFamily="18" charset="0"/>
              </a:rPr>
              <a:t>-</a:t>
            </a:r>
            <a:r>
              <a:rPr lang="en-US" sz="1800" b="1" dirty="0">
                <a:solidFill>
                  <a:srgbClr val="7030A0"/>
                </a:solidFill>
              </a:rPr>
              <a:t>cm  (in 3 calendar yrs) </a:t>
            </a:r>
            <a:endParaRPr lang="en-US" sz="1800" i="1" dirty="0"/>
          </a:p>
        </p:txBody>
      </p:sp>
      <p:sp>
        <p:nvSpPr>
          <p:cNvPr id="4" name="Text Box 11"/>
          <p:cNvSpPr txBox="1">
            <a:spLocks noChangeArrowheads="1"/>
          </p:cNvSpPr>
          <p:nvPr/>
        </p:nvSpPr>
        <p:spPr bwMode="auto">
          <a:xfrm>
            <a:off x="1776292" y="2006433"/>
            <a:ext cx="1706525" cy="738664"/>
          </a:xfrm>
          <a:prstGeom prst="rect">
            <a:avLst/>
          </a:prstGeom>
          <a:solidFill>
            <a:srgbClr val="009999"/>
          </a:solidFill>
          <a:ln w="9525" algn="ctr">
            <a:solidFill>
              <a:srgbClr val="FFFF00"/>
            </a:solidFill>
            <a:miter lim="800000"/>
            <a:headEnd/>
            <a:tailEnd/>
          </a:ln>
        </p:spPr>
        <p:txBody>
          <a:bodyPr wrap="square">
            <a:spAutoFit/>
          </a:bodyPr>
          <a:lstStyle/>
          <a:p>
            <a:r>
              <a:rPr lang="en-US" sz="1050" b="1" dirty="0">
                <a:solidFill>
                  <a:srgbClr val="FFFF00"/>
                </a:solidFill>
              </a:rPr>
              <a:t>Concept: </a:t>
            </a:r>
          </a:p>
          <a:p>
            <a:r>
              <a:rPr lang="en-US" sz="1050" b="1" dirty="0">
                <a:solidFill>
                  <a:srgbClr val="FFFF00"/>
                </a:solidFill>
              </a:rPr>
              <a:t>R. </a:t>
            </a:r>
            <a:r>
              <a:rPr lang="en-US" sz="1050" b="1" dirty="0" err="1">
                <a:solidFill>
                  <a:srgbClr val="FFFF00"/>
                </a:solidFill>
              </a:rPr>
              <a:t>Golub</a:t>
            </a:r>
            <a:r>
              <a:rPr lang="en-US" sz="1050" b="1" dirty="0">
                <a:solidFill>
                  <a:srgbClr val="FFFF00"/>
                </a:solidFill>
              </a:rPr>
              <a:t> &amp; S. K. </a:t>
            </a:r>
            <a:r>
              <a:rPr lang="en-US" sz="1050" b="1" dirty="0" err="1">
                <a:solidFill>
                  <a:srgbClr val="FFFF00"/>
                </a:solidFill>
              </a:rPr>
              <a:t>Lamoreaux</a:t>
            </a:r>
            <a:r>
              <a:rPr lang="en-US" sz="1050" b="1" dirty="0">
                <a:solidFill>
                  <a:srgbClr val="FFFF00"/>
                </a:solidFill>
              </a:rPr>
              <a:t>, Phys. Rep. 237, 1 (1994)</a:t>
            </a:r>
          </a:p>
        </p:txBody>
      </p:sp>
      <p:cxnSp>
        <p:nvCxnSpPr>
          <p:cNvPr id="9" name="Straight Arrow Connector 8"/>
          <p:cNvCxnSpPr/>
          <p:nvPr/>
        </p:nvCxnSpPr>
        <p:spPr bwMode="auto">
          <a:xfrm>
            <a:off x="1276350" y="4648200"/>
            <a:ext cx="171450" cy="0"/>
          </a:xfrm>
          <a:prstGeom prst="straightConnector1">
            <a:avLst/>
          </a:prstGeom>
          <a:noFill/>
          <a:ln w="9525" cap="flat" cmpd="sng" algn="ctr">
            <a:solidFill>
              <a:schemeClr val="tx1"/>
            </a:solidFill>
            <a:prstDash val="solid"/>
            <a:round/>
            <a:headEnd type="none" w="med" len="med"/>
            <a:tailEnd type="arrow"/>
          </a:ln>
          <a:effectLst/>
        </p:spPr>
      </p:cxnSp>
      <p:sp>
        <p:nvSpPr>
          <p:cNvPr id="2" name="TextBox 1"/>
          <p:cNvSpPr txBox="1"/>
          <p:nvPr/>
        </p:nvSpPr>
        <p:spPr>
          <a:xfrm>
            <a:off x="6324600" y="5446345"/>
            <a:ext cx="2457450" cy="923330"/>
          </a:xfrm>
          <a:prstGeom prst="rect">
            <a:avLst/>
          </a:prstGeom>
          <a:noFill/>
        </p:spPr>
        <p:txBody>
          <a:bodyPr wrap="square" rtlCol="0">
            <a:spAutoFit/>
          </a:bodyPr>
          <a:lstStyle/>
          <a:p>
            <a:r>
              <a:rPr lang="en-US" b="1" dirty="0">
                <a:solidFill>
                  <a:srgbClr val="FF0000"/>
                </a:solidFill>
              </a:rPr>
              <a:t>“Most ambitious </a:t>
            </a:r>
            <a:r>
              <a:rPr lang="en-US" b="1" dirty="0" err="1">
                <a:solidFill>
                  <a:srgbClr val="FF0000"/>
                </a:solidFill>
              </a:rPr>
              <a:t>nEDM</a:t>
            </a:r>
            <a:r>
              <a:rPr lang="en-US" b="1" dirty="0">
                <a:solidFill>
                  <a:srgbClr val="FF0000"/>
                </a:solidFill>
              </a:rPr>
              <a:t> experiment that is currently underway”</a:t>
            </a:r>
          </a:p>
        </p:txBody>
      </p:sp>
      <p:pic>
        <p:nvPicPr>
          <p:cNvPr id="3" name="Picture 2"/>
          <p:cNvPicPr>
            <a:picLocks noChangeAspect="1"/>
          </p:cNvPicPr>
          <p:nvPr/>
        </p:nvPicPr>
        <p:blipFill>
          <a:blip r:embed="rId3"/>
          <a:stretch>
            <a:fillRect/>
          </a:stretch>
        </p:blipFill>
        <p:spPr>
          <a:xfrm>
            <a:off x="153866" y="1968994"/>
            <a:ext cx="608165" cy="606968"/>
          </a:xfrm>
          <a:prstGeom prst="rect">
            <a:avLst/>
          </a:prstGeom>
        </p:spPr>
      </p:pic>
      <p:pic>
        <p:nvPicPr>
          <p:cNvPr id="442372" name="Picture 4" descr="http://energy.gov/sites/prod/files/styles/large/public/DOE%20logo.png?itok=4IdTDQy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5903" y="1968994"/>
            <a:ext cx="606517" cy="6001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5"/>
          <a:srcRect l="19946" t="30422" r="19955" b="11791"/>
          <a:stretch/>
        </p:blipFill>
        <p:spPr>
          <a:xfrm>
            <a:off x="4078434" y="0"/>
            <a:ext cx="5040838" cy="2625437"/>
          </a:xfrm>
          <a:prstGeom prst="rect">
            <a:avLst/>
          </a:prstGeom>
        </p:spPr>
      </p:pic>
    </p:spTree>
    <p:extLst>
      <p:ext uri="{BB962C8B-B14F-4D97-AF65-F5344CB8AC3E}">
        <p14:creationId xmlns:p14="http://schemas.microsoft.com/office/powerpoint/2010/main" val="3626850852"/>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76200" y="3498048"/>
            <a:ext cx="5029200" cy="2567940"/>
          </a:xfrm>
        </p:spPr>
        <p:txBody>
          <a:bodyPr>
            <a:noAutofit/>
          </a:bodyPr>
          <a:lstStyle/>
          <a:p>
            <a:pPr algn="ctr">
              <a:spcBef>
                <a:spcPts val="0"/>
              </a:spcBef>
              <a:buNone/>
            </a:pPr>
            <a:r>
              <a:rPr lang="en-US" sz="1400" dirty="0"/>
              <a:t>R. Alarcon, R. </a:t>
            </a:r>
            <a:r>
              <a:rPr lang="en-US" sz="1400" dirty="0" err="1"/>
              <a:t>Dipert</a:t>
            </a:r>
            <a:endParaRPr lang="en-US" sz="1400" dirty="0"/>
          </a:p>
          <a:p>
            <a:pPr algn="ctr">
              <a:spcBef>
                <a:spcPts val="0"/>
              </a:spcBef>
              <a:buNone/>
            </a:pPr>
            <a:r>
              <a:rPr lang="en-US" sz="1400" i="1" dirty="0">
                <a:solidFill>
                  <a:srgbClr val="FF0000"/>
                </a:solidFill>
              </a:rPr>
              <a:t>Arizona State University</a:t>
            </a:r>
            <a:endParaRPr lang="en-US" sz="1400" dirty="0">
              <a:solidFill>
                <a:srgbClr val="FF0000"/>
              </a:solidFill>
            </a:endParaRPr>
          </a:p>
          <a:p>
            <a:pPr algn="ctr">
              <a:spcBef>
                <a:spcPts val="0"/>
              </a:spcBef>
              <a:buNone/>
            </a:pPr>
            <a:r>
              <a:rPr lang="en-US" sz="1400" dirty="0"/>
              <a:t>G. Seidel</a:t>
            </a:r>
          </a:p>
          <a:p>
            <a:pPr algn="ctr">
              <a:spcBef>
                <a:spcPts val="0"/>
              </a:spcBef>
              <a:buNone/>
            </a:pPr>
            <a:r>
              <a:rPr lang="en-US" sz="1400" i="1" dirty="0">
                <a:solidFill>
                  <a:srgbClr val="FF0000"/>
                </a:solidFill>
              </a:rPr>
              <a:t>Brown University</a:t>
            </a:r>
            <a:endParaRPr lang="en-US" sz="1400" dirty="0">
              <a:solidFill>
                <a:srgbClr val="FF0000"/>
              </a:solidFill>
            </a:endParaRPr>
          </a:p>
          <a:p>
            <a:pPr algn="ctr">
              <a:spcBef>
                <a:spcPts val="0"/>
              </a:spcBef>
              <a:buNone/>
            </a:pPr>
            <a:r>
              <a:rPr lang="en-US" sz="1400" dirty="0"/>
              <a:t>D. </a:t>
            </a:r>
            <a:r>
              <a:rPr lang="en-US" sz="1400" dirty="0" err="1"/>
              <a:t>Budker</a:t>
            </a:r>
            <a:endParaRPr lang="en-US" sz="1400" dirty="0"/>
          </a:p>
          <a:p>
            <a:pPr algn="ctr">
              <a:spcBef>
                <a:spcPts val="0"/>
              </a:spcBef>
              <a:buNone/>
            </a:pPr>
            <a:r>
              <a:rPr lang="en-US" sz="1400" i="1" dirty="0">
                <a:solidFill>
                  <a:srgbClr val="FF0000"/>
                </a:solidFill>
              </a:rPr>
              <a:t>UC Berkeley</a:t>
            </a:r>
            <a:endParaRPr lang="en-US" sz="1400" dirty="0">
              <a:solidFill>
                <a:srgbClr val="FF0000"/>
              </a:solidFill>
            </a:endParaRPr>
          </a:p>
          <a:p>
            <a:pPr algn="ctr">
              <a:spcBef>
                <a:spcPts val="0"/>
              </a:spcBef>
              <a:buNone/>
            </a:pPr>
            <a:r>
              <a:rPr lang="en-US" sz="1400" dirty="0"/>
              <a:t>M. </a:t>
            </a:r>
            <a:r>
              <a:rPr lang="en-US" sz="1400" dirty="0" err="1"/>
              <a:t>Blatnik</a:t>
            </a:r>
            <a:r>
              <a:rPr lang="en-US" sz="1400" dirty="0"/>
              <a:t>, R. Carr, B. Filippone, C. </a:t>
            </a:r>
            <a:r>
              <a:rPr lang="en-US" sz="1400" dirty="0" err="1"/>
              <a:t>Osthelder</a:t>
            </a:r>
            <a:r>
              <a:rPr lang="en-US" sz="1400" dirty="0"/>
              <a:t>,  S. Slutsky, X. Sun, C. Swank</a:t>
            </a:r>
          </a:p>
          <a:p>
            <a:pPr algn="ctr">
              <a:spcBef>
                <a:spcPts val="0"/>
              </a:spcBef>
              <a:buNone/>
            </a:pPr>
            <a:r>
              <a:rPr lang="en-US" sz="1400" i="1" dirty="0">
                <a:solidFill>
                  <a:srgbClr val="FF0000"/>
                </a:solidFill>
              </a:rPr>
              <a:t>California </a:t>
            </a:r>
            <a:r>
              <a:rPr lang="en-US" sz="1400" i="1" dirty="0" smtClean="0">
                <a:solidFill>
                  <a:srgbClr val="FF0000"/>
                </a:solidFill>
              </a:rPr>
              <a:t>Institute </a:t>
            </a:r>
            <a:r>
              <a:rPr lang="en-US" sz="1400" i="1" dirty="0">
                <a:solidFill>
                  <a:srgbClr val="FF0000"/>
                </a:solidFill>
              </a:rPr>
              <a:t>of </a:t>
            </a:r>
            <a:r>
              <a:rPr lang="en-US" sz="1400" i="1" dirty="0" smtClean="0">
                <a:solidFill>
                  <a:srgbClr val="FF0000"/>
                </a:solidFill>
              </a:rPr>
              <a:t>Technology</a:t>
            </a:r>
          </a:p>
          <a:p>
            <a:pPr algn="ctr">
              <a:spcBef>
                <a:spcPts val="0"/>
              </a:spcBef>
              <a:buNone/>
            </a:pPr>
            <a:r>
              <a:rPr lang="en-US" sz="1400" dirty="0"/>
              <a:t>M. Ahmed, M. Busch, P. –H. Chu, H. Gao</a:t>
            </a:r>
          </a:p>
          <a:p>
            <a:pPr algn="ctr">
              <a:spcBef>
                <a:spcPts val="0"/>
              </a:spcBef>
              <a:buNone/>
            </a:pPr>
            <a:r>
              <a:rPr lang="en-US" sz="1400" i="1" dirty="0">
                <a:solidFill>
                  <a:srgbClr val="FF0000"/>
                </a:solidFill>
              </a:rPr>
              <a:t>Duke University</a:t>
            </a:r>
            <a:endParaRPr lang="en-US" sz="1400" dirty="0">
              <a:solidFill>
                <a:srgbClr val="FF0000"/>
              </a:solidFill>
            </a:endParaRPr>
          </a:p>
          <a:p>
            <a:pPr algn="ctr">
              <a:spcBef>
                <a:spcPts val="0"/>
              </a:spcBef>
              <a:buNone/>
            </a:pPr>
            <a:r>
              <a:rPr lang="en-US" sz="1400" dirty="0"/>
              <a:t>I. </a:t>
            </a:r>
            <a:r>
              <a:rPr lang="en-US" sz="1400" dirty="0" err="1"/>
              <a:t>Silvera</a:t>
            </a:r>
            <a:endParaRPr lang="en-US" sz="1400" dirty="0"/>
          </a:p>
          <a:p>
            <a:pPr algn="ctr">
              <a:spcBef>
                <a:spcPts val="0"/>
              </a:spcBef>
              <a:buNone/>
            </a:pPr>
            <a:r>
              <a:rPr lang="en-US" sz="1400" i="1" dirty="0">
                <a:solidFill>
                  <a:srgbClr val="FF0000"/>
                </a:solidFill>
              </a:rPr>
              <a:t>Harvard University</a:t>
            </a:r>
            <a:endParaRPr lang="en-US" sz="1400" dirty="0">
              <a:solidFill>
                <a:srgbClr val="FF0000"/>
              </a:solidFill>
            </a:endParaRPr>
          </a:p>
        </p:txBody>
      </p:sp>
      <p:sp>
        <p:nvSpPr>
          <p:cNvPr id="7" name="Content Placeholder 6"/>
          <p:cNvSpPr>
            <a:spLocks noGrp="1"/>
          </p:cNvSpPr>
          <p:nvPr>
            <p:ph sz="half" idx="2"/>
          </p:nvPr>
        </p:nvSpPr>
        <p:spPr>
          <a:xfrm>
            <a:off x="5105400" y="-228600"/>
            <a:ext cx="4267199" cy="7905537"/>
          </a:xfrm>
        </p:spPr>
        <p:txBody>
          <a:bodyPr>
            <a:noAutofit/>
          </a:bodyPr>
          <a:lstStyle/>
          <a:p>
            <a:pPr algn="ctr">
              <a:spcBef>
                <a:spcPts val="0"/>
              </a:spcBef>
              <a:buNone/>
            </a:pPr>
            <a:endParaRPr lang="en-US" sz="1200" dirty="0">
              <a:solidFill>
                <a:srgbClr val="FF0000"/>
              </a:solidFill>
            </a:endParaRPr>
          </a:p>
          <a:p>
            <a:pPr algn="ctr">
              <a:spcBef>
                <a:spcPts val="0"/>
              </a:spcBef>
              <a:buNone/>
            </a:pPr>
            <a:r>
              <a:rPr lang="en-US" sz="1400" dirty="0"/>
              <a:t>M. </a:t>
            </a:r>
            <a:r>
              <a:rPr lang="en-US" sz="1400" dirty="0" err="1"/>
              <a:t>Karcz</a:t>
            </a:r>
            <a:r>
              <a:rPr lang="en-US" sz="1400" dirty="0"/>
              <a:t>, C.-Y. Liu, J. Long, H.O. Meyer, M. Snow</a:t>
            </a:r>
          </a:p>
          <a:p>
            <a:pPr algn="ctr">
              <a:spcBef>
                <a:spcPts val="0"/>
              </a:spcBef>
              <a:buNone/>
            </a:pPr>
            <a:r>
              <a:rPr lang="en-US" sz="1400" i="1" dirty="0">
                <a:solidFill>
                  <a:srgbClr val="FF0000"/>
                </a:solidFill>
              </a:rPr>
              <a:t>Indiana University</a:t>
            </a:r>
            <a:endParaRPr lang="en-US" sz="1400" dirty="0">
              <a:solidFill>
                <a:srgbClr val="FF0000"/>
              </a:solidFill>
            </a:endParaRPr>
          </a:p>
          <a:p>
            <a:pPr algn="ctr">
              <a:spcBef>
                <a:spcPts val="0"/>
              </a:spcBef>
              <a:buNone/>
            </a:pPr>
            <a:r>
              <a:rPr lang="en-US" sz="1400" dirty="0"/>
              <a:t>L. Bartoszek, D. Beck, C. </a:t>
            </a:r>
            <a:r>
              <a:rPr lang="en-US" sz="1400" dirty="0" err="1"/>
              <a:t>Daurer</a:t>
            </a:r>
            <a:r>
              <a:rPr lang="en-US" sz="1400" dirty="0"/>
              <a:t>, J.-C. Peng, T. Rao, S. Williamson, L. Yang</a:t>
            </a:r>
          </a:p>
          <a:p>
            <a:pPr algn="ctr">
              <a:spcBef>
                <a:spcPts val="0"/>
              </a:spcBef>
              <a:buNone/>
            </a:pPr>
            <a:r>
              <a:rPr lang="en-US" sz="1400" i="1" dirty="0">
                <a:solidFill>
                  <a:srgbClr val="FF0000"/>
                </a:solidFill>
              </a:rPr>
              <a:t>University of Illinois Urbana-Champaign</a:t>
            </a:r>
            <a:endParaRPr lang="en-US" sz="1400" dirty="0"/>
          </a:p>
          <a:p>
            <a:pPr algn="ctr">
              <a:spcBef>
                <a:spcPts val="0"/>
              </a:spcBef>
              <a:buNone/>
            </a:pPr>
            <a:r>
              <a:rPr lang="en-US" sz="1400" dirty="0"/>
              <a:t>C. Crawford, T. </a:t>
            </a:r>
            <a:r>
              <a:rPr lang="en-US" sz="1400" dirty="0" err="1"/>
              <a:t>Gorringe</a:t>
            </a:r>
            <a:r>
              <a:rPr lang="en-US" sz="1400" dirty="0"/>
              <a:t>, W. Korsch, E. Martin, N. Nouri, B. Plaster</a:t>
            </a:r>
          </a:p>
          <a:p>
            <a:pPr algn="ctr">
              <a:spcBef>
                <a:spcPts val="0"/>
              </a:spcBef>
              <a:buNone/>
            </a:pPr>
            <a:r>
              <a:rPr lang="en-US" sz="1400" i="1" dirty="0">
                <a:solidFill>
                  <a:srgbClr val="FF0000"/>
                </a:solidFill>
              </a:rPr>
              <a:t>University of Kentucky</a:t>
            </a:r>
            <a:endParaRPr lang="en-US" sz="1400" dirty="0"/>
          </a:p>
          <a:p>
            <a:pPr algn="ctr">
              <a:spcBef>
                <a:spcPts val="0"/>
              </a:spcBef>
              <a:buNone/>
            </a:pPr>
            <a:r>
              <a:rPr lang="en-US" sz="1400" dirty="0"/>
              <a:t>S. Clayton, S. Currie, T. Ito, Y, Kim, M. </a:t>
            </a:r>
            <a:r>
              <a:rPr lang="en-US" sz="1400" dirty="0" err="1"/>
              <a:t>Makela</a:t>
            </a:r>
            <a:r>
              <a:rPr lang="en-US" sz="1400" dirty="0"/>
              <a:t>, J. Ramsey, </a:t>
            </a:r>
            <a:r>
              <a:rPr lang="en-US" sz="1400" dirty="0" err="1"/>
              <a:t>W.Sondheim</a:t>
            </a:r>
            <a:r>
              <a:rPr lang="en-US" sz="1400" dirty="0"/>
              <a:t>. Z, Tang, W. Wei</a:t>
            </a:r>
          </a:p>
          <a:p>
            <a:pPr algn="ctr">
              <a:spcBef>
                <a:spcPts val="0"/>
              </a:spcBef>
              <a:buNone/>
            </a:pPr>
            <a:r>
              <a:rPr lang="en-US" sz="1400" i="1" dirty="0">
                <a:solidFill>
                  <a:srgbClr val="FF0000"/>
                </a:solidFill>
              </a:rPr>
              <a:t>Los Alamos National Lab</a:t>
            </a:r>
            <a:endParaRPr lang="en-US" sz="1400" dirty="0">
              <a:solidFill>
                <a:srgbClr val="FF0000"/>
              </a:solidFill>
            </a:endParaRPr>
          </a:p>
          <a:p>
            <a:pPr algn="ctr">
              <a:spcBef>
                <a:spcPts val="0"/>
              </a:spcBef>
              <a:buNone/>
            </a:pPr>
            <a:r>
              <a:rPr lang="en-US" sz="1400" dirty="0"/>
              <a:t>K. Dow, D. </a:t>
            </a:r>
            <a:r>
              <a:rPr lang="en-US" sz="1400" dirty="0" err="1"/>
              <a:t>Hasell</a:t>
            </a:r>
            <a:r>
              <a:rPr lang="en-US" sz="1400" dirty="0"/>
              <a:t>, E. </a:t>
            </a:r>
            <a:r>
              <a:rPr lang="en-US" sz="1400" dirty="0" err="1"/>
              <a:t>Ihloff</a:t>
            </a:r>
            <a:r>
              <a:rPr lang="en-US" sz="1400" dirty="0"/>
              <a:t>, J. Kelsey, J. Maxwell, R. Milner, R. Redwine, E. </a:t>
            </a:r>
            <a:r>
              <a:rPr lang="en-US" sz="1400" dirty="0" err="1"/>
              <a:t>Tsentalovich</a:t>
            </a:r>
            <a:r>
              <a:rPr lang="en-US" sz="1400" dirty="0"/>
              <a:t>, C. Vidal</a:t>
            </a:r>
          </a:p>
          <a:p>
            <a:pPr algn="ctr">
              <a:spcBef>
                <a:spcPts val="0"/>
              </a:spcBef>
              <a:buNone/>
            </a:pPr>
            <a:r>
              <a:rPr lang="en-US" sz="1400" i="1" dirty="0">
                <a:solidFill>
                  <a:srgbClr val="FF0000"/>
                </a:solidFill>
              </a:rPr>
              <a:t>Massachusetts Institute of Technology</a:t>
            </a:r>
            <a:endParaRPr lang="en-US" sz="1400" dirty="0">
              <a:solidFill>
                <a:srgbClr val="FF0000"/>
              </a:solidFill>
            </a:endParaRPr>
          </a:p>
          <a:p>
            <a:pPr algn="ctr">
              <a:spcBef>
                <a:spcPts val="0"/>
              </a:spcBef>
              <a:buNone/>
            </a:pPr>
            <a:r>
              <a:rPr lang="en-US" sz="1400" dirty="0"/>
              <a:t>D. Dutta, E. Leggett</a:t>
            </a:r>
          </a:p>
          <a:p>
            <a:pPr algn="ctr">
              <a:spcBef>
                <a:spcPts val="0"/>
              </a:spcBef>
              <a:buNone/>
            </a:pPr>
            <a:r>
              <a:rPr lang="en-US" sz="1400" i="1" dirty="0">
                <a:solidFill>
                  <a:srgbClr val="FF0000"/>
                </a:solidFill>
              </a:rPr>
              <a:t>Mississippi State University</a:t>
            </a:r>
            <a:endParaRPr lang="en-US" sz="1400" dirty="0">
              <a:solidFill>
                <a:srgbClr val="FF0000"/>
              </a:solidFill>
            </a:endParaRPr>
          </a:p>
          <a:p>
            <a:pPr algn="ctr">
              <a:spcBef>
                <a:spcPts val="0"/>
              </a:spcBef>
              <a:buNone/>
            </a:pPr>
            <a:r>
              <a:rPr lang="en-US" sz="1400" dirty="0"/>
              <a:t>R. Golub, C. Gould, D. </a:t>
            </a:r>
            <a:r>
              <a:rPr lang="en-US" sz="1400" dirty="0" err="1"/>
              <a:t>Haase</a:t>
            </a:r>
            <a:r>
              <a:rPr lang="en-US" sz="1400" dirty="0"/>
              <a:t>, A. </a:t>
            </a:r>
            <a:r>
              <a:rPr lang="en-US" sz="1400" dirty="0" err="1"/>
              <a:t>Hawari</a:t>
            </a:r>
            <a:r>
              <a:rPr lang="en-US" sz="1400" dirty="0"/>
              <a:t>, P. Huffman, E. Korobkina, K. Leung, A. Reid, A. Young</a:t>
            </a:r>
          </a:p>
          <a:p>
            <a:pPr algn="ctr">
              <a:spcBef>
                <a:spcPts val="0"/>
              </a:spcBef>
              <a:buNone/>
            </a:pPr>
            <a:r>
              <a:rPr lang="en-US" sz="1400" i="1" dirty="0">
                <a:solidFill>
                  <a:srgbClr val="FF0000"/>
                </a:solidFill>
              </a:rPr>
              <a:t>North Carolina State University</a:t>
            </a:r>
            <a:endParaRPr lang="en-US" sz="1400" dirty="0">
              <a:solidFill>
                <a:srgbClr val="FF0000"/>
              </a:solidFill>
            </a:endParaRPr>
          </a:p>
          <a:p>
            <a:pPr algn="ctr">
              <a:spcBef>
                <a:spcPts val="0"/>
              </a:spcBef>
              <a:buNone/>
            </a:pPr>
            <a:r>
              <a:rPr lang="en-US" sz="1400" dirty="0"/>
              <a:t>R. Allen, V. Cianciolo, Y. </a:t>
            </a:r>
            <a:r>
              <a:rPr lang="en-US" sz="1400" dirty="0" err="1"/>
              <a:t>Efremenko</a:t>
            </a:r>
            <a:r>
              <a:rPr lang="en-US" sz="1400" dirty="0"/>
              <a:t>, P. Mueller, S. </a:t>
            </a:r>
            <a:r>
              <a:rPr lang="en-US" sz="1400" dirty="0" err="1"/>
              <a:t>Penttila</a:t>
            </a:r>
            <a:r>
              <a:rPr lang="en-US" sz="1400" dirty="0"/>
              <a:t>, W. Yao</a:t>
            </a:r>
          </a:p>
          <a:p>
            <a:pPr algn="ctr">
              <a:spcBef>
                <a:spcPts val="0"/>
              </a:spcBef>
              <a:buNone/>
            </a:pPr>
            <a:r>
              <a:rPr lang="en-US" sz="1400" i="1" dirty="0">
                <a:solidFill>
                  <a:srgbClr val="FF0000"/>
                </a:solidFill>
              </a:rPr>
              <a:t>Oak Ridge National Lab</a:t>
            </a:r>
            <a:endParaRPr lang="en-US" sz="1400" dirty="0">
              <a:solidFill>
                <a:srgbClr val="FF0000"/>
              </a:solidFill>
            </a:endParaRPr>
          </a:p>
          <a:p>
            <a:pPr algn="ctr">
              <a:spcBef>
                <a:spcPts val="0"/>
              </a:spcBef>
              <a:buNone/>
            </a:pPr>
            <a:r>
              <a:rPr lang="en-US" sz="1400" dirty="0"/>
              <a:t>M. Hayden</a:t>
            </a:r>
          </a:p>
          <a:p>
            <a:pPr algn="ctr">
              <a:spcBef>
                <a:spcPts val="0"/>
              </a:spcBef>
              <a:buNone/>
            </a:pPr>
            <a:r>
              <a:rPr lang="en-US" sz="1400" i="1" dirty="0">
                <a:solidFill>
                  <a:srgbClr val="FF0000"/>
                </a:solidFill>
              </a:rPr>
              <a:t>Simon Fraser University</a:t>
            </a:r>
            <a:endParaRPr lang="en-US" sz="1400" dirty="0">
              <a:solidFill>
                <a:srgbClr val="FF0000"/>
              </a:solidFill>
            </a:endParaRPr>
          </a:p>
          <a:p>
            <a:pPr algn="ctr">
              <a:spcBef>
                <a:spcPts val="0"/>
              </a:spcBef>
              <a:buNone/>
            </a:pPr>
            <a:r>
              <a:rPr lang="en-US" sz="1400" dirty="0"/>
              <a:t>G. Greene, N. </a:t>
            </a:r>
            <a:r>
              <a:rPr lang="en-US" sz="1400" dirty="0" err="1"/>
              <a:t>Fomin</a:t>
            </a:r>
            <a:endParaRPr lang="en-US" sz="1400" dirty="0"/>
          </a:p>
          <a:p>
            <a:pPr algn="ctr">
              <a:spcBef>
                <a:spcPts val="0"/>
              </a:spcBef>
              <a:buNone/>
            </a:pPr>
            <a:r>
              <a:rPr lang="en-US" sz="1400" i="1" dirty="0">
                <a:solidFill>
                  <a:srgbClr val="FF0000"/>
                </a:solidFill>
              </a:rPr>
              <a:t>University of Tennessee</a:t>
            </a:r>
            <a:endParaRPr lang="en-US" sz="1400" dirty="0">
              <a:solidFill>
                <a:srgbClr val="FF0000"/>
              </a:solidFill>
            </a:endParaRPr>
          </a:p>
          <a:p>
            <a:pPr algn="ctr">
              <a:spcBef>
                <a:spcPts val="0"/>
              </a:spcBef>
              <a:buNone/>
            </a:pPr>
            <a:r>
              <a:rPr lang="en-US" sz="1400" dirty="0"/>
              <a:t>S. Stanislaus</a:t>
            </a:r>
          </a:p>
          <a:p>
            <a:pPr algn="ctr">
              <a:spcBef>
                <a:spcPts val="0"/>
              </a:spcBef>
              <a:buNone/>
            </a:pPr>
            <a:r>
              <a:rPr lang="en-US" sz="1400" i="1" dirty="0">
                <a:solidFill>
                  <a:srgbClr val="FF0000"/>
                </a:solidFill>
              </a:rPr>
              <a:t>Valparaiso University</a:t>
            </a:r>
            <a:endParaRPr lang="en-US" sz="1400" dirty="0">
              <a:solidFill>
                <a:srgbClr val="FF0000"/>
              </a:solidFill>
            </a:endParaRPr>
          </a:p>
          <a:p>
            <a:pPr algn="ctr">
              <a:spcBef>
                <a:spcPts val="0"/>
              </a:spcBef>
              <a:buNone/>
            </a:pPr>
            <a:r>
              <a:rPr lang="en-US" sz="1400" dirty="0"/>
              <a:t>S. Baeβ</a:t>
            </a:r>
            <a:r>
              <a:rPr lang="en-US" sz="1400" dirty="0" err="1"/>
              <a:t>ler</a:t>
            </a:r>
            <a:endParaRPr lang="en-US" sz="1400" dirty="0"/>
          </a:p>
          <a:p>
            <a:pPr algn="ctr">
              <a:spcBef>
                <a:spcPts val="0"/>
              </a:spcBef>
              <a:buNone/>
            </a:pPr>
            <a:r>
              <a:rPr lang="en-US" sz="1400" i="1" dirty="0">
                <a:solidFill>
                  <a:srgbClr val="FF0000"/>
                </a:solidFill>
              </a:rPr>
              <a:t>University of Virginia</a:t>
            </a:r>
            <a:endParaRPr lang="en-US" sz="1400" dirty="0">
              <a:solidFill>
                <a:srgbClr val="FF0000"/>
              </a:solidFill>
            </a:endParaRPr>
          </a:p>
          <a:p>
            <a:pPr algn="ctr">
              <a:spcBef>
                <a:spcPts val="0"/>
              </a:spcBef>
              <a:buNone/>
            </a:pPr>
            <a:r>
              <a:rPr lang="en-US" sz="1400" dirty="0"/>
              <a:t>S. </a:t>
            </a:r>
            <a:r>
              <a:rPr lang="en-US" sz="1400" dirty="0" err="1"/>
              <a:t>Lamoreaux</a:t>
            </a:r>
            <a:endParaRPr lang="en-US" sz="1400" dirty="0"/>
          </a:p>
          <a:p>
            <a:pPr algn="ctr">
              <a:spcBef>
                <a:spcPts val="0"/>
              </a:spcBef>
              <a:buNone/>
            </a:pPr>
            <a:r>
              <a:rPr lang="en-US" sz="1400" i="1" dirty="0">
                <a:solidFill>
                  <a:srgbClr val="FF0000"/>
                </a:solidFill>
              </a:rPr>
              <a:t>Yale University </a:t>
            </a:r>
            <a:endParaRPr lang="en-US" sz="1400" dirty="0">
              <a:solidFill>
                <a:srgbClr val="FF0000"/>
              </a:solidFill>
            </a:endParaRPr>
          </a:p>
          <a:p>
            <a:pPr>
              <a:spcBef>
                <a:spcPts val="0"/>
              </a:spcBef>
            </a:pPr>
            <a:endParaRPr lang="en-US" sz="1400" dirty="0">
              <a:solidFill>
                <a:srgbClr val="FF0000"/>
              </a:solidFill>
            </a:endParaRPr>
          </a:p>
        </p:txBody>
      </p:sp>
      <p:sp>
        <p:nvSpPr>
          <p:cNvPr id="9" name="Slide Number Placeholder 8"/>
          <p:cNvSpPr>
            <a:spLocks noGrp="1"/>
          </p:cNvSpPr>
          <p:nvPr>
            <p:ph type="sldNum" sz="quarter" idx="12"/>
          </p:nvPr>
        </p:nvSpPr>
        <p:spPr/>
        <p:txBody>
          <a:bodyPr/>
          <a:lstStyle/>
          <a:p>
            <a:pPr>
              <a:defRPr/>
            </a:pPr>
            <a:fld id="{06AF860C-DBDF-4F6E-9679-A42BA824A239}" type="slidenum">
              <a:rPr lang="en-US" smtClean="0"/>
              <a:pPr>
                <a:defRPr/>
              </a:pPr>
              <a:t>45</a:t>
            </a:fld>
            <a:endParaRPr lang="en-US"/>
          </a:p>
        </p:txBody>
      </p:sp>
      <p:sp>
        <p:nvSpPr>
          <p:cNvPr id="2" name="TextBox 1"/>
          <p:cNvSpPr txBox="1"/>
          <p:nvPr/>
        </p:nvSpPr>
        <p:spPr>
          <a:xfrm>
            <a:off x="3494124" y="6286687"/>
            <a:ext cx="2955851" cy="584775"/>
          </a:xfrm>
          <a:prstGeom prst="rect">
            <a:avLst/>
          </a:prstGeom>
          <a:noFill/>
        </p:spPr>
        <p:txBody>
          <a:bodyPr wrap="square" rtlCol="0">
            <a:spAutoFit/>
          </a:bodyPr>
          <a:lstStyle/>
          <a:p>
            <a:r>
              <a:rPr lang="en-US" sz="1600" dirty="0">
                <a:solidFill>
                  <a:srgbClr val="7030A0"/>
                </a:solidFill>
              </a:rPr>
              <a:t>Project Manager: V. Cianciolo</a:t>
            </a:r>
          </a:p>
          <a:p>
            <a:r>
              <a:rPr lang="en-US" sz="1600" dirty="0">
                <a:solidFill>
                  <a:srgbClr val="7030A0"/>
                </a:solidFill>
              </a:rPr>
              <a:t>Spokesperson:      BWF</a:t>
            </a:r>
          </a:p>
        </p:txBody>
      </p:sp>
      <p:grpSp>
        <p:nvGrpSpPr>
          <p:cNvPr id="8" name="Group 7"/>
          <p:cNvGrpSpPr/>
          <p:nvPr/>
        </p:nvGrpSpPr>
        <p:grpSpPr>
          <a:xfrm>
            <a:off x="-57150" y="-64930"/>
            <a:ext cx="5029200" cy="3475557"/>
            <a:chOff x="494007" y="-4751153"/>
            <a:chExt cx="8302837" cy="5577685"/>
          </a:xfrm>
        </p:grpSpPr>
        <p:pic>
          <p:nvPicPr>
            <p:cNvPr id="10" name="Picture 9" descr="https://lh3.googleusercontent.com/J5lgyKeIsmLkOrdFy1BUKBVxg4X1eucd8t0tnFhOC5wV=w1931-h1280-n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007" y="-4751153"/>
              <a:ext cx="8302837" cy="5502969"/>
            </a:xfrm>
            <a:prstGeom prst="rect">
              <a:avLst/>
            </a:prstGeom>
            <a:noFill/>
            <a:effectLst>
              <a:glow>
                <a:schemeClr val="accent1">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743200" y="457200"/>
              <a:ext cx="4267200" cy="369332"/>
            </a:xfrm>
            <a:prstGeom prst="rect">
              <a:avLst/>
            </a:prstGeom>
            <a:noFill/>
          </p:spPr>
          <p:txBody>
            <a:bodyPr wrap="square" rtlCol="0">
              <a:prstTxWarp prst="textArchUp">
                <a:avLst/>
              </a:prstTxWarp>
              <a:spAutoFit/>
            </a:bodyPr>
            <a:lstStyle/>
            <a:p>
              <a:pPr algn="ctr"/>
              <a:r>
                <a:rPr lang="en-US" sz="1350" dirty="0" err="1">
                  <a:solidFill>
                    <a:schemeClr val="bg1"/>
                  </a:solidFill>
                </a:rPr>
                <a:t>nEDM</a:t>
              </a:r>
              <a:r>
                <a:rPr lang="en-US" sz="1350" dirty="0">
                  <a:solidFill>
                    <a:schemeClr val="bg1"/>
                  </a:solidFill>
                </a:rPr>
                <a:t> Collaboration, Ventura Beach, CA </a:t>
              </a:r>
            </a:p>
          </p:txBody>
        </p:sp>
      </p:grpSp>
    </p:spTree>
    <p:extLst>
      <p:ext uri="{BB962C8B-B14F-4D97-AF65-F5344CB8AC3E}">
        <p14:creationId xmlns:p14="http://schemas.microsoft.com/office/powerpoint/2010/main" val="2400535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228600" y="228600"/>
            <a:ext cx="8229600" cy="1139825"/>
          </a:xfrm>
        </p:spPr>
        <p:txBody>
          <a:bodyPr rtlCol="0">
            <a:normAutofit fontScale="90000"/>
          </a:bodyPr>
          <a:lstStyle/>
          <a:p>
            <a:pPr eaLnBrk="1" fontAlgn="auto" hangingPunct="1">
              <a:spcAft>
                <a:spcPts val="0"/>
              </a:spcAft>
              <a:defRPr/>
            </a:pPr>
            <a:r>
              <a:rPr lang="en-US" sz="4000" b="1" dirty="0" err="1" smtClean="0">
                <a:solidFill>
                  <a:srgbClr val="FF9900"/>
                </a:solidFill>
                <a:latin typeface="Comic Sans MS" pitchFamily="66" charset="0"/>
              </a:rPr>
              <a:t>Spallation</a:t>
            </a:r>
            <a:r>
              <a:rPr lang="en-US" sz="4000" b="1" dirty="0" smtClean="0">
                <a:solidFill>
                  <a:srgbClr val="FF9900"/>
                </a:solidFill>
                <a:latin typeface="Comic Sans MS" pitchFamily="66" charset="0"/>
              </a:rPr>
              <a:t> Neutron Source (SNS) at ORNL</a:t>
            </a:r>
          </a:p>
        </p:txBody>
      </p:sp>
      <p:pic>
        <p:nvPicPr>
          <p:cNvPr id="201731" name="Picture 3" descr="The image “http://www.sns.gov/images/site_plans/00-04492D_web.jpg” cannot be displayed, because it contains errors."/>
          <p:cNvPicPr>
            <a:picLocks noGrp="1" noChangeAspect="1" noChangeArrowheads="1"/>
          </p:cNvPicPr>
          <p:nvPr>
            <p:ph idx="1"/>
          </p:nvPr>
        </p:nvPicPr>
        <p:blipFill>
          <a:blip r:embed="rId2" cstate="print"/>
          <a:srcRect/>
          <a:stretch>
            <a:fillRect/>
          </a:stretch>
        </p:blipFill>
        <p:spPr>
          <a:xfrm>
            <a:off x="0" y="1752600"/>
            <a:ext cx="9144000" cy="5105400"/>
          </a:xfrm>
        </p:spPr>
      </p:pic>
      <p:sp>
        <p:nvSpPr>
          <p:cNvPr id="201732" name="Text Box 4"/>
          <p:cNvSpPr txBox="1">
            <a:spLocks noChangeArrowheads="1"/>
          </p:cNvSpPr>
          <p:nvPr/>
        </p:nvSpPr>
        <p:spPr bwMode="auto">
          <a:xfrm>
            <a:off x="1752600" y="1355725"/>
            <a:ext cx="7315200" cy="396875"/>
          </a:xfrm>
          <a:prstGeom prst="rect">
            <a:avLst/>
          </a:prstGeom>
          <a:noFill/>
          <a:ln w="9525">
            <a:noFill/>
            <a:miter lim="800000"/>
            <a:headEnd/>
            <a:tailEnd/>
          </a:ln>
        </p:spPr>
        <p:txBody>
          <a:bodyPr>
            <a:spAutoFit/>
          </a:bodyPr>
          <a:lstStyle/>
          <a:p>
            <a:pPr eaLnBrk="1" hangingPunct="1"/>
            <a:r>
              <a:rPr lang="en-US" sz="2000" b="1">
                <a:solidFill>
                  <a:srgbClr val="000000"/>
                </a:solidFill>
                <a:latin typeface="Comic Sans MS" pitchFamily="66" charset="0"/>
              </a:rPr>
              <a:t>1 GeV proton beam with 1.4 MW on spallation target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P13_NEDM_EB2_Overall_Iso_No Target Hall.jpg"/>
          <p:cNvPicPr>
            <a:picLocks noGrp="1"/>
          </p:cNvPicPr>
          <p:nvPr>
            <p:ph idx="1"/>
          </p:nvPr>
        </p:nvPicPr>
        <p:blipFill>
          <a:blip r:embed="rId2" cstate="print">
            <a:extLst/>
          </a:blip>
          <a:srcRect l="20740" t="5452" r="3544" b="2929"/>
          <a:stretch>
            <a:fillRect/>
          </a:stretch>
        </p:blipFill>
        <p:spPr>
          <a:xfrm>
            <a:off x="304800" y="709989"/>
            <a:ext cx="8229600" cy="5791200"/>
          </a:xfrm>
          <a:prstGeom prst="rect">
            <a:avLst/>
          </a:prstGeom>
          <a:ln w="12700">
            <a:miter lim="400000"/>
          </a:ln>
        </p:spPr>
      </p:pic>
      <p:sp>
        <p:nvSpPr>
          <p:cNvPr id="5" name="Slide Number Placeholder 4"/>
          <p:cNvSpPr>
            <a:spLocks noGrp="1"/>
          </p:cNvSpPr>
          <p:nvPr>
            <p:ph type="sldNum" sz="quarter" idx="12"/>
          </p:nvPr>
        </p:nvSpPr>
        <p:spPr/>
        <p:txBody>
          <a:bodyPr/>
          <a:lstStyle/>
          <a:p>
            <a:fld id="{07B3BA96-8AE8-499A-98D6-1221E4FE6326}" type="slidenum">
              <a:rPr lang="en-US" smtClean="0"/>
              <a:pPr/>
              <a:t>47</a:t>
            </a:fld>
            <a:endParaRPr lang="en-US"/>
          </a:p>
        </p:txBody>
      </p:sp>
      <p:cxnSp>
        <p:nvCxnSpPr>
          <p:cNvPr id="6" name="Straight Arrow Connector 5"/>
          <p:cNvCxnSpPr/>
          <p:nvPr/>
        </p:nvCxnSpPr>
        <p:spPr>
          <a:xfrm>
            <a:off x="5305647" y="1447357"/>
            <a:ext cx="552893" cy="1754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00100" y="45454"/>
            <a:ext cx="7886700" cy="664535"/>
          </a:xfrm>
        </p:spPr>
        <p:txBody>
          <a:bodyPr>
            <a:normAutofit fontScale="90000"/>
          </a:bodyPr>
          <a:lstStyle/>
          <a:p>
            <a:r>
              <a:rPr lang="en-US" dirty="0" err="1" smtClean="0">
                <a:solidFill>
                  <a:srgbClr val="FF9900"/>
                </a:solidFill>
                <a:latin typeface="+mn-lt"/>
              </a:rPr>
              <a:t>nEDM</a:t>
            </a:r>
            <a:r>
              <a:rPr lang="en-US" dirty="0" smtClean="0">
                <a:solidFill>
                  <a:srgbClr val="FF9900"/>
                </a:solidFill>
                <a:latin typeface="+mn-lt"/>
              </a:rPr>
              <a:t> in new building </a:t>
            </a:r>
            <a:endParaRPr lang="en-US" dirty="0">
              <a:solidFill>
                <a:srgbClr val="FF9900"/>
              </a:solidFill>
              <a:latin typeface="+mn-lt"/>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p:nvPr/>
        </p:nvGrpSpPr>
        <p:grpSpPr>
          <a:xfrm>
            <a:off x="-16306" y="1676400"/>
            <a:ext cx="9151211" cy="5638800"/>
            <a:chOff x="-16306" y="762000"/>
            <a:chExt cx="9151211" cy="5638800"/>
          </a:xfrm>
        </p:grpSpPr>
        <p:pic>
          <p:nvPicPr>
            <p:cNvPr id="1026" name="Picture 2"/>
            <p:cNvPicPr>
              <a:picLocks noChangeAspect="1" noChangeArrowheads="1"/>
            </p:cNvPicPr>
            <p:nvPr/>
          </p:nvPicPr>
          <p:blipFill>
            <a:blip r:embed="rId3" cstate="print"/>
            <a:srcRect t="17778"/>
            <a:stretch>
              <a:fillRect/>
            </a:stretch>
          </p:blipFill>
          <p:spPr bwMode="auto">
            <a:xfrm>
              <a:off x="-16306" y="762000"/>
              <a:ext cx="9151211" cy="5638800"/>
            </a:xfrm>
            <a:prstGeom prst="rect">
              <a:avLst/>
            </a:prstGeom>
            <a:noFill/>
            <a:ln w="9525">
              <a:noFill/>
              <a:miter lim="800000"/>
              <a:headEnd/>
              <a:tailEnd/>
            </a:ln>
          </p:spPr>
        </p:pic>
        <p:sp>
          <p:nvSpPr>
            <p:cNvPr id="6" name="Rectangle 5"/>
            <p:cNvSpPr/>
            <p:nvPr/>
          </p:nvSpPr>
          <p:spPr>
            <a:xfrm>
              <a:off x="6705600" y="838200"/>
              <a:ext cx="1600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lumMod val="65000"/>
                      <a:lumOff val="35000"/>
                    </a:schemeClr>
                  </a:solidFill>
                  <a:latin typeface="Calibri" pitchFamily="34" charset="0"/>
                </a:rPr>
                <a:t>3He</a:t>
              </a:r>
              <a:r>
                <a:rPr lang="en-US" b="1" dirty="0" smtClean="0">
                  <a:solidFill>
                    <a:schemeClr val="tx1">
                      <a:lumMod val="65000"/>
                      <a:lumOff val="35000"/>
                    </a:schemeClr>
                  </a:solidFill>
                </a:rPr>
                <a:t> </a:t>
              </a:r>
              <a:r>
                <a:rPr lang="en-US" b="1" dirty="0" smtClean="0">
                  <a:solidFill>
                    <a:schemeClr val="tx1">
                      <a:lumMod val="65000"/>
                      <a:lumOff val="35000"/>
                    </a:schemeClr>
                  </a:solidFill>
                  <a:latin typeface="Calibri" pitchFamily="34" charset="0"/>
                </a:rPr>
                <a:t>ATOMIC BEAM SOURCE</a:t>
              </a:r>
              <a:endParaRPr lang="en-US" b="1" dirty="0">
                <a:solidFill>
                  <a:schemeClr val="tx1">
                    <a:lumMod val="65000"/>
                    <a:lumOff val="35000"/>
                  </a:schemeClr>
                </a:solidFill>
                <a:latin typeface="Calibri" pitchFamily="34" charset="0"/>
              </a:endParaRPr>
            </a:p>
          </p:txBody>
        </p:sp>
        <p:sp>
          <p:nvSpPr>
            <p:cNvPr id="7" name="Rectangle 6"/>
            <p:cNvSpPr/>
            <p:nvPr/>
          </p:nvSpPr>
          <p:spPr>
            <a:xfrm>
              <a:off x="7010400" y="1752600"/>
              <a:ext cx="1828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lumMod val="65000"/>
                      <a:lumOff val="35000"/>
                    </a:schemeClr>
                  </a:solidFill>
                  <a:latin typeface="Calibri" pitchFamily="34" charset="0"/>
                </a:rPr>
                <a:t>3He DILUTION REFRIGERATOR</a:t>
              </a:r>
              <a:endParaRPr lang="en-US" b="1" dirty="0">
                <a:solidFill>
                  <a:schemeClr val="tx1">
                    <a:lumMod val="65000"/>
                    <a:lumOff val="35000"/>
                  </a:schemeClr>
                </a:solidFill>
                <a:latin typeface="Calibri" pitchFamily="34" charset="0"/>
              </a:endParaRPr>
            </a:p>
          </p:txBody>
        </p:sp>
        <p:sp>
          <p:nvSpPr>
            <p:cNvPr id="8" name="Rectangle 7"/>
            <p:cNvSpPr/>
            <p:nvPr/>
          </p:nvSpPr>
          <p:spPr>
            <a:xfrm>
              <a:off x="533400" y="4495800"/>
              <a:ext cx="1828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lumMod val="65000"/>
                      <a:lumOff val="35000"/>
                    </a:schemeClr>
                  </a:solidFill>
                  <a:latin typeface="Calibri" pitchFamily="34" charset="0"/>
                  <a:cs typeface="Times New Roman" pitchFamily="18" charset="0"/>
                </a:rPr>
                <a:t>CENTRAL DETECTOR SYSTEM </a:t>
              </a:r>
              <a:endParaRPr lang="en-US" b="1" dirty="0">
                <a:solidFill>
                  <a:schemeClr val="tx1">
                    <a:lumMod val="65000"/>
                    <a:lumOff val="35000"/>
                  </a:schemeClr>
                </a:solidFill>
                <a:latin typeface="Calibri" pitchFamily="34" charset="0"/>
                <a:cs typeface="Times New Roman" pitchFamily="18" charset="0"/>
              </a:endParaRPr>
            </a:p>
          </p:txBody>
        </p:sp>
        <p:sp>
          <p:nvSpPr>
            <p:cNvPr id="9" name="Rectangle 8"/>
            <p:cNvSpPr/>
            <p:nvPr/>
          </p:nvSpPr>
          <p:spPr>
            <a:xfrm>
              <a:off x="5562600" y="5181600"/>
              <a:ext cx="32766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65000"/>
                    <a:lumOff val="35000"/>
                  </a:schemeClr>
                </a:solidFill>
              </a:endParaRPr>
            </a:p>
          </p:txBody>
        </p:sp>
        <p:cxnSp>
          <p:nvCxnSpPr>
            <p:cNvPr id="11" name="Straight Connector 10"/>
            <p:cNvCxnSpPr/>
            <p:nvPr/>
          </p:nvCxnSpPr>
          <p:spPr bwMode="auto">
            <a:xfrm>
              <a:off x="2413000" y="5791200"/>
              <a:ext cx="3111500" cy="25400"/>
            </a:xfrm>
            <a:prstGeom prst="line">
              <a:avLst/>
            </a:prstGeom>
            <a:noFill/>
            <a:ln w="9525" cap="flat" cmpd="sng" algn="ctr">
              <a:solidFill>
                <a:schemeClr val="tx1">
                  <a:lumMod val="50000"/>
                  <a:lumOff val="50000"/>
                </a:schemeClr>
              </a:solidFill>
              <a:prstDash val="solid"/>
              <a:round/>
              <a:headEnd type="none" w="med" len="med"/>
              <a:tailEnd type="none" w="med" len="med"/>
            </a:ln>
            <a:effectLst/>
          </p:spPr>
        </p:cxnSp>
        <p:sp>
          <p:nvSpPr>
            <p:cNvPr id="12" name="Rectangle 11"/>
            <p:cNvSpPr/>
            <p:nvPr/>
          </p:nvSpPr>
          <p:spPr>
            <a:xfrm>
              <a:off x="165100" y="1066800"/>
              <a:ext cx="2679700" cy="469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lumMod val="65000"/>
                      <a:lumOff val="35000"/>
                    </a:schemeClr>
                  </a:solidFill>
                  <a:latin typeface="Calibri" pitchFamily="34" charset="0"/>
                  <a:cs typeface="Times New Roman" pitchFamily="18" charset="0"/>
                </a:rPr>
                <a:t>MAGNETIC SHIELD HOUSE</a:t>
              </a:r>
              <a:endParaRPr lang="en-US" b="1" dirty="0">
                <a:solidFill>
                  <a:schemeClr val="tx1">
                    <a:lumMod val="65000"/>
                    <a:lumOff val="35000"/>
                  </a:schemeClr>
                </a:solidFill>
                <a:latin typeface="Calibri" pitchFamily="34" charset="0"/>
                <a:cs typeface="Times New Roman" pitchFamily="18" charset="0"/>
              </a:endParaRPr>
            </a:p>
          </p:txBody>
        </p:sp>
      </p:grpSp>
      <p:sp>
        <p:nvSpPr>
          <p:cNvPr id="17" name="Rectangle 16"/>
          <p:cNvSpPr/>
          <p:nvPr/>
        </p:nvSpPr>
        <p:spPr bwMode="auto">
          <a:xfrm>
            <a:off x="466344" y="2781300"/>
            <a:ext cx="1917700" cy="1181100"/>
          </a:xfrm>
          <a:prstGeom prst="rect">
            <a:avLst/>
          </a:prstGeom>
          <a:solidFill>
            <a:schemeClr val="bg1"/>
          </a:solidFill>
          <a:ln w="9525"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Slide Number Placeholder 18"/>
          <p:cNvSpPr>
            <a:spLocks noGrp="1"/>
          </p:cNvSpPr>
          <p:nvPr>
            <p:ph type="sldNum" sz="quarter" idx="12"/>
          </p:nvPr>
        </p:nvSpPr>
        <p:spPr/>
        <p:txBody>
          <a:bodyPr/>
          <a:lstStyle/>
          <a:p>
            <a:fld id="{B66A2D30-82B7-47B8-BB75-49C5437AAF81}" type="slidenum">
              <a:rPr lang="en-US" smtClean="0"/>
              <a:pPr/>
              <a:t>48</a:t>
            </a:fld>
            <a:endParaRPr lang="en-US"/>
          </a:p>
        </p:txBody>
      </p:sp>
      <p:sp>
        <p:nvSpPr>
          <p:cNvPr id="13" name="TextBox 12"/>
          <p:cNvSpPr txBox="1"/>
          <p:nvPr/>
        </p:nvSpPr>
        <p:spPr>
          <a:xfrm>
            <a:off x="685800" y="381000"/>
            <a:ext cx="7829387" cy="707886"/>
          </a:xfrm>
          <a:prstGeom prst="rect">
            <a:avLst/>
          </a:prstGeom>
          <a:noFill/>
        </p:spPr>
        <p:txBody>
          <a:bodyPr wrap="none" rtlCol="0">
            <a:spAutoFit/>
          </a:bodyPr>
          <a:lstStyle/>
          <a:p>
            <a:r>
              <a:rPr lang="en-US" sz="4000" b="1" dirty="0" smtClean="0">
                <a:solidFill>
                  <a:schemeClr val="accent6"/>
                </a:solidFill>
                <a:latin typeface="Comic Sans MS" pitchFamily="66" charset="0"/>
              </a:rPr>
              <a:t>Components of the Experiment</a:t>
            </a:r>
            <a:endParaRPr lang="en-US" sz="4000" b="1" dirty="0">
              <a:solidFill>
                <a:schemeClr val="accent6"/>
              </a:solidFill>
              <a:latin typeface="Comic Sans MS" pitchFamily="66" charset="0"/>
            </a:endParaRPr>
          </a:p>
        </p:txBody>
      </p:sp>
      <p:pic>
        <p:nvPicPr>
          <p:cNvPr id="15" name="Picture 14"/>
          <p:cNvPicPr>
            <a:picLocks noChangeAspect="1"/>
          </p:cNvPicPr>
          <p:nvPr/>
        </p:nvPicPr>
        <p:blipFill>
          <a:blip r:embed="rId4"/>
          <a:stretch>
            <a:fillRect/>
          </a:stretch>
        </p:blipFill>
        <p:spPr>
          <a:xfrm>
            <a:off x="5372100" y="3866686"/>
            <a:ext cx="3627890" cy="2489459"/>
          </a:xfrm>
          <a:prstGeom prst="rect">
            <a:avLst/>
          </a:prstGeom>
        </p:spPr>
      </p:pic>
      <p:sp>
        <p:nvSpPr>
          <p:cNvPr id="16" name="Oval 15"/>
          <p:cNvSpPr/>
          <p:nvPr/>
        </p:nvSpPr>
        <p:spPr>
          <a:xfrm>
            <a:off x="3124200" y="4514850"/>
            <a:ext cx="1543050" cy="1200150"/>
          </a:xfrm>
          <a:prstGeom prst="ellipse">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Arrow Connector 17"/>
          <p:cNvCxnSpPr>
            <a:stCxn id="16" idx="6"/>
          </p:cNvCxnSpPr>
          <p:nvPr/>
        </p:nvCxnSpPr>
        <p:spPr>
          <a:xfrm>
            <a:off x="4667250" y="5114925"/>
            <a:ext cx="1219200" cy="66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6"/>
                </a:solidFill>
                <a:latin typeface="Comic Sans MS" panose="030F0702030302020204" pitchFamily="66" charset="0"/>
              </a:rPr>
              <a:t>Technical Challenges for </a:t>
            </a:r>
            <a:r>
              <a:rPr lang="en-US" b="1" dirty="0" err="1" smtClean="0">
                <a:solidFill>
                  <a:schemeClr val="accent6"/>
                </a:solidFill>
                <a:latin typeface="Comic Sans MS" panose="030F0702030302020204" pitchFamily="66" charset="0"/>
              </a:rPr>
              <a:t>nEDM@SNS</a:t>
            </a:r>
            <a:endParaRPr lang="en-US" b="1" dirty="0">
              <a:solidFill>
                <a:schemeClr val="accent6"/>
              </a:solidFill>
              <a:latin typeface="Comic Sans MS" panose="030F0702030302020204" pitchFamily="66" charset="0"/>
            </a:endParaRPr>
          </a:p>
        </p:txBody>
      </p:sp>
      <p:sp>
        <p:nvSpPr>
          <p:cNvPr id="3" name="Content Placeholder 2"/>
          <p:cNvSpPr>
            <a:spLocks noGrp="1"/>
          </p:cNvSpPr>
          <p:nvPr>
            <p:ph idx="1"/>
          </p:nvPr>
        </p:nvSpPr>
        <p:spPr>
          <a:xfrm>
            <a:off x="457200" y="1600200"/>
            <a:ext cx="8229600" cy="5121275"/>
          </a:xfrm>
        </p:spPr>
        <p:txBody>
          <a:bodyPr>
            <a:noAutofit/>
          </a:bodyPr>
          <a:lstStyle/>
          <a:p>
            <a:r>
              <a:rPr lang="en-US" sz="2400" dirty="0" smtClean="0"/>
              <a:t>1200 L of superfluid Helium @ T = 0.5K </a:t>
            </a:r>
          </a:p>
          <a:p>
            <a:pPr lvl="1"/>
            <a:r>
              <a:rPr lang="en-US" sz="2000" dirty="0" smtClean="0"/>
              <a:t>Must minimize heat sources</a:t>
            </a:r>
          </a:p>
          <a:p>
            <a:pPr lvl="2"/>
            <a:r>
              <a:rPr lang="en-US" sz="1800" dirty="0" smtClean="0"/>
              <a:t>Eddy-current heating from AC B-fields </a:t>
            </a:r>
            <a:r>
              <a:rPr lang="en-US" sz="1800" dirty="0" smtClean="0">
                <a:sym typeface="Wingdings" panose="05000000000000000000" pitchFamily="2" charset="2"/>
              </a:rPr>
              <a:t> minimal conducting material</a:t>
            </a:r>
          </a:p>
          <a:p>
            <a:pPr lvl="1"/>
            <a:r>
              <a:rPr lang="en-US" sz="2000" dirty="0" smtClean="0">
                <a:sym typeface="Wingdings" panose="05000000000000000000" pitchFamily="2" charset="2"/>
              </a:rPr>
              <a:t>Large cooling plant required</a:t>
            </a:r>
          </a:p>
          <a:p>
            <a:pPr lvl="1"/>
            <a:endParaRPr lang="en-US" sz="2000" dirty="0" smtClean="0">
              <a:sym typeface="Wingdings" panose="05000000000000000000" pitchFamily="2" charset="2"/>
            </a:endParaRPr>
          </a:p>
          <a:p>
            <a:r>
              <a:rPr lang="en-US" sz="2400" dirty="0"/>
              <a:t>High electric fields: E = 75 kV/cm</a:t>
            </a:r>
          </a:p>
          <a:p>
            <a:pPr lvl="1"/>
            <a:r>
              <a:rPr lang="en-US" sz="2000" dirty="0"/>
              <a:t>Producing and maintaining V &gt; 600 kV in cryogenic environment</a:t>
            </a:r>
          </a:p>
          <a:p>
            <a:pPr marL="0" indent="0">
              <a:buNone/>
            </a:pPr>
            <a:endParaRPr lang="en-US" sz="2400" dirty="0" smtClean="0">
              <a:sym typeface="Wingdings" panose="05000000000000000000" pitchFamily="2" charset="2"/>
            </a:endParaRPr>
          </a:p>
          <a:p>
            <a:r>
              <a:rPr lang="en-US" sz="2400" dirty="0" smtClean="0"/>
              <a:t>Highly sensitive to magnetic field variations and gradients</a:t>
            </a:r>
            <a:endParaRPr lang="en-US" sz="2400" dirty="0"/>
          </a:p>
          <a:p>
            <a:pPr lvl="1"/>
            <a:r>
              <a:rPr lang="en-US" sz="2000" dirty="0" smtClean="0"/>
              <a:t>Significant magnetic shielding required</a:t>
            </a:r>
          </a:p>
          <a:p>
            <a:pPr lvl="1"/>
            <a:r>
              <a:rPr lang="en-US" sz="2000" dirty="0" smtClean="0"/>
              <a:t>B-field uniformity of ppm/cm over measurement volume</a:t>
            </a:r>
          </a:p>
          <a:p>
            <a:pPr lvl="1"/>
            <a:r>
              <a:rPr lang="en-US" sz="2000" dirty="0" smtClean="0"/>
              <a:t>Low-field operation: B = 3 </a:t>
            </a:r>
            <a:r>
              <a:rPr lang="en-US" sz="2000" dirty="0" err="1" smtClean="0">
                <a:latin typeface="Symbol" panose="05050102010706020507" pitchFamily="18" charset="2"/>
              </a:rPr>
              <a:t>m</a:t>
            </a:r>
            <a:r>
              <a:rPr lang="en-US" sz="2000" dirty="0" err="1" smtClean="0"/>
              <a:t>T</a:t>
            </a:r>
            <a:endParaRPr lang="en-US" sz="2000" dirty="0"/>
          </a:p>
        </p:txBody>
      </p:sp>
      <p:sp>
        <p:nvSpPr>
          <p:cNvPr id="4" name="Slide Number Placeholder 3"/>
          <p:cNvSpPr>
            <a:spLocks noGrp="1"/>
          </p:cNvSpPr>
          <p:nvPr>
            <p:ph type="sldNum" sz="quarter" idx="12"/>
          </p:nvPr>
        </p:nvSpPr>
        <p:spPr/>
        <p:txBody>
          <a:bodyPr/>
          <a:lstStyle/>
          <a:p>
            <a:fld id="{58858D4B-30FA-4AC8-9E01-CA0A12E825FC}" type="slidenum">
              <a:rPr lang="en-US" smtClean="0"/>
              <a:t>49</a:t>
            </a:fld>
            <a:endParaRPr lang="en-US"/>
          </a:p>
        </p:txBody>
      </p:sp>
    </p:spTree>
    <p:extLst>
      <p:ext uri="{BB962C8B-B14F-4D97-AF65-F5344CB8AC3E}">
        <p14:creationId xmlns:p14="http://schemas.microsoft.com/office/powerpoint/2010/main" val="4325933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81000" y="2286000"/>
            <a:ext cx="3962400" cy="2362200"/>
            <a:chOff x="2880" y="624"/>
            <a:chExt cx="2496" cy="1488"/>
          </a:xfrm>
        </p:grpSpPr>
        <p:pic>
          <p:nvPicPr>
            <p:cNvPr id="7196" name="Picture 3"/>
            <p:cNvPicPr>
              <a:picLocks noChangeAspect="1" noChangeArrowheads="1"/>
            </p:cNvPicPr>
            <p:nvPr/>
          </p:nvPicPr>
          <p:blipFill>
            <a:blip r:embed="rId3" cstate="print">
              <a:clrChange>
                <a:clrFrom>
                  <a:srgbClr val="FFFFFF"/>
                </a:clrFrom>
                <a:clrTo>
                  <a:srgbClr val="FFFFFF">
                    <a:alpha val="0"/>
                  </a:srgbClr>
                </a:clrTo>
              </a:clrChange>
            </a:blip>
            <a:srcRect l="28432" t="12964" r="20589" b="29630"/>
            <a:stretch>
              <a:fillRect/>
            </a:stretch>
          </p:blipFill>
          <p:spPr bwMode="auto">
            <a:xfrm>
              <a:off x="2880" y="624"/>
              <a:ext cx="2496" cy="1488"/>
            </a:xfrm>
            <a:prstGeom prst="rect">
              <a:avLst/>
            </a:prstGeom>
            <a:noFill/>
            <a:ln w="9525">
              <a:noFill/>
              <a:miter lim="800000"/>
              <a:headEnd/>
              <a:tailEnd/>
            </a:ln>
          </p:spPr>
        </p:pic>
        <p:sp>
          <p:nvSpPr>
            <p:cNvPr id="7197" name="Freeform 4"/>
            <p:cNvSpPr>
              <a:spLocks/>
            </p:cNvSpPr>
            <p:nvPr/>
          </p:nvSpPr>
          <p:spPr bwMode="auto">
            <a:xfrm>
              <a:off x="3552" y="1296"/>
              <a:ext cx="144" cy="36"/>
            </a:xfrm>
            <a:custGeom>
              <a:avLst/>
              <a:gdLst>
                <a:gd name="T0" fmla="*/ 144 w 144"/>
                <a:gd name="T1" fmla="*/ 36 h 36"/>
                <a:gd name="T2" fmla="*/ 0 w 144"/>
                <a:gd name="T3" fmla="*/ 0 h 36"/>
                <a:gd name="T4" fmla="*/ 0 60000 65536"/>
                <a:gd name="T5" fmla="*/ 0 60000 65536"/>
                <a:gd name="T6" fmla="*/ 0 w 144"/>
                <a:gd name="T7" fmla="*/ 0 h 36"/>
                <a:gd name="T8" fmla="*/ 144 w 144"/>
                <a:gd name="T9" fmla="*/ 36 h 36"/>
              </a:gdLst>
              <a:ahLst/>
              <a:cxnLst>
                <a:cxn ang="T4">
                  <a:pos x="T0" y="T1"/>
                </a:cxn>
                <a:cxn ang="T5">
                  <a:pos x="T2" y="T3"/>
                </a:cxn>
              </a:cxnLst>
              <a:rect l="T6" t="T7" r="T8" b="T9"/>
              <a:pathLst>
                <a:path w="144" h="36">
                  <a:moveTo>
                    <a:pt x="144" y="36"/>
                  </a:moveTo>
                  <a:lnTo>
                    <a:pt x="0" y="0"/>
                  </a:lnTo>
                </a:path>
              </a:pathLst>
            </a:custGeom>
            <a:noFill/>
            <a:ln w="19050" cap="flat" cmpd="sng">
              <a:solidFill>
                <a:schemeClr val="tx1"/>
              </a:solidFill>
              <a:prstDash val="solid"/>
              <a:round/>
              <a:headEnd type="none" w="med" len="med"/>
              <a:tailEnd type="arrow" w="med" len="med"/>
            </a:ln>
          </p:spPr>
          <p:txBody>
            <a:bodyPr>
              <a:spAutoFit/>
            </a:bodyPr>
            <a:lstStyle/>
            <a:p>
              <a:endParaRPr lang="en-US"/>
            </a:p>
          </p:txBody>
        </p:sp>
        <p:sp>
          <p:nvSpPr>
            <p:cNvPr id="7198" name="Freeform 5"/>
            <p:cNvSpPr>
              <a:spLocks/>
            </p:cNvSpPr>
            <p:nvPr/>
          </p:nvSpPr>
          <p:spPr bwMode="auto">
            <a:xfrm>
              <a:off x="4896" y="927"/>
              <a:ext cx="144" cy="36"/>
            </a:xfrm>
            <a:custGeom>
              <a:avLst/>
              <a:gdLst>
                <a:gd name="T0" fmla="*/ 144 w 144"/>
                <a:gd name="T1" fmla="*/ 36 h 36"/>
                <a:gd name="T2" fmla="*/ 0 w 144"/>
                <a:gd name="T3" fmla="*/ 0 h 36"/>
                <a:gd name="T4" fmla="*/ 0 60000 65536"/>
                <a:gd name="T5" fmla="*/ 0 60000 65536"/>
                <a:gd name="T6" fmla="*/ 0 w 144"/>
                <a:gd name="T7" fmla="*/ 0 h 36"/>
                <a:gd name="T8" fmla="*/ 144 w 144"/>
                <a:gd name="T9" fmla="*/ 36 h 36"/>
              </a:gdLst>
              <a:ahLst/>
              <a:cxnLst>
                <a:cxn ang="T4">
                  <a:pos x="T0" y="T1"/>
                </a:cxn>
                <a:cxn ang="T5">
                  <a:pos x="T2" y="T3"/>
                </a:cxn>
              </a:cxnLst>
              <a:rect l="T6" t="T7" r="T8" b="T9"/>
              <a:pathLst>
                <a:path w="144" h="36">
                  <a:moveTo>
                    <a:pt x="144" y="36"/>
                  </a:moveTo>
                  <a:lnTo>
                    <a:pt x="0" y="0"/>
                  </a:lnTo>
                </a:path>
              </a:pathLst>
            </a:custGeom>
            <a:noFill/>
            <a:ln w="19050" cap="flat" cmpd="sng">
              <a:solidFill>
                <a:schemeClr val="tx1"/>
              </a:solidFill>
              <a:prstDash val="solid"/>
              <a:round/>
              <a:headEnd type="none" w="med" len="med"/>
              <a:tailEnd type="arrow" w="med" len="med"/>
            </a:ln>
          </p:spPr>
          <p:txBody>
            <a:bodyPr>
              <a:spAutoFit/>
            </a:bodyPr>
            <a:lstStyle/>
            <a:p>
              <a:endParaRPr lang="en-US"/>
            </a:p>
          </p:txBody>
        </p:sp>
      </p:grpSp>
      <p:sp>
        <p:nvSpPr>
          <p:cNvPr id="7177" name="Rectangle 7"/>
          <p:cNvSpPr>
            <a:spLocks noGrp="1" noChangeArrowheads="1"/>
          </p:cNvSpPr>
          <p:nvPr>
            <p:ph type="title"/>
          </p:nvPr>
        </p:nvSpPr>
        <p:spPr>
          <a:xfrm>
            <a:off x="457200" y="228600"/>
            <a:ext cx="8382000" cy="914400"/>
          </a:xfrm>
        </p:spPr>
        <p:txBody>
          <a:bodyPr>
            <a:normAutofit fontScale="90000"/>
          </a:bodyPr>
          <a:lstStyle/>
          <a:p>
            <a:pPr eaLnBrk="1" hangingPunct="1"/>
            <a:r>
              <a:rPr lang="en-US" sz="4000" b="1" dirty="0" smtClean="0">
                <a:solidFill>
                  <a:srgbClr val="FF9900"/>
                </a:solidFill>
                <a:latin typeface="Comic Sans MS" pitchFamily="66" charset="0"/>
              </a:rPr>
              <a:t>What about HUGE Molecular EDMs!</a:t>
            </a:r>
          </a:p>
        </p:txBody>
      </p:sp>
      <p:sp>
        <p:nvSpPr>
          <p:cNvPr id="7178" name="Text Box 8"/>
          <p:cNvSpPr txBox="1">
            <a:spLocks noChangeArrowheads="1"/>
          </p:cNvSpPr>
          <p:nvPr/>
        </p:nvSpPr>
        <p:spPr bwMode="auto">
          <a:xfrm>
            <a:off x="838200" y="1219200"/>
            <a:ext cx="3886200" cy="1006475"/>
          </a:xfrm>
          <a:prstGeom prst="rect">
            <a:avLst/>
          </a:prstGeom>
          <a:noFill/>
          <a:ln w="9525" algn="ctr">
            <a:noFill/>
            <a:miter lim="800000"/>
            <a:headEnd/>
            <a:tailEnd/>
          </a:ln>
        </p:spPr>
        <p:txBody>
          <a:bodyPr>
            <a:spAutoFit/>
          </a:bodyPr>
          <a:lstStyle/>
          <a:p>
            <a:pPr marL="457200" indent="-457200" eaLnBrk="1" hangingPunct="1"/>
            <a:r>
              <a:rPr lang="en-US" sz="2000">
                <a:solidFill>
                  <a:srgbClr val="000000"/>
                </a:solidFill>
                <a:latin typeface="Comic Sans MS" pitchFamily="66" charset="0"/>
              </a:rPr>
              <a:t>H</a:t>
            </a:r>
            <a:r>
              <a:rPr lang="en-US" sz="2000" baseline="-25000">
                <a:solidFill>
                  <a:srgbClr val="000000"/>
                </a:solidFill>
                <a:latin typeface="Comic Sans MS" pitchFamily="66" charset="0"/>
              </a:rPr>
              <a:t>2</a:t>
            </a:r>
            <a:r>
              <a:rPr lang="en-US" sz="2000">
                <a:solidFill>
                  <a:srgbClr val="000000"/>
                </a:solidFill>
                <a:latin typeface="Comic Sans MS" pitchFamily="66" charset="0"/>
              </a:rPr>
              <a:t>0:   d = 0.4 x 10</a:t>
            </a:r>
            <a:r>
              <a:rPr lang="en-US" sz="2000" baseline="30000">
                <a:solidFill>
                  <a:srgbClr val="000000"/>
                </a:solidFill>
                <a:latin typeface="Comic Sans MS" pitchFamily="66" charset="0"/>
              </a:rPr>
              <a:t>-8</a:t>
            </a:r>
            <a:r>
              <a:rPr lang="en-US" sz="2000">
                <a:solidFill>
                  <a:srgbClr val="000000"/>
                </a:solidFill>
                <a:latin typeface="Comic Sans MS" pitchFamily="66" charset="0"/>
              </a:rPr>
              <a:t> e-cm</a:t>
            </a:r>
          </a:p>
          <a:p>
            <a:pPr marL="457200" indent="-457200" eaLnBrk="1" hangingPunct="1"/>
            <a:r>
              <a:rPr lang="en-US" sz="2000">
                <a:solidFill>
                  <a:srgbClr val="000000"/>
                </a:solidFill>
                <a:latin typeface="Comic Sans MS" pitchFamily="66" charset="0"/>
              </a:rPr>
              <a:t>NaCl:  d=  1.8 x 10</a:t>
            </a:r>
            <a:r>
              <a:rPr lang="en-US" sz="2000" baseline="30000">
                <a:solidFill>
                  <a:srgbClr val="000000"/>
                </a:solidFill>
                <a:latin typeface="Comic Sans MS" pitchFamily="66" charset="0"/>
              </a:rPr>
              <a:t>-8 </a:t>
            </a:r>
            <a:r>
              <a:rPr lang="en-US" sz="2000">
                <a:solidFill>
                  <a:srgbClr val="000000"/>
                </a:solidFill>
                <a:latin typeface="Comic Sans MS" pitchFamily="66" charset="0"/>
              </a:rPr>
              <a:t>e-cm</a:t>
            </a:r>
          </a:p>
          <a:p>
            <a:pPr marL="457200" indent="-457200" eaLnBrk="1" hangingPunct="1"/>
            <a:r>
              <a:rPr lang="en-US" sz="2000">
                <a:solidFill>
                  <a:srgbClr val="000000"/>
                </a:solidFill>
                <a:latin typeface="Comic Sans MS" pitchFamily="66" charset="0"/>
              </a:rPr>
              <a:t>NH</a:t>
            </a:r>
            <a:r>
              <a:rPr lang="en-US" sz="2000" baseline="-25000">
                <a:solidFill>
                  <a:srgbClr val="000000"/>
                </a:solidFill>
                <a:latin typeface="Comic Sans MS" pitchFamily="66" charset="0"/>
              </a:rPr>
              <a:t>3</a:t>
            </a:r>
            <a:r>
              <a:rPr lang="en-US" sz="2000">
                <a:solidFill>
                  <a:srgbClr val="000000"/>
                </a:solidFill>
                <a:latin typeface="Comic Sans MS" pitchFamily="66" charset="0"/>
              </a:rPr>
              <a:t>:   d = 0.3 x 10</a:t>
            </a:r>
            <a:r>
              <a:rPr lang="en-US" sz="2000" baseline="30000">
                <a:solidFill>
                  <a:srgbClr val="000000"/>
                </a:solidFill>
                <a:latin typeface="Comic Sans MS" pitchFamily="66" charset="0"/>
              </a:rPr>
              <a:t>-8 </a:t>
            </a:r>
            <a:r>
              <a:rPr lang="en-US" sz="2000">
                <a:solidFill>
                  <a:srgbClr val="000000"/>
                </a:solidFill>
                <a:latin typeface="Comic Sans MS" pitchFamily="66" charset="0"/>
              </a:rPr>
              <a:t>e-cm </a:t>
            </a:r>
          </a:p>
        </p:txBody>
      </p:sp>
      <p:graphicFrame>
        <p:nvGraphicFramePr>
          <p:cNvPr id="329738" name="Object 10"/>
          <p:cNvGraphicFramePr>
            <a:graphicFrameLocks noChangeAspect="1"/>
          </p:cNvGraphicFramePr>
          <p:nvPr>
            <p:extLst>
              <p:ext uri="{D42A27DB-BD31-4B8C-83A1-F6EECF244321}">
                <p14:modId xmlns:p14="http://schemas.microsoft.com/office/powerpoint/2010/main" val="3488409769"/>
              </p:ext>
            </p:extLst>
          </p:nvPr>
        </p:nvGraphicFramePr>
        <p:xfrm>
          <a:off x="76200" y="5122863"/>
          <a:ext cx="5043488" cy="1658937"/>
        </p:xfrm>
        <a:graphic>
          <a:graphicData uri="http://schemas.openxmlformats.org/presentationml/2006/ole">
            <mc:AlternateContent xmlns:mc="http://schemas.openxmlformats.org/markup-compatibility/2006">
              <mc:Choice xmlns:v="urn:schemas-microsoft-com:vml" Requires="v">
                <p:oleObj spid="_x0000_s7411" name="Equation" r:id="rId4" imgW="2552400" imgH="838080" progId="Equation.3">
                  <p:embed/>
                </p:oleObj>
              </mc:Choice>
              <mc:Fallback>
                <p:oleObj name="Equation" r:id="rId4" imgW="2552400" imgH="838080"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5122863"/>
                        <a:ext cx="5043488" cy="1658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9755" name="Text Box 27"/>
          <p:cNvSpPr txBox="1">
            <a:spLocks noChangeArrowheads="1"/>
          </p:cNvSpPr>
          <p:nvPr/>
        </p:nvSpPr>
        <p:spPr bwMode="auto">
          <a:xfrm>
            <a:off x="5105400" y="5984875"/>
            <a:ext cx="2900363" cy="641350"/>
          </a:xfrm>
          <a:prstGeom prst="rect">
            <a:avLst/>
          </a:prstGeom>
          <a:noFill/>
          <a:ln w="9525" algn="ctr">
            <a:noFill/>
            <a:miter lim="800000"/>
            <a:headEnd/>
            <a:tailEnd/>
          </a:ln>
        </p:spPr>
        <p:txBody>
          <a:bodyPr wrap="none">
            <a:spAutoFit/>
          </a:bodyPr>
          <a:lstStyle/>
          <a:p>
            <a:pPr eaLnBrk="1" hangingPunct="1"/>
            <a:r>
              <a:rPr lang="en-US" dirty="0">
                <a:solidFill>
                  <a:srgbClr val="000000"/>
                </a:solidFill>
                <a:latin typeface="Comic Sans MS" pitchFamily="66" charset="0"/>
              </a:rPr>
              <a:t>Ground state is actually a</a:t>
            </a:r>
          </a:p>
          <a:p>
            <a:pPr eaLnBrk="1" hangingPunct="1"/>
            <a:r>
              <a:rPr lang="en-US" dirty="0">
                <a:solidFill>
                  <a:srgbClr val="000000"/>
                </a:solidFill>
                <a:latin typeface="Comic Sans MS" pitchFamily="66" charset="0"/>
              </a:rPr>
              <a:t>superposition</a:t>
            </a:r>
          </a:p>
        </p:txBody>
      </p:sp>
      <p:sp>
        <p:nvSpPr>
          <p:cNvPr id="7181" name="Line 28"/>
          <p:cNvSpPr>
            <a:spLocks noChangeShapeType="1"/>
          </p:cNvSpPr>
          <p:nvPr/>
        </p:nvSpPr>
        <p:spPr bwMode="auto">
          <a:xfrm flipV="1">
            <a:off x="1398588" y="2743200"/>
            <a:ext cx="0" cy="685800"/>
          </a:xfrm>
          <a:prstGeom prst="line">
            <a:avLst/>
          </a:prstGeom>
          <a:noFill/>
          <a:ln w="44450">
            <a:solidFill>
              <a:srgbClr val="FF0000"/>
            </a:solidFill>
            <a:round/>
            <a:headEnd/>
            <a:tailEnd type="triangle" w="med" len="med"/>
          </a:ln>
        </p:spPr>
        <p:txBody>
          <a:bodyPr>
            <a:spAutoFit/>
          </a:bodyPr>
          <a:lstStyle/>
          <a:p>
            <a:endParaRPr lang="en-US"/>
          </a:p>
        </p:txBody>
      </p:sp>
      <p:sp>
        <p:nvSpPr>
          <p:cNvPr id="7182" name="Line 30"/>
          <p:cNvSpPr>
            <a:spLocks noChangeShapeType="1"/>
          </p:cNvSpPr>
          <p:nvPr/>
        </p:nvSpPr>
        <p:spPr bwMode="auto">
          <a:xfrm flipV="1">
            <a:off x="3546475" y="2743200"/>
            <a:ext cx="0" cy="685800"/>
          </a:xfrm>
          <a:prstGeom prst="line">
            <a:avLst/>
          </a:prstGeom>
          <a:noFill/>
          <a:ln w="44450">
            <a:solidFill>
              <a:srgbClr val="FF0000"/>
            </a:solidFill>
            <a:round/>
            <a:headEnd/>
            <a:tailEnd type="triangle" w="med" len="med"/>
          </a:ln>
        </p:spPr>
        <p:txBody>
          <a:bodyPr>
            <a:spAutoFit/>
          </a:bodyPr>
          <a:lstStyle/>
          <a:p>
            <a:endParaRPr lang="en-US"/>
          </a:p>
        </p:txBody>
      </p:sp>
      <mc:AlternateContent xmlns:mc="http://schemas.openxmlformats.org/markup-compatibility/2006" xmlns:a14="http://schemas.microsoft.com/office/drawing/2010/main">
        <mc:Choice Requires="a14">
          <p:sp>
            <p:nvSpPr>
              <p:cNvPr id="41" name="TextBox 40"/>
              <p:cNvSpPr txBox="1"/>
              <p:nvPr/>
            </p:nvSpPr>
            <p:spPr>
              <a:xfrm>
                <a:off x="2438400" y="5067300"/>
                <a:ext cx="261290" cy="48160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rgbClr val="FF0000"/>
                              </a:solidFill>
                              <a:latin typeface="Cambria Math" panose="02040503050406030204" pitchFamily="18" charset="0"/>
                            </a:rPr>
                          </m:ctrlPr>
                        </m:accPr>
                        <m:e>
                          <m:r>
                            <m:rPr>
                              <m:nor/>
                            </m:rPr>
                            <a:rPr lang="en-US" sz="2800" b="1" dirty="0">
                              <a:solidFill>
                                <a:srgbClr val="FF0000"/>
                              </a:solidFill>
                              <a:latin typeface="Times New Roman" panose="02020603050405020304" pitchFamily="18" charset="0"/>
                              <a:cs typeface="Times New Roman" panose="02020603050405020304" pitchFamily="18" charset="0"/>
                            </a:rPr>
                            <m:t>J</m:t>
                          </m:r>
                        </m:e>
                      </m:acc>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2438400" y="5067300"/>
                <a:ext cx="261290" cy="48160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3810000" y="5791200"/>
                <a:ext cx="261290" cy="48160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rgbClr val="FF0000"/>
                              </a:solidFill>
                              <a:latin typeface="Cambria Math" panose="02040503050406030204" pitchFamily="18" charset="0"/>
                            </a:rPr>
                          </m:ctrlPr>
                        </m:accPr>
                        <m:e>
                          <m:r>
                            <m:rPr>
                              <m:nor/>
                            </m:rPr>
                            <a:rPr lang="en-US" sz="2800" b="1" dirty="0">
                              <a:solidFill>
                                <a:srgbClr val="FF0000"/>
                              </a:solidFill>
                              <a:latin typeface="Times New Roman" panose="02020603050405020304" pitchFamily="18" charset="0"/>
                              <a:cs typeface="Times New Roman" panose="02020603050405020304" pitchFamily="18" charset="0"/>
                            </a:rPr>
                            <m:t>J</m:t>
                          </m:r>
                        </m:e>
                      </m:acc>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3810000" y="5791200"/>
                <a:ext cx="261290" cy="48160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812455" y="5795029"/>
                <a:ext cx="261290" cy="48160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rgbClr val="FF0000"/>
                              </a:solidFill>
                              <a:latin typeface="Cambria Math" panose="02040503050406030204" pitchFamily="18" charset="0"/>
                            </a:rPr>
                          </m:ctrlPr>
                        </m:accPr>
                        <m:e>
                          <m:r>
                            <m:rPr>
                              <m:nor/>
                            </m:rPr>
                            <a:rPr lang="en-US" sz="2800" b="1" dirty="0">
                              <a:solidFill>
                                <a:srgbClr val="FF0000"/>
                              </a:solidFill>
                              <a:latin typeface="Times New Roman" panose="02020603050405020304" pitchFamily="18" charset="0"/>
                              <a:cs typeface="Times New Roman" panose="02020603050405020304" pitchFamily="18" charset="0"/>
                            </a:rPr>
                            <m:t>J</m:t>
                          </m:r>
                        </m:e>
                      </m:acc>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1812455" y="5795029"/>
                <a:ext cx="261290" cy="48160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87177" y="5995393"/>
                <a:ext cx="332023" cy="48160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rgbClr val="FF0000"/>
                              </a:solidFill>
                              <a:latin typeface="Cambria Math" panose="02040503050406030204" pitchFamily="18" charset="0"/>
                            </a:rPr>
                          </m:ctrlPr>
                        </m:accPr>
                        <m:e>
                          <m:r>
                            <m:rPr>
                              <m:nor/>
                            </m:rPr>
                            <a:rPr lang="en-US" sz="2800" b="1" i="0" dirty="0" smtClean="0">
                              <a:solidFill>
                                <a:srgbClr val="FF0000"/>
                              </a:solidFill>
                              <a:latin typeface="Times New Roman" panose="02020603050405020304" pitchFamily="18" charset="0"/>
                              <a:cs typeface="Times New Roman" panose="02020603050405020304" pitchFamily="18" charset="0"/>
                            </a:rPr>
                            <m:t>d</m:t>
                          </m:r>
                        </m:e>
                      </m:acc>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887177" y="5995393"/>
                <a:ext cx="332023" cy="48160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1752600" y="4904886"/>
                <a:ext cx="228600" cy="843629"/>
              </a:xfrm>
              <a:prstGeom prst="rect">
                <a:avLst/>
              </a:prstGeom>
              <a:solidFill>
                <a:schemeClr val="bg1"/>
              </a:solidFill>
            </p:spPr>
            <p:txBody>
              <a:bodyPr wrap="square" lIns="0" tIns="0" rIns="0" bIns="0" rtlCol="0">
                <a:spAutoFit/>
              </a:bodyPr>
              <a:lstStyle/>
              <a:p>
                <a:endParaRPr lang="en-US" sz="2800" i="1" dirty="0" smtClean="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sz="2400" i="1" smtClean="0">
                              <a:solidFill>
                                <a:srgbClr val="FF0000"/>
                              </a:solidFill>
                              <a:latin typeface="Cambria Math" panose="02040503050406030204" pitchFamily="18" charset="0"/>
                            </a:rPr>
                          </m:ctrlPr>
                        </m:accPr>
                        <m:e>
                          <m:r>
                            <m:rPr>
                              <m:nor/>
                            </m:rPr>
                            <a:rPr lang="en-US" sz="2400" b="1" i="0" dirty="0" smtClean="0">
                              <a:solidFill>
                                <a:srgbClr val="FF0000"/>
                              </a:solidFill>
                              <a:latin typeface="Times New Roman" panose="02020603050405020304" pitchFamily="18" charset="0"/>
                              <a:cs typeface="Times New Roman" panose="02020603050405020304" pitchFamily="18" charset="0"/>
                            </a:rPr>
                            <m:t>d</m:t>
                          </m:r>
                        </m:e>
                      </m:acc>
                    </m:oMath>
                  </m:oMathPara>
                </a14:m>
                <a:endParaRPr lang="en-US" sz="2800" dirty="0" smtClean="0">
                  <a:solidFill>
                    <a:srgbClr val="FF0000"/>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1752600" y="4904886"/>
                <a:ext cx="228600" cy="843629"/>
              </a:xfrm>
              <a:prstGeom prst="rect">
                <a:avLst/>
              </a:prstGeom>
              <a:blipFill>
                <a:blip r:embed="rId10"/>
                <a:stretch>
                  <a:fillRect/>
                </a:stretch>
              </a:blipFill>
            </p:spPr>
            <p:txBody>
              <a:bodyPr/>
              <a:lstStyle/>
              <a:p>
                <a:r>
                  <a:rPr lang="en-US">
                    <a:noFill/>
                  </a:rPr>
                  <a:t> </a:t>
                </a:r>
              </a:p>
            </p:txBody>
          </p:sp>
        </mc:Fallback>
      </mc:AlternateContent>
      <p:sp>
        <p:nvSpPr>
          <p:cNvPr id="329734" name="Text Box 6"/>
          <p:cNvSpPr txBox="1">
            <a:spLocks noChangeArrowheads="1"/>
          </p:cNvSpPr>
          <p:nvPr/>
        </p:nvSpPr>
        <p:spPr bwMode="auto">
          <a:xfrm>
            <a:off x="228600" y="4419600"/>
            <a:ext cx="3663950" cy="976313"/>
          </a:xfrm>
          <a:prstGeom prst="rect">
            <a:avLst/>
          </a:prstGeom>
          <a:noFill/>
          <a:ln w="9525" algn="ctr">
            <a:noFill/>
            <a:miter lim="800000"/>
            <a:headEnd/>
            <a:tailEnd/>
          </a:ln>
        </p:spPr>
        <p:txBody>
          <a:bodyPr wrap="none">
            <a:spAutoFit/>
          </a:bodyPr>
          <a:lstStyle/>
          <a:p>
            <a:pPr eaLnBrk="1" hangingPunct="1"/>
            <a:r>
              <a:rPr lang="en-US" sz="2000" b="1" dirty="0">
                <a:solidFill>
                  <a:srgbClr val="C0504D"/>
                </a:solidFill>
                <a:latin typeface="Comic Sans MS" pitchFamily="66" charset="0"/>
              </a:rPr>
              <a:t>But NH</a:t>
            </a:r>
            <a:r>
              <a:rPr lang="en-US" sz="2000" b="1" baseline="-25000" dirty="0">
                <a:solidFill>
                  <a:srgbClr val="C0504D"/>
                </a:solidFill>
                <a:latin typeface="Comic Sans MS" pitchFamily="66" charset="0"/>
              </a:rPr>
              <a:t>3</a:t>
            </a:r>
            <a:r>
              <a:rPr lang="en-US" sz="2000" b="1" dirty="0">
                <a:solidFill>
                  <a:srgbClr val="C0504D"/>
                </a:solidFill>
                <a:latin typeface="Comic Sans MS" pitchFamily="66" charset="0"/>
              </a:rPr>
              <a:t> EDM is not T-odd </a:t>
            </a:r>
          </a:p>
          <a:p>
            <a:pPr eaLnBrk="1" hangingPunct="1"/>
            <a:r>
              <a:rPr lang="en-US" sz="2000" b="1" dirty="0">
                <a:solidFill>
                  <a:srgbClr val="C0504D"/>
                </a:solidFill>
                <a:latin typeface="Comic Sans MS" pitchFamily="66" charset="0"/>
              </a:rPr>
              <a:t>      or CP-odd since </a:t>
            </a:r>
          </a:p>
          <a:p>
            <a:pPr eaLnBrk="1" hangingPunct="1"/>
            <a:endParaRPr lang="en-US" b="1" dirty="0">
              <a:solidFill>
                <a:srgbClr val="C0504D"/>
              </a:solidFill>
              <a:latin typeface="Comic Sans MS" pitchFamily="66" charset="0"/>
            </a:endParaRPr>
          </a:p>
        </p:txBody>
      </p:sp>
      <mc:AlternateContent xmlns:mc="http://schemas.openxmlformats.org/markup-compatibility/2006" xmlns:a14="http://schemas.microsoft.com/office/drawing/2010/main">
        <mc:Choice Requires="a14">
          <p:sp>
            <p:nvSpPr>
              <p:cNvPr id="47" name="TextBox 46"/>
              <p:cNvSpPr txBox="1"/>
              <p:nvPr/>
            </p:nvSpPr>
            <p:spPr>
              <a:xfrm>
                <a:off x="930445" y="5621655"/>
                <a:ext cx="228600" cy="843629"/>
              </a:xfrm>
              <a:prstGeom prst="rect">
                <a:avLst/>
              </a:prstGeom>
              <a:solidFill>
                <a:schemeClr val="bg1"/>
              </a:solidFill>
            </p:spPr>
            <p:txBody>
              <a:bodyPr wrap="square" lIns="0" tIns="0" rIns="0" bIns="0" rtlCol="0">
                <a:spAutoFit/>
              </a:bodyPr>
              <a:lstStyle/>
              <a:p>
                <a:endParaRPr lang="en-US" sz="2800" i="1" dirty="0" smtClean="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sz="2400" i="1" smtClean="0">
                              <a:solidFill>
                                <a:srgbClr val="FF0000"/>
                              </a:solidFill>
                              <a:latin typeface="Cambria Math" panose="02040503050406030204" pitchFamily="18" charset="0"/>
                            </a:rPr>
                          </m:ctrlPr>
                        </m:accPr>
                        <m:e>
                          <m:r>
                            <m:rPr>
                              <m:nor/>
                            </m:rPr>
                            <a:rPr lang="en-US" sz="2400" b="1" i="0" dirty="0" smtClean="0">
                              <a:solidFill>
                                <a:srgbClr val="FF0000"/>
                              </a:solidFill>
                              <a:latin typeface="Times New Roman" panose="02020603050405020304" pitchFamily="18" charset="0"/>
                              <a:cs typeface="Times New Roman" panose="02020603050405020304" pitchFamily="18" charset="0"/>
                            </a:rPr>
                            <m:t>d</m:t>
                          </m:r>
                        </m:e>
                      </m:acc>
                    </m:oMath>
                  </m:oMathPara>
                </a14:m>
                <a:endParaRPr lang="en-US" sz="2800" dirty="0" smtClean="0">
                  <a:solidFill>
                    <a:srgbClr val="FF0000"/>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930445" y="5621655"/>
                <a:ext cx="228600" cy="84362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2970382" y="5610188"/>
                <a:ext cx="228600" cy="843629"/>
              </a:xfrm>
              <a:prstGeom prst="rect">
                <a:avLst/>
              </a:prstGeom>
              <a:solidFill>
                <a:schemeClr val="bg1"/>
              </a:solidFill>
            </p:spPr>
            <p:txBody>
              <a:bodyPr wrap="square" lIns="0" tIns="0" rIns="0" bIns="0" rtlCol="0">
                <a:spAutoFit/>
              </a:bodyPr>
              <a:lstStyle/>
              <a:p>
                <a:endParaRPr lang="en-US" sz="2800" i="1" dirty="0" smtClean="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sz="2400" i="1" smtClean="0">
                              <a:solidFill>
                                <a:srgbClr val="FF0000"/>
                              </a:solidFill>
                              <a:latin typeface="Cambria Math" panose="02040503050406030204" pitchFamily="18" charset="0"/>
                            </a:rPr>
                          </m:ctrlPr>
                        </m:accPr>
                        <m:e>
                          <m:r>
                            <m:rPr>
                              <m:nor/>
                            </m:rPr>
                            <a:rPr lang="en-US" sz="2400" b="1" i="0" dirty="0" smtClean="0">
                              <a:solidFill>
                                <a:srgbClr val="FF0000"/>
                              </a:solidFill>
                              <a:latin typeface="Times New Roman" panose="02020603050405020304" pitchFamily="18" charset="0"/>
                              <a:cs typeface="Times New Roman" panose="02020603050405020304" pitchFamily="18" charset="0"/>
                            </a:rPr>
                            <m:t>d</m:t>
                          </m:r>
                        </m:e>
                      </m:acc>
                    </m:oMath>
                  </m:oMathPara>
                </a14:m>
                <a:endParaRPr lang="en-US" sz="2800" dirty="0" smtClean="0">
                  <a:solidFill>
                    <a:srgbClr val="FF0000"/>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2970382" y="5610188"/>
                <a:ext cx="228600" cy="843629"/>
              </a:xfrm>
              <a:prstGeom prst="rect">
                <a:avLst/>
              </a:prstGeom>
              <a:blipFill>
                <a:blip r:embed="rId12"/>
                <a:stretch>
                  <a:fillRect/>
                </a:stretch>
              </a:blipFill>
            </p:spPr>
            <p:txBody>
              <a:bodyPr/>
              <a:lstStyle/>
              <a:p>
                <a:r>
                  <a:rPr lang="en-US">
                    <a:noFill/>
                  </a:rPr>
                  <a:t> </a:t>
                </a:r>
              </a:p>
            </p:txBody>
          </p:sp>
        </mc:Fallback>
      </mc:AlternateContent>
      <p:sp>
        <p:nvSpPr>
          <p:cNvPr id="8" name="TextBox 7"/>
          <p:cNvSpPr txBox="1"/>
          <p:nvPr/>
        </p:nvSpPr>
        <p:spPr>
          <a:xfrm>
            <a:off x="111464" y="4438650"/>
            <a:ext cx="8194336" cy="2419350"/>
          </a:xfrm>
          <a:prstGeom prst="rect">
            <a:avLst/>
          </a:prstGeom>
          <a:solidFill>
            <a:schemeClr val="accent6">
              <a:lumMod val="20000"/>
              <a:lumOff val="80000"/>
            </a:schemeClr>
          </a:solid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51" name="TextBox 50"/>
              <p:cNvSpPr txBox="1"/>
              <p:nvPr/>
            </p:nvSpPr>
            <p:spPr>
              <a:xfrm>
                <a:off x="1110310" y="2743200"/>
                <a:ext cx="261290" cy="481607"/>
              </a:xfrm>
              <a:prstGeom prst="rect">
                <a:avLst/>
              </a:prstGeom>
              <a:solidFill>
                <a:schemeClr val="accent6">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m:rPr>
                              <m:nor/>
                            </m:rPr>
                            <a:rPr lang="en-US" sz="2800" b="1" dirty="0">
                              <a:latin typeface="Times New Roman" panose="02020603050405020304" pitchFamily="18" charset="0"/>
                              <a:cs typeface="Times New Roman" panose="02020603050405020304" pitchFamily="18" charset="0"/>
                            </a:rPr>
                            <m:t>J</m:t>
                          </m:r>
                        </m:e>
                      </m:acc>
                    </m:oMath>
                  </m:oMathPara>
                </a14:m>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1110310" y="2743200"/>
                <a:ext cx="261290" cy="48160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232803" y="3033713"/>
                <a:ext cx="261290" cy="4816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m:rPr>
                              <m:nor/>
                            </m:rPr>
                            <a:rPr lang="en-US" sz="2800" b="1" dirty="0">
                              <a:latin typeface="Times New Roman" panose="02020603050405020304" pitchFamily="18" charset="0"/>
                              <a:cs typeface="Times New Roman" panose="02020603050405020304" pitchFamily="18" charset="0"/>
                            </a:rPr>
                            <m:t>J</m:t>
                          </m:r>
                        </m:e>
                      </m:acc>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3232803" y="3033713"/>
                <a:ext cx="261290" cy="481607"/>
              </a:xfrm>
              <a:prstGeom prst="rect">
                <a:avLst/>
              </a:prstGeom>
              <a:blipFill>
                <a:blip r:embed="rId1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noAutofit/>
          </a:bodyPr>
          <a:lstStyle/>
          <a:p>
            <a:r>
              <a:rPr lang="en-US" sz="4800" b="1" dirty="0" err="1" smtClean="0">
                <a:solidFill>
                  <a:schemeClr val="accent6"/>
                </a:solidFill>
                <a:latin typeface="Comic Sans MS" pitchFamily="66" charset="0"/>
              </a:rPr>
              <a:t>nEDM</a:t>
            </a:r>
            <a:r>
              <a:rPr lang="en-US" sz="4800" b="1" dirty="0" smtClean="0">
                <a:solidFill>
                  <a:schemeClr val="accent6"/>
                </a:solidFill>
                <a:latin typeface="Comic Sans MS" pitchFamily="66" charset="0"/>
              </a:rPr>
              <a:t> at Caltech</a:t>
            </a:r>
            <a:endParaRPr lang="en-US" sz="4800" b="1" dirty="0">
              <a:solidFill>
                <a:schemeClr val="accent6"/>
              </a:solidFill>
              <a:latin typeface="Comic Sans MS" pitchFamily="66" charset="0"/>
            </a:endParaRPr>
          </a:p>
        </p:txBody>
      </p:sp>
      <p:sp>
        <p:nvSpPr>
          <p:cNvPr id="3" name="Content Placeholder 2"/>
          <p:cNvSpPr>
            <a:spLocks noGrp="1"/>
          </p:cNvSpPr>
          <p:nvPr>
            <p:ph idx="1"/>
          </p:nvPr>
        </p:nvSpPr>
        <p:spPr/>
        <p:txBody>
          <a:bodyPr/>
          <a:lstStyle/>
          <a:p>
            <a:r>
              <a:rPr lang="en-US" dirty="0" smtClean="0"/>
              <a:t>Scientific leadership of the Experiment </a:t>
            </a:r>
          </a:p>
          <a:p>
            <a:pPr lvl="1"/>
            <a:r>
              <a:rPr lang="en-US" dirty="0" smtClean="0"/>
              <a:t> Spokesperson is from Caltech</a:t>
            </a:r>
          </a:p>
          <a:p>
            <a:r>
              <a:rPr lang="en-US" dirty="0" smtClean="0"/>
              <a:t>Responsible for Magnets and Magnetic Shielding for experiment</a:t>
            </a:r>
          </a:p>
          <a:p>
            <a:r>
              <a:rPr lang="en-US" dirty="0" smtClean="0"/>
              <a:t>Responsible for</a:t>
            </a:r>
            <a:r>
              <a:rPr lang="en-US" dirty="0"/>
              <a:t> </a:t>
            </a:r>
            <a:r>
              <a:rPr lang="en-US" dirty="0" smtClean="0"/>
              <a:t>detailed studies of the ultimate sensitivity of the experiment</a:t>
            </a:r>
          </a:p>
          <a:p>
            <a:pPr>
              <a:buNone/>
            </a:pP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429000" cy="2514600"/>
          </a:xfrm>
        </p:spPr>
        <p:txBody>
          <a:bodyPr>
            <a:normAutofit/>
          </a:bodyPr>
          <a:lstStyle/>
          <a:p>
            <a:r>
              <a:rPr lang="en-US" b="1" dirty="0" smtClean="0">
                <a:solidFill>
                  <a:schemeClr val="accent6"/>
                </a:solidFill>
                <a:latin typeface="Comic Sans MS" pitchFamily="66" charset="0"/>
              </a:rPr>
              <a:t>Caltech EDM lab </a:t>
            </a:r>
            <a:r>
              <a:rPr lang="en-US" dirty="0" smtClean="0"/>
              <a:t/>
            </a:r>
            <a:br>
              <a:rPr lang="en-US" dirty="0" smtClean="0"/>
            </a:br>
            <a:r>
              <a:rPr lang="en-US" sz="2400" dirty="0" smtClean="0"/>
              <a:t>(Synchrotron lab next to </a:t>
            </a:r>
            <a:r>
              <a:rPr lang="en-US" sz="2400" dirty="0" err="1" smtClean="0"/>
              <a:t>Lauritsen</a:t>
            </a:r>
            <a:r>
              <a:rPr lang="en-US" sz="2400" dirty="0" smtClean="0"/>
              <a:t> bldg)</a:t>
            </a:r>
            <a:endParaRPr lang="en-US" sz="3200" dirty="0"/>
          </a:p>
        </p:txBody>
      </p:sp>
      <p:pic>
        <p:nvPicPr>
          <p:cNvPr id="5" name="Picture 4"/>
          <p:cNvPicPr/>
          <p:nvPr/>
        </p:nvPicPr>
        <p:blipFill>
          <a:blip r:embed="rId2" cstate="print"/>
          <a:srcRect t="9375" r="-94"/>
          <a:stretch>
            <a:fillRect/>
          </a:stretch>
        </p:blipFill>
        <p:spPr bwMode="auto">
          <a:xfrm>
            <a:off x="0" y="2627287"/>
            <a:ext cx="6255141" cy="4230713"/>
          </a:xfrm>
          <a:prstGeom prst="rect">
            <a:avLst/>
          </a:prstGeom>
          <a:noFill/>
          <a:ln w="9525">
            <a:noFill/>
            <a:miter lim="800000"/>
            <a:headEnd/>
            <a:tailEnd/>
          </a:ln>
        </p:spPr>
      </p:pic>
      <p:pic>
        <p:nvPicPr>
          <p:cNvPr id="4" name="Content Placeholder 3" descr="IMG_0428.JPG"/>
          <p:cNvPicPr>
            <a:picLocks noGrp="1" noChangeAspect="1"/>
          </p:cNvPicPr>
          <p:nvPr>
            <p:ph idx="1"/>
          </p:nvPr>
        </p:nvPicPr>
        <p:blipFill>
          <a:blip r:embed="rId3" cstate="print"/>
          <a:stretch>
            <a:fillRect/>
          </a:stretch>
        </p:blipFill>
        <p:spPr>
          <a:xfrm rot="5400000">
            <a:off x="3219450" y="857250"/>
            <a:ext cx="6858000" cy="5143500"/>
          </a:xfrm>
        </p:spPr>
      </p:pic>
      <p:grpSp>
        <p:nvGrpSpPr>
          <p:cNvPr id="8" name="Group 7"/>
          <p:cNvGrpSpPr/>
          <p:nvPr/>
        </p:nvGrpSpPr>
        <p:grpSpPr>
          <a:xfrm>
            <a:off x="4334256" y="-3657600"/>
            <a:ext cx="85344" cy="5943600"/>
            <a:chOff x="4334256" y="-4191000"/>
            <a:chExt cx="85344" cy="5943600"/>
          </a:xfrm>
        </p:grpSpPr>
        <p:sp>
          <p:nvSpPr>
            <p:cNvPr id="6" name="Rectangle 5"/>
            <p:cNvSpPr/>
            <p:nvPr/>
          </p:nvSpPr>
          <p:spPr>
            <a:xfrm>
              <a:off x="4343400" y="-4191000"/>
              <a:ext cx="45719" cy="579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34256" y="1524000"/>
              <a:ext cx="85344" cy="2286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4876800" y="1524000"/>
            <a:ext cx="3055195" cy="646331"/>
          </a:xfrm>
          <a:prstGeom prst="rect">
            <a:avLst/>
          </a:prstGeom>
          <a:noFill/>
        </p:spPr>
        <p:txBody>
          <a:bodyPr wrap="none" rtlCol="0">
            <a:spAutoFit/>
          </a:bodyPr>
          <a:lstStyle/>
          <a:p>
            <a:r>
              <a:rPr lang="en-US" dirty="0" smtClean="0"/>
              <a:t>Magnetometer </a:t>
            </a:r>
          </a:p>
          <a:p>
            <a:r>
              <a:rPr lang="en-US" dirty="0" smtClean="0"/>
              <a:t>(fluxgate or atomic Cs + Laser) </a:t>
            </a:r>
            <a:endParaRPr lang="en-US" dirty="0"/>
          </a:p>
        </p:txBody>
      </p:sp>
      <p:cxnSp>
        <p:nvCxnSpPr>
          <p:cNvPr id="11" name="Straight Arrow Connector 10"/>
          <p:cNvCxnSpPr/>
          <p:nvPr/>
        </p:nvCxnSpPr>
        <p:spPr>
          <a:xfrm flipH="1">
            <a:off x="4495800" y="1676400"/>
            <a:ext cx="3810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 0  L 0 0.33333  E" pathEditMode="relative" ptsTypes="">
                                      <p:cBhvr>
                                        <p:cTn id="14" dur="3000" fill="hold"/>
                                        <p:tgtEl>
                                          <p:spTgt spid="8"/>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p:cNvSpPr>
          <p:nvPr>
            <p:ph type="title"/>
          </p:nvPr>
        </p:nvSpPr>
        <p:spPr>
          <a:xfrm>
            <a:off x="457200" y="152400"/>
            <a:ext cx="8229600" cy="1143000"/>
          </a:xfrm>
          <a:prstGeom prst="rect">
            <a:avLst/>
          </a:prstGeom>
        </p:spPr>
        <p:txBody>
          <a:bodyPr>
            <a:normAutofit/>
          </a:bodyPr>
          <a:lstStyle/>
          <a:p>
            <a:pPr lvl="0">
              <a:defRPr sz="1800" b="0">
                <a:solidFill>
                  <a:srgbClr val="000000"/>
                </a:solidFill>
                <a:uFillTx/>
              </a:defRPr>
            </a:pPr>
            <a:r>
              <a:rPr sz="4000" b="1" dirty="0">
                <a:solidFill>
                  <a:schemeClr val="accent6"/>
                </a:solidFill>
                <a:uFill>
                  <a:solidFill>
                    <a:srgbClr val="FFFFFF"/>
                  </a:solidFill>
                </a:uFill>
                <a:latin typeface="Comic Sans MS" pitchFamily="66" charset="0"/>
              </a:rPr>
              <a:t>Magnetic </a:t>
            </a:r>
            <a:r>
              <a:rPr lang="en-US" sz="4000" b="1" dirty="0" smtClean="0">
                <a:solidFill>
                  <a:schemeClr val="accent6"/>
                </a:solidFill>
                <a:uFill>
                  <a:solidFill>
                    <a:srgbClr val="FFFFFF"/>
                  </a:solidFill>
                </a:uFill>
                <a:latin typeface="Comic Sans MS" pitchFamily="66" charset="0"/>
              </a:rPr>
              <a:t>System at CIT</a:t>
            </a:r>
            <a:br>
              <a:rPr lang="en-US" sz="4000" b="1" dirty="0" smtClean="0">
                <a:solidFill>
                  <a:schemeClr val="accent6"/>
                </a:solidFill>
                <a:uFill>
                  <a:solidFill>
                    <a:srgbClr val="FFFFFF"/>
                  </a:solidFill>
                </a:uFill>
                <a:latin typeface="Comic Sans MS" pitchFamily="66" charset="0"/>
              </a:rPr>
            </a:br>
            <a:r>
              <a:rPr lang="en-US" sz="2700" b="1" dirty="0" smtClean="0">
                <a:solidFill>
                  <a:srgbClr val="FF0000"/>
                </a:solidFill>
                <a:uFill>
                  <a:solidFill>
                    <a:srgbClr val="FFFFFF"/>
                  </a:solidFill>
                </a:uFill>
                <a:latin typeface="Comic Sans MS" pitchFamily="66" charset="0"/>
              </a:rPr>
              <a:t>(to be Delivered to Synchrotron Lab in June)</a:t>
            </a:r>
            <a:endParaRPr sz="4000" b="1" dirty="0">
              <a:solidFill>
                <a:srgbClr val="FF0000"/>
              </a:solidFill>
              <a:uFill>
                <a:solidFill>
                  <a:srgbClr val="FFFFFF"/>
                </a:solidFill>
              </a:uFill>
              <a:latin typeface="Comic Sans MS" pitchFamily="66" charset="0"/>
            </a:endParaRPr>
          </a:p>
        </p:txBody>
      </p:sp>
      <p:sp>
        <p:nvSpPr>
          <p:cNvPr id="234" name="Shape 23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sz="1800">
                <a:uFillTx/>
              </a:defRPr>
            </a:pPr>
            <a:fld id="{86CB4B4D-7CA3-9044-876B-883B54F8677D}" type="slidenum">
              <a:rPr sz="1200">
                <a:uFill>
                  <a:solidFill/>
                </a:uFill>
              </a:rPr>
              <a:pPr lvl="0">
                <a:defRPr sz="1800">
                  <a:uFillTx/>
                </a:defRPr>
              </a:pPr>
              <a:t>52</a:t>
            </a:fld>
            <a:endParaRPr sz="1200">
              <a:uFill>
                <a:solidFill/>
              </a:uFill>
            </a:endParaRPr>
          </a:p>
        </p:txBody>
      </p:sp>
      <p:pic>
        <p:nvPicPr>
          <p:cNvPr id="235" name="Magnet Test Assembly_DETF.jpg"/>
          <p:cNvPicPr/>
          <p:nvPr/>
        </p:nvPicPr>
        <p:blipFill>
          <a:blip r:embed="rId2" cstate="print">
            <a:extLst/>
          </a:blip>
          <a:srcRect l="28869" t="10515" r="29425" b="10515"/>
          <a:stretch>
            <a:fillRect/>
          </a:stretch>
        </p:blipFill>
        <p:spPr>
          <a:xfrm>
            <a:off x="72680" y="1447800"/>
            <a:ext cx="3813520" cy="4673469"/>
          </a:xfrm>
          <a:prstGeom prst="rect">
            <a:avLst/>
          </a:prstGeom>
          <a:ln w="12700">
            <a:miter lim="400000"/>
          </a:ln>
        </p:spPr>
      </p:pic>
      <p:pic>
        <p:nvPicPr>
          <p:cNvPr id="142338" name="Picture 2" descr="http://dedevintage.files.wordpress.com/2014/03/look_alike_kate_einstein.jpg"/>
          <p:cNvPicPr>
            <a:picLocks noChangeAspect="1" noChangeArrowheads="1"/>
          </p:cNvPicPr>
          <p:nvPr/>
        </p:nvPicPr>
        <p:blipFill>
          <a:blip r:embed="rId3" cstate="print"/>
          <a:srcRect l="16918" t="4800" r="20242" b="4000"/>
          <a:stretch>
            <a:fillRect/>
          </a:stretch>
        </p:blipFill>
        <p:spPr bwMode="auto">
          <a:xfrm flipH="1">
            <a:off x="1447800" y="2857500"/>
            <a:ext cx="990600" cy="2171700"/>
          </a:xfrm>
          <a:prstGeom prst="rect">
            <a:avLst/>
          </a:prstGeom>
          <a:noFill/>
        </p:spPr>
      </p:pic>
      <p:sp>
        <p:nvSpPr>
          <p:cNvPr id="8" name="TextBox 7"/>
          <p:cNvSpPr txBox="1"/>
          <p:nvPr/>
        </p:nvSpPr>
        <p:spPr>
          <a:xfrm>
            <a:off x="3810000" y="1654076"/>
            <a:ext cx="5465150" cy="2308324"/>
          </a:xfrm>
          <a:prstGeom prst="rect">
            <a:avLst/>
          </a:prstGeom>
          <a:noFill/>
        </p:spPr>
        <p:txBody>
          <a:bodyPr wrap="none" rtlCol="0">
            <a:spAutoFit/>
          </a:bodyPr>
          <a:lstStyle/>
          <a:p>
            <a:pPr>
              <a:buFont typeface="Arial" pitchFamily="34" charset="0"/>
              <a:buChar char="•"/>
            </a:pPr>
            <a:r>
              <a:rPr lang="en-US" sz="2400" dirty="0" smtClean="0"/>
              <a:t> 4 K System for Superconducting Magnets</a:t>
            </a:r>
          </a:p>
          <a:p>
            <a:pPr>
              <a:buFont typeface="Arial" pitchFamily="34" charset="0"/>
              <a:buChar char="•"/>
            </a:pPr>
            <a:r>
              <a:rPr lang="en-US" sz="2400" dirty="0" smtClean="0"/>
              <a:t> Spin Precession Magnet</a:t>
            </a:r>
          </a:p>
          <a:p>
            <a:pPr>
              <a:buFont typeface="Arial" pitchFamily="34" charset="0"/>
              <a:buChar char="•"/>
            </a:pPr>
            <a:r>
              <a:rPr lang="en-US" sz="2400" dirty="0" smtClean="0"/>
              <a:t> Dressed Spin Magnets</a:t>
            </a:r>
          </a:p>
          <a:p>
            <a:pPr>
              <a:buFont typeface="Arial" pitchFamily="34" charset="0"/>
              <a:buChar char="•"/>
            </a:pPr>
            <a:r>
              <a:rPr lang="en-US" sz="2400" dirty="0" smtClean="0"/>
              <a:t> Superconducting Magnetic Shield</a:t>
            </a:r>
          </a:p>
          <a:p>
            <a:pPr>
              <a:buFont typeface="Arial" pitchFamily="34" charset="0"/>
              <a:buChar char="•"/>
            </a:pPr>
            <a:r>
              <a:rPr lang="en-US" sz="2400" dirty="0" smtClean="0"/>
              <a:t> Ready to test in neutron Beam in 2 yrs. </a:t>
            </a:r>
          </a:p>
          <a:p>
            <a:pPr>
              <a:buFont typeface="Arial" pitchFamily="34" charset="0"/>
              <a:buChar char="•"/>
            </a:pPr>
            <a:endParaRPr lang="en-US" sz="2400" dirty="0"/>
          </a:p>
        </p:txBody>
      </p:sp>
      <p:pic>
        <p:nvPicPr>
          <p:cNvPr id="7" name="Picture 6"/>
          <p:cNvPicPr/>
          <p:nvPr/>
        </p:nvPicPr>
        <p:blipFill rotWithShape="1">
          <a:blip r:embed="rId4" cstate="print">
            <a:extLst>
              <a:ext uri="{28A0092B-C50C-407E-A947-70E740481C1C}">
                <a14:useLocalDpi xmlns:a14="http://schemas.microsoft.com/office/drawing/2010/main" val="0"/>
              </a:ext>
            </a:extLst>
          </a:blip>
          <a:srcRect b="671"/>
          <a:stretch/>
        </p:blipFill>
        <p:spPr bwMode="auto">
          <a:xfrm>
            <a:off x="152400" y="1447799"/>
            <a:ext cx="3733800" cy="4673469"/>
          </a:xfrm>
          <a:prstGeom prst="rect">
            <a:avLst/>
          </a:prstGeom>
          <a:ln>
            <a:noFill/>
          </a:ln>
          <a:extLst>
            <a:ext uri="{53640926-AAD7-44D8-BBD7-CCE9431645EC}">
              <a14:shadowObscured xmlns:a14="http://schemas.microsoft.com/office/drawing/2010/main"/>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ChangeArrowheads="1"/>
          </p:cNvSpPr>
          <p:nvPr/>
        </p:nvSpPr>
        <p:spPr bwMode="auto">
          <a:xfrm>
            <a:off x="457200" y="0"/>
            <a:ext cx="8229600" cy="563563"/>
          </a:xfrm>
          <a:prstGeom prst="rect">
            <a:avLst/>
          </a:prstGeom>
          <a:noFill/>
          <a:ln w="9525">
            <a:noFill/>
            <a:miter lim="800000"/>
            <a:headEnd/>
            <a:tailEnd/>
          </a:ln>
        </p:spPr>
        <p:txBody>
          <a:bodyPr anchor="ctr"/>
          <a:lstStyle/>
          <a:p>
            <a:pPr algn="ctr" eaLnBrk="1" hangingPunct="1"/>
            <a:r>
              <a:rPr lang="en-US" sz="4000" b="1">
                <a:solidFill>
                  <a:srgbClr val="FF9900"/>
                </a:solidFill>
                <a:latin typeface="Comic Sans MS" pitchFamily="66" charset="0"/>
              </a:rPr>
              <a:t>New n-EDM Sensitivity</a:t>
            </a:r>
          </a:p>
        </p:txBody>
      </p:sp>
      <p:pic>
        <p:nvPicPr>
          <p:cNvPr id="205827" name="Picture 3" descr="4_1"/>
          <p:cNvPicPr>
            <a:picLocks noChangeAspect="1" noChangeArrowheads="1"/>
          </p:cNvPicPr>
          <p:nvPr/>
        </p:nvPicPr>
        <p:blipFill>
          <a:blip r:embed="rId2" cstate="print"/>
          <a:srcRect l="2174" b="2435"/>
          <a:stretch>
            <a:fillRect/>
          </a:stretch>
        </p:blipFill>
        <p:spPr bwMode="auto">
          <a:xfrm>
            <a:off x="152400" y="601663"/>
            <a:ext cx="6858000" cy="6103937"/>
          </a:xfrm>
          <a:prstGeom prst="rect">
            <a:avLst/>
          </a:prstGeom>
          <a:noFill/>
          <a:ln w="28575">
            <a:solidFill>
              <a:schemeClr val="bg1"/>
            </a:solidFill>
            <a:miter lim="800000"/>
            <a:headEnd/>
            <a:tailEnd/>
          </a:ln>
        </p:spPr>
      </p:pic>
      <p:sp>
        <p:nvSpPr>
          <p:cNvPr id="205828" name="Text Box 4"/>
          <p:cNvSpPr txBox="1">
            <a:spLocks noChangeArrowheads="1"/>
          </p:cNvSpPr>
          <p:nvPr/>
        </p:nvSpPr>
        <p:spPr bwMode="auto">
          <a:xfrm>
            <a:off x="838200" y="6019800"/>
            <a:ext cx="1276350" cy="641350"/>
          </a:xfrm>
          <a:prstGeom prst="rect">
            <a:avLst/>
          </a:prstGeom>
          <a:solidFill>
            <a:srgbClr val="FFFFFF"/>
          </a:solidFill>
          <a:ln w="9525">
            <a:noFill/>
            <a:miter lim="800000"/>
            <a:headEnd/>
            <a:tailEnd/>
          </a:ln>
        </p:spPr>
        <p:txBody>
          <a:bodyPr wrap="none">
            <a:spAutoFit/>
          </a:bodyPr>
          <a:lstStyle/>
          <a:p>
            <a:pPr eaLnBrk="1" hangingPunct="1"/>
            <a:r>
              <a:rPr lang="en-US">
                <a:solidFill>
                  <a:srgbClr val="000000"/>
                </a:solidFill>
                <a:latin typeface="Comic Sans MS" pitchFamily="66" charset="0"/>
              </a:rPr>
              <a:t>                </a:t>
            </a:r>
          </a:p>
          <a:p>
            <a:pPr eaLnBrk="1" hangingPunct="1"/>
            <a:r>
              <a:rPr lang="en-US">
                <a:solidFill>
                  <a:srgbClr val="000000"/>
                </a:solidFill>
                <a:latin typeface="Comic Sans MS" pitchFamily="66" charset="0"/>
              </a:rPr>
              <a:t>       </a:t>
            </a:r>
          </a:p>
        </p:txBody>
      </p:sp>
      <p:sp>
        <p:nvSpPr>
          <p:cNvPr id="205829" name="Text Box 5"/>
          <p:cNvSpPr txBox="1">
            <a:spLocks noChangeArrowheads="1"/>
          </p:cNvSpPr>
          <p:nvPr/>
        </p:nvSpPr>
        <p:spPr bwMode="auto">
          <a:xfrm>
            <a:off x="2971800" y="4419600"/>
            <a:ext cx="2232025" cy="915988"/>
          </a:xfrm>
          <a:prstGeom prst="rect">
            <a:avLst/>
          </a:prstGeom>
          <a:solidFill>
            <a:srgbClr val="FFFFFF"/>
          </a:solidFill>
          <a:ln w="9525">
            <a:noFill/>
            <a:miter lim="800000"/>
            <a:headEnd/>
            <a:tailEnd/>
          </a:ln>
        </p:spPr>
        <p:txBody>
          <a:bodyPr wrap="none">
            <a:spAutoFit/>
          </a:bodyPr>
          <a:lstStyle/>
          <a:p>
            <a:pPr eaLnBrk="1" hangingPunct="1"/>
            <a:r>
              <a:rPr lang="en-US">
                <a:solidFill>
                  <a:srgbClr val="000000"/>
                </a:solidFill>
                <a:latin typeface="Comic Sans MS" pitchFamily="66" charset="0"/>
              </a:rPr>
              <a:t>     </a:t>
            </a:r>
          </a:p>
          <a:p>
            <a:pPr eaLnBrk="1" hangingPunct="1"/>
            <a:endParaRPr lang="en-US">
              <a:solidFill>
                <a:srgbClr val="000000"/>
              </a:solidFill>
              <a:latin typeface="Comic Sans MS" pitchFamily="66" charset="0"/>
            </a:endParaRPr>
          </a:p>
          <a:p>
            <a:pPr eaLnBrk="1" hangingPunct="1"/>
            <a:r>
              <a:rPr lang="en-US">
                <a:solidFill>
                  <a:srgbClr val="000000"/>
                </a:solidFill>
                <a:latin typeface="Comic Sans MS" pitchFamily="66" charset="0"/>
              </a:rPr>
              <a:t>                              </a:t>
            </a:r>
          </a:p>
        </p:txBody>
      </p:sp>
      <p:sp>
        <p:nvSpPr>
          <p:cNvPr id="205830" name="Text Box 6"/>
          <p:cNvSpPr txBox="1">
            <a:spLocks noChangeArrowheads="1"/>
          </p:cNvSpPr>
          <p:nvPr/>
        </p:nvSpPr>
        <p:spPr bwMode="auto">
          <a:xfrm>
            <a:off x="2286000" y="6216650"/>
            <a:ext cx="1685925" cy="641350"/>
          </a:xfrm>
          <a:prstGeom prst="rect">
            <a:avLst/>
          </a:prstGeom>
          <a:solidFill>
            <a:srgbClr val="FFFFFF"/>
          </a:solidFill>
          <a:ln w="9525">
            <a:noFill/>
            <a:miter lim="800000"/>
            <a:headEnd/>
            <a:tailEnd/>
          </a:ln>
        </p:spPr>
        <p:txBody>
          <a:bodyPr wrap="none">
            <a:spAutoFit/>
          </a:bodyPr>
          <a:lstStyle/>
          <a:p>
            <a:pPr eaLnBrk="1" hangingPunct="1"/>
            <a:r>
              <a:rPr lang="en-US">
                <a:solidFill>
                  <a:srgbClr val="000000"/>
                </a:solidFill>
                <a:latin typeface="Comic Sans MS" pitchFamily="66" charset="0"/>
              </a:rPr>
              <a:t>                </a:t>
            </a:r>
          </a:p>
          <a:p>
            <a:pPr eaLnBrk="1" hangingPunct="1"/>
            <a:r>
              <a:rPr lang="en-US">
                <a:solidFill>
                  <a:srgbClr val="000000"/>
                </a:solidFill>
                <a:latin typeface="Comic Sans MS" pitchFamily="66" charset="0"/>
              </a:rPr>
              <a:t>                      </a:t>
            </a:r>
          </a:p>
        </p:txBody>
      </p:sp>
      <p:sp>
        <p:nvSpPr>
          <p:cNvPr id="205831" name="Text Box 7"/>
          <p:cNvSpPr txBox="1">
            <a:spLocks noChangeArrowheads="1"/>
          </p:cNvSpPr>
          <p:nvPr/>
        </p:nvSpPr>
        <p:spPr bwMode="auto">
          <a:xfrm>
            <a:off x="1981200" y="4800600"/>
            <a:ext cx="866775" cy="915988"/>
          </a:xfrm>
          <a:prstGeom prst="rect">
            <a:avLst/>
          </a:prstGeom>
          <a:solidFill>
            <a:srgbClr val="FFFFFF"/>
          </a:solidFill>
          <a:ln w="9525">
            <a:noFill/>
            <a:miter lim="800000"/>
            <a:headEnd/>
            <a:tailEnd/>
          </a:ln>
        </p:spPr>
        <p:txBody>
          <a:bodyPr wrap="none">
            <a:spAutoFit/>
          </a:bodyPr>
          <a:lstStyle/>
          <a:p>
            <a:pPr eaLnBrk="1" hangingPunct="1"/>
            <a:r>
              <a:rPr lang="en-US">
                <a:solidFill>
                  <a:srgbClr val="000000"/>
                </a:solidFill>
                <a:latin typeface="Comic Sans MS" pitchFamily="66" charset="0"/>
              </a:rPr>
              <a:t>          </a:t>
            </a:r>
          </a:p>
          <a:p>
            <a:pPr eaLnBrk="1" hangingPunct="1"/>
            <a:r>
              <a:rPr lang="en-US">
                <a:solidFill>
                  <a:srgbClr val="000000"/>
                </a:solidFill>
                <a:latin typeface="Comic Sans MS" pitchFamily="66" charset="0"/>
              </a:rPr>
              <a:t>       </a:t>
            </a:r>
          </a:p>
          <a:p>
            <a:pPr eaLnBrk="1" hangingPunct="1"/>
            <a:endParaRPr lang="en-US">
              <a:solidFill>
                <a:srgbClr val="000000"/>
              </a:solidFill>
              <a:latin typeface="Comic Sans MS" pitchFamily="66" charset="0"/>
            </a:endParaRPr>
          </a:p>
        </p:txBody>
      </p:sp>
      <p:sp>
        <p:nvSpPr>
          <p:cNvPr id="205832" name="Text Box 8"/>
          <p:cNvSpPr txBox="1">
            <a:spLocks noChangeArrowheads="1"/>
          </p:cNvSpPr>
          <p:nvPr/>
        </p:nvSpPr>
        <p:spPr bwMode="auto">
          <a:xfrm rot="-2939558">
            <a:off x="4745831" y="3636169"/>
            <a:ext cx="458788" cy="501650"/>
          </a:xfrm>
          <a:prstGeom prst="rect">
            <a:avLst/>
          </a:prstGeom>
          <a:solidFill>
            <a:srgbClr val="FFFFFF"/>
          </a:solidFill>
          <a:ln w="9525">
            <a:noFill/>
            <a:miter lim="800000"/>
            <a:headEnd/>
            <a:tailEnd/>
          </a:ln>
        </p:spPr>
        <p:txBody>
          <a:bodyPr vert="eaVert" wrap="none">
            <a:spAutoFit/>
          </a:bodyPr>
          <a:lstStyle/>
          <a:p>
            <a:pPr eaLnBrk="1" hangingPunct="1"/>
            <a:r>
              <a:rPr lang="en-US">
                <a:solidFill>
                  <a:srgbClr val="000000"/>
                </a:solidFill>
                <a:latin typeface="Comic Sans MS" pitchFamily="66" charset="0"/>
              </a:rPr>
              <a:t>      </a:t>
            </a:r>
          </a:p>
        </p:txBody>
      </p:sp>
      <p:sp>
        <p:nvSpPr>
          <p:cNvPr id="205833" name="Text Box 9"/>
          <p:cNvSpPr txBox="1">
            <a:spLocks noChangeArrowheads="1"/>
          </p:cNvSpPr>
          <p:nvPr/>
        </p:nvSpPr>
        <p:spPr bwMode="auto">
          <a:xfrm>
            <a:off x="2133600" y="3886200"/>
            <a:ext cx="2232025" cy="915988"/>
          </a:xfrm>
          <a:prstGeom prst="rect">
            <a:avLst/>
          </a:prstGeom>
          <a:solidFill>
            <a:srgbClr val="FFFFFF"/>
          </a:solidFill>
          <a:ln w="9525">
            <a:noFill/>
            <a:miter lim="800000"/>
            <a:headEnd/>
            <a:tailEnd/>
          </a:ln>
        </p:spPr>
        <p:txBody>
          <a:bodyPr wrap="none">
            <a:spAutoFit/>
          </a:bodyPr>
          <a:lstStyle/>
          <a:p>
            <a:pPr eaLnBrk="1" hangingPunct="1"/>
            <a:r>
              <a:rPr lang="en-US">
                <a:solidFill>
                  <a:srgbClr val="000000"/>
                </a:solidFill>
                <a:latin typeface="Comic Sans MS" pitchFamily="66" charset="0"/>
              </a:rPr>
              <a:t>     </a:t>
            </a:r>
          </a:p>
          <a:p>
            <a:pPr eaLnBrk="1" hangingPunct="1"/>
            <a:endParaRPr lang="en-US">
              <a:solidFill>
                <a:srgbClr val="000000"/>
              </a:solidFill>
              <a:latin typeface="Comic Sans MS" pitchFamily="66" charset="0"/>
            </a:endParaRPr>
          </a:p>
          <a:p>
            <a:pPr eaLnBrk="1" hangingPunct="1"/>
            <a:r>
              <a:rPr lang="en-US">
                <a:solidFill>
                  <a:srgbClr val="000000"/>
                </a:solidFill>
                <a:latin typeface="Comic Sans MS" pitchFamily="66" charset="0"/>
              </a:rPr>
              <a:t>                              </a:t>
            </a:r>
          </a:p>
        </p:txBody>
      </p:sp>
      <p:sp>
        <p:nvSpPr>
          <p:cNvPr id="205834" name="Text Box 10"/>
          <p:cNvSpPr txBox="1">
            <a:spLocks noChangeArrowheads="1"/>
          </p:cNvSpPr>
          <p:nvPr/>
        </p:nvSpPr>
        <p:spPr bwMode="auto">
          <a:xfrm rot="-3242882">
            <a:off x="4212431" y="3864769"/>
            <a:ext cx="458788" cy="501650"/>
          </a:xfrm>
          <a:prstGeom prst="rect">
            <a:avLst/>
          </a:prstGeom>
          <a:solidFill>
            <a:srgbClr val="FFFFFF"/>
          </a:solidFill>
          <a:ln w="9525">
            <a:noFill/>
            <a:miter lim="800000"/>
            <a:headEnd/>
            <a:tailEnd/>
          </a:ln>
        </p:spPr>
        <p:txBody>
          <a:bodyPr vert="eaVert" wrap="none">
            <a:spAutoFit/>
          </a:bodyPr>
          <a:lstStyle/>
          <a:p>
            <a:pPr eaLnBrk="1" hangingPunct="1"/>
            <a:r>
              <a:rPr lang="en-US">
                <a:solidFill>
                  <a:srgbClr val="000000"/>
                </a:solidFill>
                <a:latin typeface="Comic Sans MS" pitchFamily="66" charset="0"/>
              </a:rPr>
              <a:t>      </a:t>
            </a:r>
          </a:p>
        </p:txBody>
      </p:sp>
      <p:sp>
        <p:nvSpPr>
          <p:cNvPr id="205835" name="Text Box 11"/>
          <p:cNvSpPr txBox="1">
            <a:spLocks noChangeArrowheads="1"/>
          </p:cNvSpPr>
          <p:nvPr/>
        </p:nvSpPr>
        <p:spPr bwMode="auto">
          <a:xfrm>
            <a:off x="2819400" y="1371600"/>
            <a:ext cx="2232025" cy="915988"/>
          </a:xfrm>
          <a:prstGeom prst="rect">
            <a:avLst/>
          </a:prstGeom>
          <a:solidFill>
            <a:srgbClr val="FFFFFF"/>
          </a:solidFill>
          <a:ln w="9525">
            <a:noFill/>
            <a:miter lim="800000"/>
            <a:headEnd/>
            <a:tailEnd/>
          </a:ln>
        </p:spPr>
        <p:txBody>
          <a:bodyPr wrap="none">
            <a:spAutoFit/>
          </a:bodyPr>
          <a:lstStyle/>
          <a:p>
            <a:pPr eaLnBrk="1" hangingPunct="1"/>
            <a:r>
              <a:rPr lang="en-US">
                <a:solidFill>
                  <a:srgbClr val="000000"/>
                </a:solidFill>
                <a:latin typeface="Comic Sans MS" pitchFamily="66" charset="0"/>
              </a:rPr>
              <a:t>     </a:t>
            </a:r>
          </a:p>
          <a:p>
            <a:pPr eaLnBrk="1" hangingPunct="1"/>
            <a:endParaRPr lang="en-US">
              <a:solidFill>
                <a:srgbClr val="000000"/>
              </a:solidFill>
              <a:latin typeface="Comic Sans MS" pitchFamily="66" charset="0"/>
            </a:endParaRPr>
          </a:p>
          <a:p>
            <a:pPr eaLnBrk="1" hangingPunct="1"/>
            <a:r>
              <a:rPr lang="en-US">
                <a:solidFill>
                  <a:srgbClr val="000000"/>
                </a:solidFill>
                <a:latin typeface="Comic Sans MS" pitchFamily="66" charset="0"/>
              </a:rPr>
              <a:t>                              </a:t>
            </a:r>
          </a:p>
        </p:txBody>
      </p:sp>
      <p:sp>
        <p:nvSpPr>
          <p:cNvPr id="205836" name="Oval 12"/>
          <p:cNvSpPr>
            <a:spLocks noChangeAspect="1" noChangeArrowheads="1"/>
          </p:cNvSpPr>
          <p:nvPr/>
        </p:nvSpPr>
        <p:spPr bwMode="auto">
          <a:xfrm>
            <a:off x="5181600" y="3746500"/>
            <a:ext cx="92075" cy="92075"/>
          </a:xfrm>
          <a:prstGeom prst="ellipse">
            <a:avLst/>
          </a:prstGeom>
          <a:solidFill>
            <a:srgbClr val="000000"/>
          </a:solidFill>
          <a:ln w="9525">
            <a:solidFill>
              <a:schemeClr val="tx1"/>
            </a:solidFill>
            <a:round/>
            <a:headEnd/>
            <a:tailEnd/>
          </a:ln>
        </p:spPr>
        <p:txBody>
          <a:bodyPr wrap="none" anchor="ctr"/>
          <a:lstStyle/>
          <a:p>
            <a:pPr eaLnBrk="1" hangingPunct="1"/>
            <a:endParaRPr lang="en-US">
              <a:solidFill>
                <a:srgbClr val="000000"/>
              </a:solidFill>
              <a:latin typeface="Calibri" pitchFamily="34" charset="0"/>
            </a:endParaRPr>
          </a:p>
        </p:txBody>
      </p:sp>
      <p:sp>
        <p:nvSpPr>
          <p:cNvPr id="205837" name="Text Box 13"/>
          <p:cNvSpPr txBox="1">
            <a:spLocks noChangeArrowheads="1"/>
          </p:cNvSpPr>
          <p:nvPr/>
        </p:nvSpPr>
        <p:spPr bwMode="auto">
          <a:xfrm rot="-3242882">
            <a:off x="4211637" y="2646363"/>
            <a:ext cx="733425" cy="774700"/>
          </a:xfrm>
          <a:prstGeom prst="rect">
            <a:avLst/>
          </a:prstGeom>
          <a:solidFill>
            <a:srgbClr val="FFFFFF"/>
          </a:solidFill>
          <a:ln w="9525">
            <a:noFill/>
            <a:miter lim="800000"/>
            <a:headEnd/>
            <a:tailEnd/>
          </a:ln>
        </p:spPr>
        <p:txBody>
          <a:bodyPr vert="eaVert" wrap="none">
            <a:spAutoFit/>
          </a:bodyPr>
          <a:lstStyle/>
          <a:p>
            <a:pPr eaLnBrk="1" hangingPunct="1"/>
            <a:r>
              <a:rPr lang="en-US">
                <a:solidFill>
                  <a:srgbClr val="000000"/>
                </a:solidFill>
                <a:latin typeface="Comic Sans MS" pitchFamily="66" charset="0"/>
              </a:rPr>
              <a:t>          </a:t>
            </a:r>
          </a:p>
          <a:p>
            <a:pPr eaLnBrk="1" hangingPunct="1"/>
            <a:endParaRPr lang="en-US">
              <a:solidFill>
                <a:srgbClr val="000000"/>
              </a:solidFill>
              <a:latin typeface="Comic Sans MS" pitchFamily="66" charset="0"/>
            </a:endParaRPr>
          </a:p>
        </p:txBody>
      </p:sp>
      <p:sp>
        <p:nvSpPr>
          <p:cNvPr id="205838" name="Text Box 14"/>
          <p:cNvSpPr txBox="1">
            <a:spLocks noChangeArrowheads="1"/>
          </p:cNvSpPr>
          <p:nvPr/>
        </p:nvSpPr>
        <p:spPr bwMode="auto">
          <a:xfrm rot="-3242882">
            <a:off x="4059237" y="2722563"/>
            <a:ext cx="733425" cy="774700"/>
          </a:xfrm>
          <a:prstGeom prst="rect">
            <a:avLst/>
          </a:prstGeom>
          <a:solidFill>
            <a:srgbClr val="FFFFFF"/>
          </a:solidFill>
          <a:ln w="9525">
            <a:noFill/>
            <a:miter lim="800000"/>
            <a:headEnd/>
            <a:tailEnd/>
          </a:ln>
        </p:spPr>
        <p:txBody>
          <a:bodyPr vert="eaVert" wrap="none">
            <a:spAutoFit/>
          </a:bodyPr>
          <a:lstStyle/>
          <a:p>
            <a:pPr eaLnBrk="1" hangingPunct="1"/>
            <a:r>
              <a:rPr lang="en-US">
                <a:solidFill>
                  <a:srgbClr val="000000"/>
                </a:solidFill>
                <a:latin typeface="Comic Sans MS" pitchFamily="66" charset="0"/>
              </a:rPr>
              <a:t>          </a:t>
            </a:r>
          </a:p>
          <a:p>
            <a:pPr eaLnBrk="1" hangingPunct="1"/>
            <a:endParaRPr lang="en-US">
              <a:solidFill>
                <a:srgbClr val="000000"/>
              </a:solidFill>
              <a:latin typeface="Comic Sans MS" pitchFamily="66" charset="0"/>
            </a:endParaRPr>
          </a:p>
        </p:txBody>
      </p:sp>
      <p:sp>
        <p:nvSpPr>
          <p:cNvPr id="392207" name="Oval 15"/>
          <p:cNvSpPr>
            <a:spLocks noChangeArrowheads="1"/>
          </p:cNvSpPr>
          <p:nvPr/>
        </p:nvSpPr>
        <p:spPr bwMode="auto">
          <a:xfrm>
            <a:off x="6819900" y="4433888"/>
            <a:ext cx="152400" cy="152400"/>
          </a:xfrm>
          <a:prstGeom prst="ellipse">
            <a:avLst/>
          </a:prstGeom>
          <a:solidFill>
            <a:srgbClr val="FF0000"/>
          </a:solidFill>
          <a:ln w="9525">
            <a:solidFill>
              <a:srgbClr val="000000"/>
            </a:solidFill>
            <a:round/>
            <a:headEnd/>
            <a:tailEnd/>
          </a:ln>
        </p:spPr>
        <p:txBody>
          <a:bodyPr wrap="none" anchor="ctr"/>
          <a:lstStyle/>
          <a:p>
            <a:pPr eaLnBrk="1" hangingPunct="1"/>
            <a:endParaRPr lang="en-US">
              <a:solidFill>
                <a:srgbClr val="000000"/>
              </a:solidFill>
              <a:latin typeface="Calibri" pitchFamily="34" charset="0"/>
            </a:endParaRPr>
          </a:p>
        </p:txBody>
      </p:sp>
      <p:sp>
        <p:nvSpPr>
          <p:cNvPr id="205840" name="Text Box 16"/>
          <p:cNvSpPr txBox="1">
            <a:spLocks noChangeArrowheads="1"/>
          </p:cNvSpPr>
          <p:nvPr/>
        </p:nvSpPr>
        <p:spPr bwMode="auto">
          <a:xfrm>
            <a:off x="4572000" y="3244850"/>
            <a:ext cx="252413" cy="366713"/>
          </a:xfrm>
          <a:prstGeom prst="rect">
            <a:avLst/>
          </a:prstGeom>
          <a:solidFill>
            <a:srgbClr val="FFFFFF"/>
          </a:solidFill>
          <a:ln w="9525">
            <a:noFill/>
            <a:miter lim="800000"/>
            <a:headEnd/>
            <a:tailEnd/>
          </a:ln>
        </p:spPr>
        <p:txBody>
          <a:bodyPr wrap="none">
            <a:spAutoFit/>
          </a:bodyPr>
          <a:lstStyle/>
          <a:p>
            <a:pPr eaLnBrk="1" hangingPunct="1"/>
            <a:r>
              <a:rPr lang="en-US">
                <a:solidFill>
                  <a:srgbClr val="000000"/>
                </a:solidFill>
                <a:latin typeface="Comic Sans MS" pitchFamily="66" charset="0"/>
              </a:rPr>
              <a:t> </a:t>
            </a:r>
          </a:p>
        </p:txBody>
      </p:sp>
      <p:sp>
        <p:nvSpPr>
          <p:cNvPr id="205841" name="Line 17"/>
          <p:cNvSpPr>
            <a:spLocks noChangeShapeType="1"/>
          </p:cNvSpPr>
          <p:nvPr/>
        </p:nvSpPr>
        <p:spPr bwMode="auto">
          <a:xfrm>
            <a:off x="1143000" y="5943600"/>
            <a:ext cx="5791200" cy="0"/>
          </a:xfrm>
          <a:prstGeom prst="line">
            <a:avLst/>
          </a:prstGeom>
          <a:noFill/>
          <a:ln w="25400">
            <a:solidFill>
              <a:srgbClr val="000000"/>
            </a:solidFill>
            <a:round/>
            <a:headEnd/>
            <a:tailEnd/>
          </a:ln>
        </p:spPr>
        <p:txBody>
          <a:bodyPr/>
          <a:lstStyle/>
          <a:p>
            <a:endParaRPr lang="en-US"/>
          </a:p>
        </p:txBody>
      </p:sp>
      <p:sp>
        <p:nvSpPr>
          <p:cNvPr id="205842" name="Freeform 18"/>
          <p:cNvSpPr>
            <a:spLocks/>
          </p:cNvSpPr>
          <p:nvPr/>
        </p:nvSpPr>
        <p:spPr bwMode="auto">
          <a:xfrm>
            <a:off x="6096000" y="5843588"/>
            <a:ext cx="1588" cy="103187"/>
          </a:xfrm>
          <a:custGeom>
            <a:avLst/>
            <a:gdLst>
              <a:gd name="T0" fmla="*/ 0 w 1"/>
              <a:gd name="T1" fmla="*/ 0 h 65"/>
              <a:gd name="T2" fmla="*/ 2147483647 w 1"/>
              <a:gd name="T3" fmla="*/ 2147483647 h 65"/>
              <a:gd name="T4" fmla="*/ 0 60000 65536"/>
              <a:gd name="T5" fmla="*/ 0 60000 65536"/>
              <a:gd name="T6" fmla="*/ 0 w 1"/>
              <a:gd name="T7" fmla="*/ 0 h 65"/>
              <a:gd name="T8" fmla="*/ 1 w 1"/>
              <a:gd name="T9" fmla="*/ 65 h 65"/>
            </a:gdLst>
            <a:ahLst/>
            <a:cxnLst>
              <a:cxn ang="T4">
                <a:pos x="T0" y="T1"/>
              </a:cxn>
              <a:cxn ang="T5">
                <a:pos x="T2" y="T3"/>
              </a:cxn>
            </a:cxnLst>
            <a:rect l="T6" t="T7" r="T8" b="T9"/>
            <a:pathLst>
              <a:path w="1" h="65">
                <a:moveTo>
                  <a:pt x="0" y="0"/>
                </a:moveTo>
                <a:lnTo>
                  <a:pt x="1" y="65"/>
                </a:lnTo>
              </a:path>
            </a:pathLst>
          </a:custGeom>
          <a:noFill/>
          <a:ln w="25400">
            <a:solidFill>
              <a:srgbClr val="000000"/>
            </a:solidFill>
            <a:round/>
            <a:headEnd/>
            <a:tailEnd/>
          </a:ln>
        </p:spPr>
        <p:txBody>
          <a:bodyPr/>
          <a:lstStyle/>
          <a:p>
            <a:endParaRPr lang="en-US"/>
          </a:p>
        </p:txBody>
      </p:sp>
      <p:sp>
        <p:nvSpPr>
          <p:cNvPr id="205843" name="Text Box 19"/>
          <p:cNvSpPr txBox="1">
            <a:spLocks noChangeArrowheads="1"/>
          </p:cNvSpPr>
          <p:nvPr/>
        </p:nvSpPr>
        <p:spPr bwMode="auto">
          <a:xfrm>
            <a:off x="5029200" y="5943600"/>
            <a:ext cx="590550" cy="336550"/>
          </a:xfrm>
          <a:prstGeom prst="rect">
            <a:avLst/>
          </a:prstGeom>
          <a:noFill/>
          <a:ln w="9525">
            <a:noFill/>
            <a:miter lim="800000"/>
            <a:headEnd/>
            <a:tailEnd/>
          </a:ln>
        </p:spPr>
        <p:txBody>
          <a:bodyPr wrap="none">
            <a:spAutoFit/>
          </a:bodyPr>
          <a:lstStyle/>
          <a:p>
            <a:pPr eaLnBrk="1" hangingPunct="1"/>
            <a:r>
              <a:rPr lang="en-US" sz="1600">
                <a:solidFill>
                  <a:srgbClr val="000000"/>
                </a:solidFill>
                <a:latin typeface="Times New Roman" pitchFamily="18" charset="0"/>
              </a:rPr>
              <a:t>2000</a:t>
            </a:r>
          </a:p>
        </p:txBody>
      </p:sp>
      <p:sp>
        <p:nvSpPr>
          <p:cNvPr id="205844" name="Text Box 20"/>
          <p:cNvSpPr txBox="1">
            <a:spLocks noChangeArrowheads="1"/>
          </p:cNvSpPr>
          <p:nvPr/>
        </p:nvSpPr>
        <p:spPr bwMode="auto">
          <a:xfrm>
            <a:off x="5943600" y="5943600"/>
            <a:ext cx="590550" cy="336550"/>
          </a:xfrm>
          <a:prstGeom prst="rect">
            <a:avLst/>
          </a:prstGeom>
          <a:noFill/>
          <a:ln w="9525">
            <a:noFill/>
            <a:miter lim="800000"/>
            <a:headEnd/>
            <a:tailEnd/>
          </a:ln>
        </p:spPr>
        <p:txBody>
          <a:bodyPr wrap="none">
            <a:spAutoFit/>
          </a:bodyPr>
          <a:lstStyle/>
          <a:p>
            <a:pPr eaLnBrk="1" hangingPunct="1"/>
            <a:r>
              <a:rPr lang="en-US" sz="1600">
                <a:solidFill>
                  <a:srgbClr val="000000"/>
                </a:solidFill>
                <a:latin typeface="Times New Roman" pitchFamily="18" charset="0"/>
              </a:rPr>
              <a:t>2010</a:t>
            </a:r>
          </a:p>
        </p:txBody>
      </p:sp>
      <p:sp>
        <p:nvSpPr>
          <p:cNvPr id="392213" name="Text Box 21"/>
          <p:cNvSpPr txBox="1">
            <a:spLocks noChangeArrowheads="1"/>
          </p:cNvSpPr>
          <p:nvPr/>
        </p:nvSpPr>
        <p:spPr bwMode="auto">
          <a:xfrm>
            <a:off x="7119938" y="4899025"/>
            <a:ext cx="1792287" cy="641350"/>
          </a:xfrm>
          <a:prstGeom prst="rect">
            <a:avLst/>
          </a:prstGeom>
          <a:noFill/>
          <a:ln w="9525">
            <a:noFill/>
            <a:miter lim="800000"/>
            <a:headEnd/>
            <a:tailEnd/>
          </a:ln>
        </p:spPr>
        <p:txBody>
          <a:bodyPr wrap="none">
            <a:spAutoFit/>
          </a:bodyPr>
          <a:lstStyle/>
          <a:p>
            <a:pPr eaLnBrk="1" hangingPunct="1"/>
            <a:r>
              <a:rPr lang="en-US">
                <a:solidFill>
                  <a:srgbClr val="FF0000"/>
                </a:solidFill>
                <a:latin typeface="Comic Sans MS" pitchFamily="66" charset="0"/>
              </a:rPr>
              <a:t>Future neutron</a:t>
            </a:r>
          </a:p>
          <a:p>
            <a:pPr eaLnBrk="1" hangingPunct="1"/>
            <a:r>
              <a:rPr lang="en-US">
                <a:solidFill>
                  <a:srgbClr val="FF0000"/>
                </a:solidFill>
                <a:latin typeface="Comic Sans MS" pitchFamily="66" charset="0"/>
              </a:rPr>
              <a:t>EDM</a:t>
            </a:r>
          </a:p>
        </p:txBody>
      </p:sp>
      <p:sp>
        <p:nvSpPr>
          <p:cNvPr id="392214" name="Line 22"/>
          <p:cNvSpPr>
            <a:spLocks noChangeShapeType="1"/>
          </p:cNvSpPr>
          <p:nvPr/>
        </p:nvSpPr>
        <p:spPr bwMode="auto">
          <a:xfrm flipH="1" flipV="1">
            <a:off x="7077075" y="4640263"/>
            <a:ext cx="457200" cy="152400"/>
          </a:xfrm>
          <a:prstGeom prst="line">
            <a:avLst/>
          </a:prstGeom>
          <a:noFill/>
          <a:ln w="38100">
            <a:solidFill>
              <a:srgbClr val="FF0000"/>
            </a:solidFill>
            <a:round/>
            <a:headEnd/>
            <a:tailEnd type="triangle" w="med" len="med"/>
          </a:ln>
        </p:spPr>
        <p:txBody>
          <a:bodyPr/>
          <a:lstStyle/>
          <a:p>
            <a:endParaRPr lang="en-US"/>
          </a:p>
        </p:txBody>
      </p:sp>
      <p:sp>
        <p:nvSpPr>
          <p:cNvPr id="205847" name="Text Box 23"/>
          <p:cNvSpPr txBox="1">
            <a:spLocks noChangeArrowheads="1"/>
          </p:cNvSpPr>
          <p:nvPr/>
        </p:nvSpPr>
        <p:spPr bwMode="auto">
          <a:xfrm>
            <a:off x="1143000" y="5911850"/>
            <a:ext cx="590550" cy="336550"/>
          </a:xfrm>
          <a:prstGeom prst="rect">
            <a:avLst/>
          </a:prstGeom>
          <a:noFill/>
          <a:ln w="9525">
            <a:noFill/>
            <a:miter lim="800000"/>
            <a:headEnd/>
            <a:tailEnd/>
          </a:ln>
        </p:spPr>
        <p:txBody>
          <a:bodyPr wrap="none">
            <a:spAutoFit/>
          </a:bodyPr>
          <a:lstStyle/>
          <a:p>
            <a:pPr eaLnBrk="1" hangingPunct="1"/>
            <a:r>
              <a:rPr lang="en-US" sz="1600">
                <a:solidFill>
                  <a:srgbClr val="000000"/>
                </a:solidFill>
                <a:latin typeface="Times New Roman" pitchFamily="18" charset="0"/>
              </a:rPr>
              <a:t>1950</a:t>
            </a:r>
          </a:p>
        </p:txBody>
      </p:sp>
      <p:sp>
        <p:nvSpPr>
          <p:cNvPr id="205848" name="Oval 24"/>
          <p:cNvSpPr>
            <a:spLocks noChangeAspect="1" noChangeArrowheads="1"/>
          </p:cNvSpPr>
          <p:nvPr/>
        </p:nvSpPr>
        <p:spPr bwMode="auto">
          <a:xfrm>
            <a:off x="5775325" y="3810000"/>
            <a:ext cx="92075" cy="92075"/>
          </a:xfrm>
          <a:prstGeom prst="ellipse">
            <a:avLst/>
          </a:prstGeom>
          <a:solidFill>
            <a:srgbClr val="000000"/>
          </a:solidFill>
          <a:ln w="9525">
            <a:solidFill>
              <a:schemeClr val="tx1"/>
            </a:solidFill>
            <a:round/>
            <a:headEnd/>
            <a:tailEnd/>
          </a:ln>
        </p:spPr>
        <p:txBody>
          <a:bodyPr wrap="none" anchor="ctr"/>
          <a:lstStyle/>
          <a:p>
            <a:pPr eaLnBrk="1" hangingPunct="1"/>
            <a:endParaRPr lang="en-US">
              <a:solidFill>
                <a:srgbClr val="000000"/>
              </a:solidFill>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22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22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2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207" grpId="0" animBg="1"/>
      <p:bldP spid="392213" grpId="0"/>
      <p:bldP spid="3922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685800" y="152400"/>
            <a:ext cx="7772400" cy="838200"/>
          </a:xfrm>
        </p:spPr>
        <p:txBody>
          <a:bodyPr/>
          <a:lstStyle/>
          <a:p>
            <a:pPr eaLnBrk="1" hangingPunct="1"/>
            <a:r>
              <a:rPr lang="en-US" sz="4800" b="1" smtClean="0">
                <a:solidFill>
                  <a:srgbClr val="FF9900"/>
                </a:solidFill>
                <a:latin typeface="Comic Sans MS" pitchFamily="66" charset="0"/>
              </a:rPr>
              <a:t>Summary</a:t>
            </a:r>
          </a:p>
        </p:txBody>
      </p:sp>
      <p:sp>
        <p:nvSpPr>
          <p:cNvPr id="206851" name="Rectangle 3"/>
          <p:cNvSpPr>
            <a:spLocks noGrp="1" noChangeArrowheads="1"/>
          </p:cNvSpPr>
          <p:nvPr>
            <p:ph type="body" idx="1"/>
          </p:nvPr>
        </p:nvSpPr>
        <p:spPr>
          <a:xfrm>
            <a:off x="457200" y="1219200"/>
            <a:ext cx="8229600" cy="5334000"/>
          </a:xfrm>
        </p:spPr>
        <p:txBody>
          <a:bodyPr>
            <a:normAutofit/>
          </a:bodyPr>
          <a:lstStyle/>
          <a:p>
            <a:pPr eaLnBrk="1" hangingPunct="1"/>
            <a:r>
              <a:rPr lang="en-US" b="1" dirty="0" smtClean="0">
                <a:solidFill>
                  <a:srgbClr val="0070C0"/>
                </a:solidFill>
                <a:latin typeface="Comic Sans MS" pitchFamily="66" charset="0"/>
              </a:rPr>
              <a:t>Physics reach of EDM measurements is enormous (even with results from the Large Hadron Collider)</a:t>
            </a:r>
          </a:p>
          <a:p>
            <a:pPr lvl="1" eaLnBrk="1" hangingPunct="1"/>
            <a:r>
              <a:rPr lang="en-US" b="1" dirty="0" smtClean="0">
                <a:solidFill>
                  <a:srgbClr val="FF0000"/>
                </a:solidFill>
                <a:latin typeface="Comic Sans MS" pitchFamily="66" charset="0"/>
              </a:rPr>
              <a:t>New sources of CP violation likely in “Beyond-Standard-Model” Physics</a:t>
            </a:r>
          </a:p>
          <a:p>
            <a:pPr eaLnBrk="1" hangingPunct="1"/>
            <a:r>
              <a:rPr lang="en-US" b="1" dirty="0" smtClean="0">
                <a:solidFill>
                  <a:srgbClr val="0070C0"/>
                </a:solidFill>
                <a:latin typeface="Comic Sans MS" pitchFamily="66" charset="0"/>
              </a:rPr>
              <a:t>A new neutron EDM experiment with two orders-of-magnitude improvement is underway</a:t>
            </a:r>
          </a:p>
          <a:p>
            <a:pPr lvl="1" eaLnBrk="1" hangingPunct="1"/>
            <a:r>
              <a:rPr lang="en-US" b="1" dirty="0" smtClean="0">
                <a:solidFill>
                  <a:srgbClr val="FF0000"/>
                </a:solidFill>
                <a:latin typeface="Comic Sans MS" pitchFamily="66" charset="0"/>
              </a:rPr>
              <a:t>Significant discovery potential </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 …</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715547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Line 2"/>
          <p:cNvSpPr>
            <a:spLocks noChangeShapeType="1"/>
          </p:cNvSpPr>
          <p:nvPr/>
        </p:nvSpPr>
        <p:spPr bwMode="auto">
          <a:xfrm>
            <a:off x="5638800" y="2362200"/>
            <a:ext cx="2895600" cy="0"/>
          </a:xfrm>
          <a:prstGeom prst="line">
            <a:avLst/>
          </a:prstGeom>
          <a:noFill/>
          <a:ln w="38100">
            <a:solidFill>
              <a:schemeClr val="tx1"/>
            </a:solidFill>
            <a:round/>
            <a:headEnd/>
            <a:tailEnd type="triangle" w="med" len="med"/>
          </a:ln>
        </p:spPr>
        <p:txBody>
          <a:bodyPr/>
          <a:lstStyle/>
          <a:p>
            <a:endParaRPr lang="en-US"/>
          </a:p>
        </p:txBody>
      </p:sp>
      <p:sp>
        <p:nvSpPr>
          <p:cNvPr id="1036" name="Line 3"/>
          <p:cNvSpPr>
            <a:spLocks noChangeShapeType="1"/>
          </p:cNvSpPr>
          <p:nvPr/>
        </p:nvSpPr>
        <p:spPr bwMode="auto">
          <a:xfrm flipV="1">
            <a:off x="5638800" y="762000"/>
            <a:ext cx="0" cy="1600200"/>
          </a:xfrm>
          <a:prstGeom prst="line">
            <a:avLst/>
          </a:prstGeom>
          <a:noFill/>
          <a:ln w="38100">
            <a:solidFill>
              <a:schemeClr val="tx1"/>
            </a:solidFill>
            <a:round/>
            <a:headEnd/>
            <a:tailEnd type="triangle" w="med" len="med"/>
          </a:ln>
        </p:spPr>
        <p:txBody>
          <a:bodyPr/>
          <a:lstStyle/>
          <a:p>
            <a:endParaRPr lang="en-US"/>
          </a:p>
        </p:txBody>
      </p:sp>
      <p:sp>
        <p:nvSpPr>
          <p:cNvPr id="1037" name="Freeform 4"/>
          <p:cNvSpPr>
            <a:spLocks/>
          </p:cNvSpPr>
          <p:nvPr/>
        </p:nvSpPr>
        <p:spPr bwMode="auto">
          <a:xfrm>
            <a:off x="5638800" y="2362200"/>
            <a:ext cx="990600" cy="457200"/>
          </a:xfrm>
          <a:custGeom>
            <a:avLst/>
            <a:gdLst>
              <a:gd name="T0" fmla="*/ 0 w 624"/>
              <a:gd name="T1" fmla="*/ 0 h 288"/>
              <a:gd name="T2" fmla="*/ 0 w 624"/>
              <a:gd name="T3" fmla="*/ 2147483647 h 288"/>
              <a:gd name="T4" fmla="*/ 2147483647 w 624"/>
              <a:gd name="T5" fmla="*/ 2147483647 h 288"/>
              <a:gd name="T6" fmla="*/ 2147483647 w 624"/>
              <a:gd name="T7" fmla="*/ 0 h 288"/>
              <a:gd name="T8" fmla="*/ 0 60000 65536"/>
              <a:gd name="T9" fmla="*/ 0 60000 65536"/>
              <a:gd name="T10" fmla="*/ 0 60000 65536"/>
              <a:gd name="T11" fmla="*/ 0 60000 65536"/>
              <a:gd name="T12" fmla="*/ 0 w 624"/>
              <a:gd name="T13" fmla="*/ 0 h 288"/>
              <a:gd name="T14" fmla="*/ 624 w 624"/>
              <a:gd name="T15" fmla="*/ 288 h 288"/>
            </a:gdLst>
            <a:ahLst/>
            <a:cxnLst>
              <a:cxn ang="T8">
                <a:pos x="T0" y="T1"/>
              </a:cxn>
              <a:cxn ang="T9">
                <a:pos x="T2" y="T3"/>
              </a:cxn>
              <a:cxn ang="T10">
                <a:pos x="T4" y="T5"/>
              </a:cxn>
              <a:cxn ang="T11">
                <a:pos x="T6" y="T7"/>
              </a:cxn>
            </a:cxnLst>
            <a:rect l="T12" t="T13" r="T14" b="T15"/>
            <a:pathLst>
              <a:path w="624" h="288">
                <a:moveTo>
                  <a:pt x="0" y="0"/>
                </a:moveTo>
                <a:lnTo>
                  <a:pt x="0" y="288"/>
                </a:lnTo>
                <a:lnTo>
                  <a:pt x="624" y="288"/>
                </a:lnTo>
                <a:lnTo>
                  <a:pt x="624" y="0"/>
                </a:lnTo>
              </a:path>
            </a:pathLst>
          </a:custGeom>
          <a:noFill/>
          <a:ln w="38100">
            <a:solidFill>
              <a:srgbClr val="FF0000"/>
            </a:solidFill>
            <a:round/>
            <a:headEnd/>
            <a:tailEnd/>
          </a:ln>
        </p:spPr>
        <p:txBody>
          <a:bodyPr/>
          <a:lstStyle/>
          <a:p>
            <a:endParaRPr lang="en-US"/>
          </a:p>
        </p:txBody>
      </p:sp>
      <p:graphicFrame>
        <p:nvGraphicFramePr>
          <p:cNvPr id="743429" name="Object 5"/>
          <p:cNvGraphicFramePr>
            <a:graphicFrameLocks noChangeAspect="1"/>
          </p:cNvGraphicFramePr>
          <p:nvPr/>
        </p:nvGraphicFramePr>
        <p:xfrm>
          <a:off x="4495800" y="1911350"/>
          <a:ext cx="719138" cy="442913"/>
        </p:xfrm>
        <a:graphic>
          <a:graphicData uri="http://schemas.openxmlformats.org/presentationml/2006/ole">
            <mc:AlternateContent xmlns:mc="http://schemas.openxmlformats.org/markup-compatibility/2006">
              <mc:Choice xmlns:v="urn:schemas-microsoft-com:vml" Requires="v">
                <p:oleObj spid="_x0000_s90564" name="Equation" r:id="rId3" imgW="330120" imgH="203040" progId="Equation.3">
                  <p:embed/>
                </p:oleObj>
              </mc:Choice>
              <mc:Fallback>
                <p:oleObj name="Equation" r:id="rId3" imgW="330120" imgH="2030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911350"/>
                        <a:ext cx="719138"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8" name="Line 6"/>
          <p:cNvSpPr>
            <a:spLocks noChangeShapeType="1"/>
          </p:cNvSpPr>
          <p:nvPr/>
        </p:nvSpPr>
        <p:spPr bwMode="auto">
          <a:xfrm flipV="1">
            <a:off x="1066800" y="838200"/>
            <a:ext cx="0" cy="1600200"/>
          </a:xfrm>
          <a:prstGeom prst="line">
            <a:avLst/>
          </a:prstGeom>
          <a:noFill/>
          <a:ln w="38100">
            <a:solidFill>
              <a:schemeClr val="tx1"/>
            </a:solidFill>
            <a:round/>
            <a:headEnd/>
            <a:tailEnd type="triangle" w="med" len="med"/>
          </a:ln>
        </p:spPr>
        <p:txBody>
          <a:bodyPr/>
          <a:lstStyle/>
          <a:p>
            <a:endParaRPr lang="en-US"/>
          </a:p>
        </p:txBody>
      </p:sp>
      <p:sp>
        <p:nvSpPr>
          <p:cNvPr id="1039" name="Line 7"/>
          <p:cNvSpPr>
            <a:spLocks noChangeShapeType="1"/>
          </p:cNvSpPr>
          <p:nvPr/>
        </p:nvSpPr>
        <p:spPr bwMode="auto">
          <a:xfrm>
            <a:off x="1066800" y="2438400"/>
            <a:ext cx="2895600" cy="0"/>
          </a:xfrm>
          <a:prstGeom prst="line">
            <a:avLst/>
          </a:prstGeom>
          <a:noFill/>
          <a:ln w="38100">
            <a:solidFill>
              <a:schemeClr val="tx1"/>
            </a:solidFill>
            <a:round/>
            <a:headEnd/>
            <a:tailEnd type="triangle" w="med" len="med"/>
          </a:ln>
        </p:spPr>
        <p:txBody>
          <a:bodyPr/>
          <a:lstStyle/>
          <a:p>
            <a:endParaRPr lang="en-US"/>
          </a:p>
        </p:txBody>
      </p:sp>
      <p:sp>
        <p:nvSpPr>
          <p:cNvPr id="1040" name="Freeform 8"/>
          <p:cNvSpPr>
            <a:spLocks/>
          </p:cNvSpPr>
          <p:nvPr/>
        </p:nvSpPr>
        <p:spPr bwMode="auto">
          <a:xfrm>
            <a:off x="1066800" y="1600200"/>
            <a:ext cx="914400" cy="838200"/>
          </a:xfrm>
          <a:custGeom>
            <a:avLst/>
            <a:gdLst>
              <a:gd name="T0" fmla="*/ 0 w 576"/>
              <a:gd name="T1" fmla="*/ 0 h 528"/>
              <a:gd name="T2" fmla="*/ 2147483647 w 576"/>
              <a:gd name="T3" fmla="*/ 0 h 528"/>
              <a:gd name="T4" fmla="*/ 2147483647 w 576"/>
              <a:gd name="T5" fmla="*/ 2147483647 h 528"/>
              <a:gd name="T6" fmla="*/ 0 60000 65536"/>
              <a:gd name="T7" fmla="*/ 0 60000 65536"/>
              <a:gd name="T8" fmla="*/ 0 60000 65536"/>
              <a:gd name="T9" fmla="*/ 0 w 576"/>
              <a:gd name="T10" fmla="*/ 0 h 528"/>
              <a:gd name="T11" fmla="*/ 576 w 576"/>
              <a:gd name="T12" fmla="*/ 528 h 528"/>
            </a:gdLst>
            <a:ahLst/>
            <a:cxnLst>
              <a:cxn ang="T6">
                <a:pos x="T0" y="T1"/>
              </a:cxn>
              <a:cxn ang="T7">
                <a:pos x="T2" y="T3"/>
              </a:cxn>
              <a:cxn ang="T8">
                <a:pos x="T4" y="T5"/>
              </a:cxn>
            </a:cxnLst>
            <a:rect l="T9" t="T10" r="T11" b="T12"/>
            <a:pathLst>
              <a:path w="576" h="528">
                <a:moveTo>
                  <a:pt x="0" y="0"/>
                </a:moveTo>
                <a:lnTo>
                  <a:pt x="576" y="0"/>
                </a:lnTo>
                <a:lnTo>
                  <a:pt x="576" y="528"/>
                </a:lnTo>
              </a:path>
            </a:pathLst>
          </a:custGeom>
          <a:noFill/>
          <a:ln w="38100">
            <a:solidFill>
              <a:srgbClr val="FF0000"/>
            </a:solidFill>
            <a:round/>
            <a:headEnd/>
            <a:tailEnd/>
          </a:ln>
        </p:spPr>
        <p:txBody>
          <a:bodyPr/>
          <a:lstStyle/>
          <a:p>
            <a:endParaRPr lang="en-US"/>
          </a:p>
        </p:txBody>
      </p:sp>
      <p:graphicFrame>
        <p:nvGraphicFramePr>
          <p:cNvPr id="1027" name="Object 9"/>
          <p:cNvGraphicFramePr>
            <a:graphicFrameLocks noChangeAspect="1"/>
          </p:cNvGraphicFramePr>
          <p:nvPr/>
        </p:nvGraphicFramePr>
        <p:xfrm>
          <a:off x="304800" y="685800"/>
          <a:ext cx="609600" cy="390525"/>
        </p:xfrm>
        <a:graphic>
          <a:graphicData uri="http://schemas.openxmlformats.org/presentationml/2006/ole">
            <mc:AlternateContent xmlns:mc="http://schemas.openxmlformats.org/markup-compatibility/2006">
              <mc:Choice xmlns:v="urn:schemas-microsoft-com:vml" Requires="v">
                <p:oleObj spid="_x0000_s90565" name="Equation" r:id="rId5" imgW="317160" imgH="203040" progId="Equation.3">
                  <p:embed/>
                </p:oleObj>
              </mc:Choice>
              <mc:Fallback>
                <p:oleObj name="Equation" r:id="rId5" imgW="317160" imgH="20304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685800"/>
                        <a:ext cx="609600"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10"/>
          <p:cNvGraphicFramePr>
            <a:graphicFrameLocks noChangeAspect="1"/>
          </p:cNvGraphicFramePr>
          <p:nvPr/>
        </p:nvGraphicFramePr>
        <p:xfrm>
          <a:off x="3352800" y="1600200"/>
          <a:ext cx="692150" cy="442913"/>
        </p:xfrm>
        <a:graphic>
          <a:graphicData uri="http://schemas.openxmlformats.org/presentationml/2006/ole">
            <mc:AlternateContent xmlns:mc="http://schemas.openxmlformats.org/markup-compatibility/2006">
              <mc:Choice xmlns:v="urn:schemas-microsoft-com:vml" Requires="v">
                <p:oleObj spid="_x0000_s90566" name="Equation" r:id="rId7" imgW="317160" imgH="203040" progId="Equation.3">
                  <p:embed/>
                </p:oleObj>
              </mc:Choice>
              <mc:Fallback>
                <p:oleObj name="Equation" r:id="rId7" imgW="317160" imgH="20304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1600200"/>
                        <a:ext cx="69215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1" name="Freeform 11"/>
          <p:cNvSpPr>
            <a:spLocks/>
          </p:cNvSpPr>
          <p:nvPr/>
        </p:nvSpPr>
        <p:spPr bwMode="auto">
          <a:xfrm>
            <a:off x="1066800" y="1358900"/>
            <a:ext cx="2971800" cy="1079500"/>
          </a:xfrm>
          <a:custGeom>
            <a:avLst/>
            <a:gdLst>
              <a:gd name="T0" fmla="*/ 0 w 1872"/>
              <a:gd name="T1" fmla="*/ 2147483647 h 680"/>
              <a:gd name="T2" fmla="*/ 2147483647 w 1872"/>
              <a:gd name="T3" fmla="*/ 2147483647 h 680"/>
              <a:gd name="T4" fmla="*/ 2147483647 w 1872"/>
              <a:gd name="T5" fmla="*/ 2147483647 h 680"/>
              <a:gd name="T6" fmla="*/ 2147483647 w 1872"/>
              <a:gd name="T7" fmla="*/ 2147483647 h 680"/>
              <a:gd name="T8" fmla="*/ 2147483647 w 1872"/>
              <a:gd name="T9" fmla="*/ 2147483647 h 680"/>
              <a:gd name="T10" fmla="*/ 2147483647 w 1872"/>
              <a:gd name="T11" fmla="*/ 2147483647 h 680"/>
              <a:gd name="T12" fmla="*/ 2147483647 w 1872"/>
              <a:gd name="T13" fmla="*/ 2147483647 h 680"/>
              <a:gd name="T14" fmla="*/ 2147483647 w 1872"/>
              <a:gd name="T15" fmla="*/ 2147483647 h 680"/>
              <a:gd name="T16" fmla="*/ 0 60000 65536"/>
              <a:gd name="T17" fmla="*/ 0 60000 65536"/>
              <a:gd name="T18" fmla="*/ 0 60000 65536"/>
              <a:gd name="T19" fmla="*/ 0 60000 65536"/>
              <a:gd name="T20" fmla="*/ 0 60000 65536"/>
              <a:gd name="T21" fmla="*/ 0 60000 65536"/>
              <a:gd name="T22" fmla="*/ 0 60000 65536"/>
              <a:gd name="T23" fmla="*/ 0 60000 65536"/>
              <a:gd name="T24" fmla="*/ 0 w 1872"/>
              <a:gd name="T25" fmla="*/ 0 h 680"/>
              <a:gd name="T26" fmla="*/ 1872 w 1872"/>
              <a:gd name="T27" fmla="*/ 680 h 6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2" h="680">
                <a:moveTo>
                  <a:pt x="0" y="680"/>
                </a:moveTo>
                <a:cubicBezTo>
                  <a:pt x="88" y="668"/>
                  <a:pt x="176" y="656"/>
                  <a:pt x="240" y="632"/>
                </a:cubicBezTo>
                <a:cubicBezTo>
                  <a:pt x="304" y="608"/>
                  <a:pt x="304" y="592"/>
                  <a:pt x="384" y="536"/>
                </a:cubicBezTo>
                <a:cubicBezTo>
                  <a:pt x="464" y="480"/>
                  <a:pt x="608" y="368"/>
                  <a:pt x="720" y="296"/>
                </a:cubicBezTo>
                <a:cubicBezTo>
                  <a:pt x="832" y="224"/>
                  <a:pt x="952" y="152"/>
                  <a:pt x="1056" y="104"/>
                </a:cubicBezTo>
                <a:cubicBezTo>
                  <a:pt x="1160" y="56"/>
                  <a:pt x="1248" y="16"/>
                  <a:pt x="1344" y="8"/>
                </a:cubicBezTo>
                <a:cubicBezTo>
                  <a:pt x="1440" y="0"/>
                  <a:pt x="1544" y="24"/>
                  <a:pt x="1632" y="56"/>
                </a:cubicBezTo>
                <a:cubicBezTo>
                  <a:pt x="1720" y="88"/>
                  <a:pt x="1832" y="176"/>
                  <a:pt x="1872" y="200"/>
                </a:cubicBezTo>
              </a:path>
            </a:pathLst>
          </a:custGeom>
          <a:noFill/>
          <a:ln w="38100">
            <a:solidFill>
              <a:schemeClr val="accent1"/>
            </a:solidFill>
            <a:round/>
            <a:headEnd/>
            <a:tailEnd/>
          </a:ln>
        </p:spPr>
        <p:txBody>
          <a:bodyPr/>
          <a:lstStyle/>
          <a:p>
            <a:endParaRPr lang="en-US"/>
          </a:p>
        </p:txBody>
      </p:sp>
      <p:graphicFrame>
        <p:nvGraphicFramePr>
          <p:cNvPr id="1029" name="Object 12"/>
          <p:cNvGraphicFramePr>
            <a:graphicFrameLocks noChangeAspect="1"/>
          </p:cNvGraphicFramePr>
          <p:nvPr/>
        </p:nvGraphicFramePr>
        <p:xfrm>
          <a:off x="3429000" y="2514600"/>
          <a:ext cx="219075" cy="244475"/>
        </p:xfrm>
        <a:graphic>
          <a:graphicData uri="http://schemas.openxmlformats.org/presentationml/2006/ole">
            <mc:AlternateContent xmlns:mc="http://schemas.openxmlformats.org/markup-compatibility/2006">
              <mc:Choice xmlns:v="urn:schemas-microsoft-com:vml" Requires="v">
                <p:oleObj spid="_x0000_s90567" name="Equation" r:id="rId9" imgW="114120" imgH="126720" progId="Equation.3">
                  <p:embed/>
                </p:oleObj>
              </mc:Choice>
              <mc:Fallback>
                <p:oleObj name="Equation" r:id="rId9" imgW="114120" imgH="12672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9000" y="2514600"/>
                        <a:ext cx="219075" cy="244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0" name="Object 13"/>
          <p:cNvGraphicFramePr>
            <a:graphicFrameLocks noChangeAspect="1"/>
          </p:cNvGraphicFramePr>
          <p:nvPr/>
        </p:nvGraphicFramePr>
        <p:xfrm>
          <a:off x="1868488" y="2570163"/>
          <a:ext cx="292100" cy="439737"/>
        </p:xfrm>
        <a:graphic>
          <a:graphicData uri="http://schemas.openxmlformats.org/presentationml/2006/ole">
            <mc:AlternateContent xmlns:mc="http://schemas.openxmlformats.org/markup-compatibility/2006">
              <mc:Choice xmlns:v="urn:schemas-microsoft-com:vml" Requires="v">
                <p:oleObj spid="_x0000_s90568" name="Equation" r:id="rId11" imgW="152280" imgH="228600" progId="Equation.3">
                  <p:embed/>
                </p:oleObj>
              </mc:Choice>
              <mc:Fallback>
                <p:oleObj name="Equation" r:id="rId11" imgW="152280" imgH="22860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68488" y="2570163"/>
                        <a:ext cx="292100" cy="439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1" name="Object 14"/>
          <p:cNvGraphicFramePr>
            <a:graphicFrameLocks noChangeAspect="1"/>
          </p:cNvGraphicFramePr>
          <p:nvPr/>
        </p:nvGraphicFramePr>
        <p:xfrm>
          <a:off x="609600" y="1371600"/>
          <a:ext cx="365125" cy="439738"/>
        </p:xfrm>
        <a:graphic>
          <a:graphicData uri="http://schemas.openxmlformats.org/presentationml/2006/ole">
            <mc:AlternateContent xmlns:mc="http://schemas.openxmlformats.org/markup-compatibility/2006">
              <mc:Choice xmlns:v="urn:schemas-microsoft-com:vml" Requires="v">
                <p:oleObj spid="_x0000_s90569" name="Equation" r:id="rId13" imgW="190440" imgH="228600" progId="Equation.3">
                  <p:embed/>
                </p:oleObj>
              </mc:Choice>
              <mc:Fallback>
                <p:oleObj name="Equation" r:id="rId13" imgW="190440" imgH="228600" progId="Equation.3">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00" y="1371600"/>
                        <a:ext cx="365125" cy="43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3439" name="Line 15"/>
          <p:cNvSpPr>
            <a:spLocks noChangeShapeType="1"/>
          </p:cNvSpPr>
          <p:nvPr/>
        </p:nvSpPr>
        <p:spPr bwMode="auto">
          <a:xfrm flipV="1">
            <a:off x="1143000" y="914400"/>
            <a:ext cx="2362200" cy="1676400"/>
          </a:xfrm>
          <a:prstGeom prst="line">
            <a:avLst/>
          </a:prstGeom>
          <a:noFill/>
          <a:ln w="38100">
            <a:solidFill>
              <a:schemeClr val="accent2"/>
            </a:solidFill>
            <a:prstDash val="dash"/>
            <a:round/>
            <a:headEnd/>
            <a:tailEnd/>
          </a:ln>
        </p:spPr>
        <p:txBody>
          <a:bodyPr/>
          <a:lstStyle/>
          <a:p>
            <a:endParaRPr lang="en-US"/>
          </a:p>
        </p:txBody>
      </p:sp>
      <p:graphicFrame>
        <p:nvGraphicFramePr>
          <p:cNvPr id="743440" name="Object 16"/>
          <p:cNvGraphicFramePr>
            <a:graphicFrameLocks noChangeAspect="1"/>
          </p:cNvGraphicFramePr>
          <p:nvPr/>
        </p:nvGraphicFramePr>
        <p:xfrm>
          <a:off x="457200" y="2667000"/>
          <a:ext cx="747713" cy="387350"/>
        </p:xfrm>
        <a:graphic>
          <a:graphicData uri="http://schemas.openxmlformats.org/presentationml/2006/ole">
            <mc:AlternateContent xmlns:mc="http://schemas.openxmlformats.org/markup-compatibility/2006">
              <mc:Choice xmlns:v="urn:schemas-microsoft-com:vml" Requires="v">
                <p:oleObj spid="_x0000_s90570" name="Equation" r:id="rId15" imgW="342720" imgH="177480" progId="Equation.3">
                  <p:embed/>
                </p:oleObj>
              </mc:Choice>
              <mc:Fallback>
                <p:oleObj name="Equation" r:id="rId15" imgW="342720" imgH="177480" progId="Equation.3">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7200" y="2667000"/>
                        <a:ext cx="747713"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3" name="Line 17"/>
          <p:cNvSpPr>
            <a:spLocks noChangeShapeType="1"/>
          </p:cNvSpPr>
          <p:nvPr/>
        </p:nvSpPr>
        <p:spPr bwMode="auto">
          <a:xfrm>
            <a:off x="1219200" y="5257800"/>
            <a:ext cx="2895600" cy="0"/>
          </a:xfrm>
          <a:prstGeom prst="line">
            <a:avLst/>
          </a:prstGeom>
          <a:noFill/>
          <a:ln w="38100">
            <a:solidFill>
              <a:schemeClr val="tx1"/>
            </a:solidFill>
            <a:round/>
            <a:headEnd/>
            <a:tailEnd type="triangle" w="med" len="med"/>
          </a:ln>
        </p:spPr>
        <p:txBody>
          <a:bodyPr/>
          <a:lstStyle/>
          <a:p>
            <a:endParaRPr lang="en-US"/>
          </a:p>
        </p:txBody>
      </p:sp>
      <p:sp>
        <p:nvSpPr>
          <p:cNvPr id="1044" name="Line 18"/>
          <p:cNvSpPr>
            <a:spLocks noChangeShapeType="1"/>
          </p:cNvSpPr>
          <p:nvPr/>
        </p:nvSpPr>
        <p:spPr bwMode="auto">
          <a:xfrm flipV="1">
            <a:off x="1219200" y="3657600"/>
            <a:ext cx="0" cy="1600200"/>
          </a:xfrm>
          <a:prstGeom prst="line">
            <a:avLst/>
          </a:prstGeom>
          <a:noFill/>
          <a:ln w="38100">
            <a:solidFill>
              <a:schemeClr val="tx1"/>
            </a:solidFill>
            <a:round/>
            <a:headEnd/>
            <a:tailEnd type="triangle" w="med" len="med"/>
          </a:ln>
        </p:spPr>
        <p:txBody>
          <a:bodyPr/>
          <a:lstStyle/>
          <a:p>
            <a:endParaRPr lang="en-US"/>
          </a:p>
        </p:txBody>
      </p:sp>
      <p:sp>
        <p:nvSpPr>
          <p:cNvPr id="1045" name="Freeform 19"/>
          <p:cNvSpPr>
            <a:spLocks/>
          </p:cNvSpPr>
          <p:nvPr/>
        </p:nvSpPr>
        <p:spPr bwMode="auto">
          <a:xfrm>
            <a:off x="1219200" y="3962400"/>
            <a:ext cx="3352800" cy="1765300"/>
          </a:xfrm>
          <a:custGeom>
            <a:avLst/>
            <a:gdLst>
              <a:gd name="T0" fmla="*/ 0 w 2112"/>
              <a:gd name="T1" fmla="*/ 2147483647 h 1112"/>
              <a:gd name="T2" fmla="*/ 2147483647 w 2112"/>
              <a:gd name="T3" fmla="*/ 2147483647 h 1112"/>
              <a:gd name="T4" fmla="*/ 2147483647 w 2112"/>
              <a:gd name="T5" fmla="*/ 2147483647 h 1112"/>
              <a:gd name="T6" fmla="*/ 2147483647 w 2112"/>
              <a:gd name="T7" fmla="*/ 2147483647 h 1112"/>
              <a:gd name="T8" fmla="*/ 2147483647 w 2112"/>
              <a:gd name="T9" fmla="*/ 2147483647 h 1112"/>
              <a:gd name="T10" fmla="*/ 2147483647 w 2112"/>
              <a:gd name="T11" fmla="*/ 2147483647 h 1112"/>
              <a:gd name="T12" fmla="*/ 2147483647 w 2112"/>
              <a:gd name="T13" fmla="*/ 2147483647 h 1112"/>
              <a:gd name="T14" fmla="*/ 2147483647 w 2112"/>
              <a:gd name="T15" fmla="*/ 2147483647 h 1112"/>
              <a:gd name="T16" fmla="*/ 2147483647 w 2112"/>
              <a:gd name="T17" fmla="*/ 2147483647 h 1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12"/>
              <a:gd name="T28" fmla="*/ 0 h 1112"/>
              <a:gd name="T29" fmla="*/ 2112 w 2112"/>
              <a:gd name="T30" fmla="*/ 1112 h 11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12" h="1112">
                <a:moveTo>
                  <a:pt x="0" y="824"/>
                </a:moveTo>
                <a:cubicBezTo>
                  <a:pt x="24" y="776"/>
                  <a:pt x="48" y="728"/>
                  <a:pt x="96" y="632"/>
                </a:cubicBezTo>
                <a:cubicBezTo>
                  <a:pt x="144" y="536"/>
                  <a:pt x="224" y="352"/>
                  <a:pt x="288" y="248"/>
                </a:cubicBezTo>
                <a:cubicBezTo>
                  <a:pt x="352" y="144"/>
                  <a:pt x="384" y="16"/>
                  <a:pt x="480" y="8"/>
                </a:cubicBezTo>
                <a:cubicBezTo>
                  <a:pt x="576" y="0"/>
                  <a:pt x="752" y="128"/>
                  <a:pt x="864" y="200"/>
                </a:cubicBezTo>
                <a:cubicBezTo>
                  <a:pt x="976" y="272"/>
                  <a:pt x="1056" y="352"/>
                  <a:pt x="1152" y="440"/>
                </a:cubicBezTo>
                <a:cubicBezTo>
                  <a:pt x="1248" y="528"/>
                  <a:pt x="1336" y="624"/>
                  <a:pt x="1440" y="728"/>
                </a:cubicBezTo>
                <a:cubicBezTo>
                  <a:pt x="1544" y="832"/>
                  <a:pt x="1664" y="1016"/>
                  <a:pt x="1776" y="1064"/>
                </a:cubicBezTo>
                <a:cubicBezTo>
                  <a:pt x="1888" y="1112"/>
                  <a:pt x="2000" y="1064"/>
                  <a:pt x="2112" y="1016"/>
                </a:cubicBezTo>
              </a:path>
            </a:pathLst>
          </a:custGeom>
          <a:noFill/>
          <a:ln w="63500">
            <a:solidFill>
              <a:schemeClr val="accent1"/>
            </a:solidFill>
            <a:round/>
            <a:headEnd/>
            <a:tailEnd/>
          </a:ln>
        </p:spPr>
        <p:txBody>
          <a:bodyPr/>
          <a:lstStyle/>
          <a:p>
            <a:endParaRPr lang="en-US"/>
          </a:p>
        </p:txBody>
      </p:sp>
      <p:sp>
        <p:nvSpPr>
          <p:cNvPr id="1046" name="Freeform 20"/>
          <p:cNvSpPr>
            <a:spLocks/>
          </p:cNvSpPr>
          <p:nvPr/>
        </p:nvSpPr>
        <p:spPr bwMode="auto">
          <a:xfrm>
            <a:off x="1219200" y="5257800"/>
            <a:ext cx="1066800" cy="1447800"/>
          </a:xfrm>
          <a:custGeom>
            <a:avLst/>
            <a:gdLst>
              <a:gd name="T0" fmla="*/ 0 w 672"/>
              <a:gd name="T1" fmla="*/ 0 h 912"/>
              <a:gd name="T2" fmla="*/ 0 w 672"/>
              <a:gd name="T3" fmla="*/ 2147483647 h 912"/>
              <a:gd name="T4" fmla="*/ 2147483647 w 672"/>
              <a:gd name="T5" fmla="*/ 2147483647 h 912"/>
              <a:gd name="T6" fmla="*/ 2147483647 w 672"/>
              <a:gd name="T7" fmla="*/ 0 h 912"/>
              <a:gd name="T8" fmla="*/ 0 60000 65536"/>
              <a:gd name="T9" fmla="*/ 0 60000 65536"/>
              <a:gd name="T10" fmla="*/ 0 60000 65536"/>
              <a:gd name="T11" fmla="*/ 0 60000 65536"/>
              <a:gd name="T12" fmla="*/ 0 w 672"/>
              <a:gd name="T13" fmla="*/ 0 h 912"/>
              <a:gd name="T14" fmla="*/ 672 w 672"/>
              <a:gd name="T15" fmla="*/ 912 h 912"/>
            </a:gdLst>
            <a:ahLst/>
            <a:cxnLst>
              <a:cxn ang="T8">
                <a:pos x="T0" y="T1"/>
              </a:cxn>
              <a:cxn ang="T9">
                <a:pos x="T2" y="T3"/>
              </a:cxn>
              <a:cxn ang="T10">
                <a:pos x="T4" y="T5"/>
              </a:cxn>
              <a:cxn ang="T11">
                <a:pos x="T6" y="T7"/>
              </a:cxn>
            </a:cxnLst>
            <a:rect l="T12" t="T13" r="T14" b="T15"/>
            <a:pathLst>
              <a:path w="672" h="912">
                <a:moveTo>
                  <a:pt x="0" y="0"/>
                </a:moveTo>
                <a:lnTo>
                  <a:pt x="0" y="912"/>
                </a:lnTo>
                <a:lnTo>
                  <a:pt x="672" y="912"/>
                </a:lnTo>
                <a:lnTo>
                  <a:pt x="672" y="0"/>
                </a:lnTo>
              </a:path>
            </a:pathLst>
          </a:custGeom>
          <a:noFill/>
          <a:ln w="38100">
            <a:solidFill>
              <a:srgbClr val="FF0000"/>
            </a:solidFill>
            <a:round/>
            <a:headEnd/>
            <a:tailEnd/>
          </a:ln>
        </p:spPr>
        <p:txBody>
          <a:bodyPr/>
          <a:lstStyle/>
          <a:p>
            <a:endParaRPr lang="en-US"/>
          </a:p>
        </p:txBody>
      </p:sp>
      <p:sp>
        <p:nvSpPr>
          <p:cNvPr id="743445" name="Freeform 21"/>
          <p:cNvSpPr>
            <a:spLocks/>
          </p:cNvSpPr>
          <p:nvPr/>
        </p:nvSpPr>
        <p:spPr bwMode="auto">
          <a:xfrm>
            <a:off x="1554163" y="3646488"/>
            <a:ext cx="2814637" cy="1720850"/>
          </a:xfrm>
          <a:custGeom>
            <a:avLst/>
            <a:gdLst>
              <a:gd name="T0" fmla="*/ 0 w 1773"/>
              <a:gd name="T1" fmla="*/ 0 h 1084"/>
              <a:gd name="T2" fmla="*/ 2147483647 w 1773"/>
              <a:gd name="T3" fmla="*/ 2147483647 h 1084"/>
              <a:gd name="T4" fmla="*/ 0 60000 65536"/>
              <a:gd name="T5" fmla="*/ 0 60000 65536"/>
              <a:gd name="T6" fmla="*/ 0 w 1773"/>
              <a:gd name="T7" fmla="*/ 0 h 1084"/>
              <a:gd name="T8" fmla="*/ 1773 w 1773"/>
              <a:gd name="T9" fmla="*/ 1084 h 1084"/>
            </a:gdLst>
            <a:ahLst/>
            <a:cxnLst>
              <a:cxn ang="T4">
                <a:pos x="T0" y="T1"/>
              </a:cxn>
              <a:cxn ang="T5">
                <a:pos x="T2" y="T3"/>
              </a:cxn>
            </a:cxnLst>
            <a:rect l="T6" t="T7" r="T8" b="T9"/>
            <a:pathLst>
              <a:path w="1773" h="1084">
                <a:moveTo>
                  <a:pt x="0" y="0"/>
                </a:moveTo>
                <a:lnTo>
                  <a:pt x="1773" y="1084"/>
                </a:lnTo>
              </a:path>
            </a:pathLst>
          </a:custGeom>
          <a:noFill/>
          <a:ln w="38100">
            <a:solidFill>
              <a:schemeClr val="accent2"/>
            </a:solidFill>
            <a:prstDash val="dash"/>
            <a:round/>
            <a:headEnd/>
            <a:tailEnd/>
          </a:ln>
        </p:spPr>
        <p:txBody>
          <a:bodyPr/>
          <a:lstStyle/>
          <a:p>
            <a:endParaRPr lang="en-US"/>
          </a:p>
        </p:txBody>
      </p:sp>
      <p:graphicFrame>
        <p:nvGraphicFramePr>
          <p:cNvPr id="743446" name="Object 22"/>
          <p:cNvGraphicFramePr>
            <a:graphicFrameLocks noChangeAspect="1"/>
          </p:cNvGraphicFramePr>
          <p:nvPr/>
        </p:nvGraphicFramePr>
        <p:xfrm>
          <a:off x="4191000" y="4648200"/>
          <a:ext cx="747713" cy="387350"/>
        </p:xfrm>
        <a:graphic>
          <a:graphicData uri="http://schemas.openxmlformats.org/presentationml/2006/ole">
            <mc:AlternateContent xmlns:mc="http://schemas.openxmlformats.org/markup-compatibility/2006">
              <mc:Choice xmlns:v="urn:schemas-microsoft-com:vml" Requires="v">
                <p:oleObj spid="_x0000_s90571" name="Equation" r:id="rId17" imgW="342720" imgH="177480" progId="Equation.3">
                  <p:embed/>
                </p:oleObj>
              </mc:Choice>
              <mc:Fallback>
                <p:oleObj name="Equation" r:id="rId17" imgW="342720" imgH="177480" progId="Equation.3">
                  <p:embed/>
                  <p:pic>
                    <p:nvPicPr>
                      <p:cNvPr id="0"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91000" y="4648200"/>
                        <a:ext cx="747713"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8" name="Text Box 23"/>
          <p:cNvSpPr txBox="1">
            <a:spLocks noChangeArrowheads="1"/>
          </p:cNvSpPr>
          <p:nvPr/>
        </p:nvSpPr>
        <p:spPr bwMode="auto">
          <a:xfrm>
            <a:off x="762000" y="3128963"/>
            <a:ext cx="4235450" cy="457200"/>
          </a:xfrm>
          <a:prstGeom prst="rect">
            <a:avLst/>
          </a:prstGeom>
          <a:noFill/>
          <a:ln w="9525">
            <a:noFill/>
            <a:miter lim="800000"/>
            <a:headEnd/>
            <a:tailEnd/>
          </a:ln>
        </p:spPr>
        <p:txBody>
          <a:bodyPr wrap="none">
            <a:spAutoFit/>
          </a:bodyPr>
          <a:lstStyle/>
          <a:p>
            <a:pPr eaLnBrk="1" hangingPunct="1"/>
            <a:r>
              <a:rPr lang="en-US" sz="2400">
                <a:solidFill>
                  <a:srgbClr val="000000"/>
                </a:solidFill>
                <a:latin typeface="Comic Sans MS" pitchFamily="66" charset="0"/>
              </a:rPr>
              <a:t>Strong Attractive Potential</a:t>
            </a:r>
          </a:p>
        </p:txBody>
      </p:sp>
      <p:sp>
        <p:nvSpPr>
          <p:cNvPr id="1049" name="Text Box 24"/>
          <p:cNvSpPr txBox="1">
            <a:spLocks noChangeArrowheads="1"/>
          </p:cNvSpPr>
          <p:nvPr/>
        </p:nvSpPr>
        <p:spPr bwMode="auto">
          <a:xfrm>
            <a:off x="1219200" y="461963"/>
            <a:ext cx="2916238" cy="457200"/>
          </a:xfrm>
          <a:prstGeom prst="rect">
            <a:avLst/>
          </a:prstGeom>
          <a:noFill/>
          <a:ln w="9525">
            <a:noFill/>
            <a:miter lim="800000"/>
            <a:headEnd/>
            <a:tailEnd/>
          </a:ln>
        </p:spPr>
        <p:txBody>
          <a:bodyPr wrap="none">
            <a:spAutoFit/>
          </a:bodyPr>
          <a:lstStyle/>
          <a:p>
            <a:pPr eaLnBrk="1" hangingPunct="1"/>
            <a:r>
              <a:rPr lang="en-US" sz="2400">
                <a:solidFill>
                  <a:srgbClr val="000000"/>
                </a:solidFill>
                <a:latin typeface="Comic Sans MS" pitchFamily="66" charset="0"/>
              </a:rPr>
              <a:t>Repulsive Potential</a:t>
            </a:r>
          </a:p>
        </p:txBody>
      </p:sp>
      <p:sp>
        <p:nvSpPr>
          <p:cNvPr id="1050" name="Text Box 25"/>
          <p:cNvSpPr txBox="1">
            <a:spLocks noChangeArrowheads="1"/>
          </p:cNvSpPr>
          <p:nvPr/>
        </p:nvSpPr>
        <p:spPr bwMode="auto">
          <a:xfrm>
            <a:off x="4648200" y="533400"/>
            <a:ext cx="4075113" cy="457200"/>
          </a:xfrm>
          <a:prstGeom prst="rect">
            <a:avLst/>
          </a:prstGeom>
          <a:noFill/>
          <a:ln w="9525">
            <a:noFill/>
            <a:miter lim="800000"/>
            <a:headEnd/>
            <a:tailEnd/>
          </a:ln>
        </p:spPr>
        <p:txBody>
          <a:bodyPr wrap="none">
            <a:spAutoFit/>
          </a:bodyPr>
          <a:lstStyle/>
          <a:p>
            <a:pPr eaLnBrk="1" hangingPunct="1"/>
            <a:r>
              <a:rPr lang="en-US" sz="2400">
                <a:solidFill>
                  <a:srgbClr val="000000"/>
                </a:solidFill>
                <a:latin typeface="Comic Sans MS" pitchFamily="66" charset="0"/>
              </a:rPr>
              <a:t>Weak Attractive Potential</a:t>
            </a:r>
          </a:p>
        </p:txBody>
      </p:sp>
      <p:sp>
        <p:nvSpPr>
          <p:cNvPr id="743450" name="Text Box 26"/>
          <p:cNvSpPr txBox="1">
            <a:spLocks noChangeArrowheads="1"/>
          </p:cNvSpPr>
          <p:nvPr/>
        </p:nvSpPr>
        <p:spPr bwMode="auto">
          <a:xfrm>
            <a:off x="5257800" y="4495800"/>
            <a:ext cx="3200400" cy="1016000"/>
          </a:xfrm>
          <a:prstGeom prst="rect">
            <a:avLst/>
          </a:prstGeom>
          <a:noFill/>
          <a:ln w="9525">
            <a:noFill/>
            <a:miter lim="800000"/>
            <a:headEnd/>
            <a:tailEnd/>
          </a:ln>
        </p:spPr>
        <p:txBody>
          <a:bodyPr>
            <a:spAutoFit/>
          </a:bodyPr>
          <a:lstStyle/>
          <a:p>
            <a:pPr algn="ctr" eaLnBrk="1" hangingPunct="1"/>
            <a:r>
              <a:rPr lang="en-US" sz="2000">
                <a:solidFill>
                  <a:srgbClr val="1F497D"/>
                </a:solidFill>
                <a:latin typeface="Times New Roman" pitchFamily="18" charset="0"/>
              </a:rPr>
              <a:t>Thus many different V</a:t>
            </a:r>
            <a:r>
              <a:rPr lang="en-US" sz="2000" baseline="-25000">
                <a:solidFill>
                  <a:srgbClr val="1F497D"/>
                </a:solidFill>
                <a:latin typeface="Times New Roman" pitchFamily="18" charset="0"/>
              </a:rPr>
              <a:t>0</a:t>
            </a:r>
            <a:r>
              <a:rPr lang="en-US" sz="2000">
                <a:solidFill>
                  <a:srgbClr val="1F497D"/>
                </a:solidFill>
                <a:latin typeface="Times New Roman" pitchFamily="18" charset="0"/>
              </a:rPr>
              <a:t> and r</a:t>
            </a:r>
            <a:r>
              <a:rPr lang="en-US" sz="2000" baseline="-25000">
                <a:solidFill>
                  <a:srgbClr val="1F497D"/>
                </a:solidFill>
                <a:latin typeface="Times New Roman" pitchFamily="18" charset="0"/>
              </a:rPr>
              <a:t>0</a:t>
            </a:r>
            <a:r>
              <a:rPr lang="en-US" sz="2000">
                <a:solidFill>
                  <a:srgbClr val="1F497D"/>
                </a:solidFill>
                <a:latin typeface="Times New Roman" pitchFamily="18" charset="0"/>
              </a:rPr>
              <a:t> can give same </a:t>
            </a:r>
            <a:r>
              <a:rPr lang="en-US" sz="2000" i="1">
                <a:solidFill>
                  <a:srgbClr val="1F497D"/>
                </a:solidFill>
                <a:latin typeface="Times New Roman" pitchFamily="18" charset="0"/>
              </a:rPr>
              <a:t>a</a:t>
            </a:r>
          </a:p>
          <a:p>
            <a:pPr algn="ctr" eaLnBrk="1" hangingPunct="1"/>
            <a:r>
              <a:rPr lang="en-US" sz="2000" b="1">
                <a:solidFill>
                  <a:srgbClr val="7030A0"/>
                </a:solidFill>
                <a:latin typeface="Times New Roman" pitchFamily="18" charset="0"/>
                <a:sym typeface="Wingdings" pitchFamily="2" charset="2"/>
              </a:rPr>
              <a:t>  </a:t>
            </a:r>
            <a:r>
              <a:rPr lang="en-US" sz="2000" b="1">
                <a:solidFill>
                  <a:srgbClr val="7030A0"/>
                </a:solidFill>
                <a:latin typeface="Times New Roman" pitchFamily="18" charset="0"/>
              </a:rPr>
              <a:t>Fermi</a:t>
            </a:r>
          </a:p>
        </p:txBody>
      </p:sp>
      <p:graphicFrame>
        <p:nvGraphicFramePr>
          <p:cNvPr id="743451" name="Object 27"/>
          <p:cNvGraphicFramePr>
            <a:graphicFrameLocks noChangeAspect="1"/>
          </p:cNvGraphicFramePr>
          <p:nvPr/>
        </p:nvGraphicFramePr>
        <p:xfrm>
          <a:off x="5037138" y="5446713"/>
          <a:ext cx="3976687" cy="1006475"/>
        </p:xfrm>
        <a:graphic>
          <a:graphicData uri="http://schemas.openxmlformats.org/presentationml/2006/ole">
            <mc:AlternateContent xmlns:mc="http://schemas.openxmlformats.org/markup-compatibility/2006">
              <mc:Choice xmlns:v="urn:schemas-microsoft-com:vml" Requires="v">
                <p:oleObj spid="_x0000_s90572" name="Equation" r:id="rId19" imgW="1854000" imgH="469800" progId="Equation.3">
                  <p:embed/>
                </p:oleObj>
              </mc:Choice>
              <mc:Fallback>
                <p:oleObj name="Equation" r:id="rId19" imgW="1854000" imgH="469800" progId="Equation.3">
                  <p:embed/>
                  <p:pic>
                    <p:nvPicPr>
                      <p:cNvPr id="0" name="Object 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37138" y="5446713"/>
                        <a:ext cx="3976687"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3452" name="AutoShape 28"/>
          <p:cNvSpPr>
            <a:spLocks noChangeArrowheads="1"/>
          </p:cNvSpPr>
          <p:nvPr/>
        </p:nvSpPr>
        <p:spPr bwMode="auto">
          <a:xfrm rot="5400000">
            <a:off x="8382000" y="4724400"/>
            <a:ext cx="457200" cy="609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1053" name="Freeform 29"/>
          <p:cNvSpPr>
            <a:spLocks/>
          </p:cNvSpPr>
          <p:nvPr/>
        </p:nvSpPr>
        <p:spPr bwMode="auto">
          <a:xfrm>
            <a:off x="5634038" y="1127125"/>
            <a:ext cx="3416300" cy="1390650"/>
          </a:xfrm>
          <a:custGeom>
            <a:avLst/>
            <a:gdLst>
              <a:gd name="T0" fmla="*/ 0 w 2152"/>
              <a:gd name="T1" fmla="*/ 2147483647 h 876"/>
              <a:gd name="T2" fmla="*/ 2147483647 w 2152"/>
              <a:gd name="T3" fmla="*/ 2147483647 h 876"/>
              <a:gd name="T4" fmla="*/ 2147483647 w 2152"/>
              <a:gd name="T5" fmla="*/ 2147483647 h 876"/>
              <a:gd name="T6" fmla="*/ 2147483647 w 2152"/>
              <a:gd name="T7" fmla="*/ 2147483647 h 876"/>
              <a:gd name="T8" fmla="*/ 2147483647 w 2152"/>
              <a:gd name="T9" fmla="*/ 2147483647 h 876"/>
              <a:gd name="T10" fmla="*/ 2147483647 w 2152"/>
              <a:gd name="T11" fmla="*/ 2147483647 h 876"/>
              <a:gd name="T12" fmla="*/ 0 60000 65536"/>
              <a:gd name="T13" fmla="*/ 0 60000 65536"/>
              <a:gd name="T14" fmla="*/ 0 60000 65536"/>
              <a:gd name="T15" fmla="*/ 0 60000 65536"/>
              <a:gd name="T16" fmla="*/ 0 60000 65536"/>
              <a:gd name="T17" fmla="*/ 0 60000 65536"/>
              <a:gd name="T18" fmla="*/ 0 w 2152"/>
              <a:gd name="T19" fmla="*/ 0 h 876"/>
              <a:gd name="T20" fmla="*/ 2152 w 2152"/>
              <a:gd name="T21" fmla="*/ 876 h 876"/>
            </a:gdLst>
            <a:ahLst/>
            <a:cxnLst>
              <a:cxn ang="T12">
                <a:pos x="T0" y="T1"/>
              </a:cxn>
              <a:cxn ang="T13">
                <a:pos x="T2" y="T3"/>
              </a:cxn>
              <a:cxn ang="T14">
                <a:pos x="T4" y="T5"/>
              </a:cxn>
              <a:cxn ang="T15">
                <a:pos x="T6" y="T7"/>
              </a:cxn>
              <a:cxn ang="T16">
                <a:pos x="T8" y="T9"/>
              </a:cxn>
              <a:cxn ang="T17">
                <a:pos x="T10" y="T11"/>
              </a:cxn>
            </a:cxnLst>
            <a:rect l="T18" t="T19" r="T20" b="T21"/>
            <a:pathLst>
              <a:path w="2152" h="876">
                <a:moveTo>
                  <a:pt x="0" y="781"/>
                </a:moveTo>
                <a:cubicBezTo>
                  <a:pt x="207" y="534"/>
                  <a:pt x="415" y="287"/>
                  <a:pt x="574" y="159"/>
                </a:cubicBezTo>
                <a:cubicBezTo>
                  <a:pt x="733" y="31"/>
                  <a:pt x="813" y="0"/>
                  <a:pt x="956" y="16"/>
                </a:cubicBezTo>
                <a:cubicBezTo>
                  <a:pt x="1099" y="32"/>
                  <a:pt x="1268" y="144"/>
                  <a:pt x="1435" y="255"/>
                </a:cubicBezTo>
                <a:cubicBezTo>
                  <a:pt x="1602" y="366"/>
                  <a:pt x="1841" y="582"/>
                  <a:pt x="1960" y="685"/>
                </a:cubicBezTo>
                <a:cubicBezTo>
                  <a:pt x="2079" y="788"/>
                  <a:pt x="2115" y="832"/>
                  <a:pt x="2152" y="876"/>
                </a:cubicBezTo>
              </a:path>
            </a:pathLst>
          </a:custGeom>
          <a:noFill/>
          <a:ln w="44450">
            <a:solidFill>
              <a:schemeClr val="accent1"/>
            </a:solidFill>
            <a:round/>
            <a:headEnd/>
            <a:tailEnd/>
          </a:ln>
        </p:spPr>
        <p:txBody>
          <a:bodyPr/>
          <a:lstStyle/>
          <a:p>
            <a:endParaRPr lang="en-US"/>
          </a:p>
        </p:txBody>
      </p:sp>
      <p:sp>
        <p:nvSpPr>
          <p:cNvPr id="743454" name="Line 30"/>
          <p:cNvSpPr>
            <a:spLocks noChangeShapeType="1"/>
          </p:cNvSpPr>
          <p:nvPr/>
        </p:nvSpPr>
        <p:spPr bwMode="auto">
          <a:xfrm flipH="1">
            <a:off x="5027613" y="849313"/>
            <a:ext cx="2200275" cy="1744662"/>
          </a:xfrm>
          <a:prstGeom prst="line">
            <a:avLst/>
          </a:prstGeom>
          <a:noFill/>
          <a:ln w="38100">
            <a:solidFill>
              <a:schemeClr val="accent2"/>
            </a:solidFill>
            <a:prstDash val="dash"/>
            <a:round/>
            <a:headEnd/>
            <a:tailEnd/>
          </a:ln>
        </p:spPr>
        <p:txBody>
          <a:bodyPr/>
          <a:lstStyle/>
          <a:p>
            <a:endParaRPr lang="en-US"/>
          </a:p>
        </p:txBody>
      </p:sp>
      <p:sp>
        <p:nvSpPr>
          <p:cNvPr id="1055" name="Text Box 31"/>
          <p:cNvSpPr txBox="1">
            <a:spLocks noChangeArrowheads="1"/>
          </p:cNvSpPr>
          <p:nvPr/>
        </p:nvSpPr>
        <p:spPr bwMode="auto">
          <a:xfrm>
            <a:off x="2209800" y="-71438"/>
            <a:ext cx="4621213" cy="701676"/>
          </a:xfrm>
          <a:prstGeom prst="rect">
            <a:avLst/>
          </a:prstGeom>
          <a:noFill/>
          <a:ln w="9525" algn="ctr">
            <a:noFill/>
            <a:miter lim="800000"/>
            <a:headEnd/>
            <a:tailEnd/>
          </a:ln>
        </p:spPr>
        <p:txBody>
          <a:bodyPr wrap="none">
            <a:spAutoFit/>
          </a:bodyPr>
          <a:lstStyle/>
          <a:p>
            <a:pPr eaLnBrk="1" hangingPunct="1"/>
            <a:r>
              <a:rPr lang="en-US" sz="4000">
                <a:solidFill>
                  <a:srgbClr val="FF9900"/>
                </a:solidFill>
                <a:latin typeface="Comic Sans MS" pitchFamily="66" charset="0"/>
              </a:rPr>
              <a:t>Scattering Length</a:t>
            </a:r>
          </a:p>
        </p:txBody>
      </p:sp>
      <p:sp>
        <p:nvSpPr>
          <p:cNvPr id="32" name="TextBox 31"/>
          <p:cNvSpPr txBox="1">
            <a:spLocks noChangeArrowheads="1"/>
          </p:cNvSpPr>
          <p:nvPr/>
        </p:nvSpPr>
        <p:spPr bwMode="auto">
          <a:xfrm>
            <a:off x="0" y="4038600"/>
            <a:ext cx="1204913" cy="523875"/>
          </a:xfrm>
          <a:prstGeom prst="rect">
            <a:avLst/>
          </a:prstGeom>
          <a:noFill/>
          <a:ln w="9525">
            <a:noFill/>
            <a:miter lim="800000"/>
            <a:headEnd/>
            <a:tailEnd/>
          </a:ln>
        </p:spPr>
        <p:txBody>
          <a:bodyPr wrap="none">
            <a:spAutoFit/>
          </a:bodyPr>
          <a:lstStyle/>
          <a:p>
            <a:pPr eaLnBrk="1" hangingPunct="1"/>
            <a:r>
              <a:rPr lang="en-US" sz="2800" b="1">
                <a:solidFill>
                  <a:srgbClr val="FF0000"/>
                </a:solidFill>
                <a:latin typeface="Calibri" pitchFamily="34" charset="0"/>
              </a:rPr>
              <a:t>Same !</a:t>
            </a:r>
          </a:p>
        </p:txBody>
      </p:sp>
      <p:cxnSp>
        <p:nvCxnSpPr>
          <p:cNvPr id="34" name="Straight Arrow Connector 33"/>
          <p:cNvCxnSpPr/>
          <p:nvPr/>
        </p:nvCxnSpPr>
        <p:spPr>
          <a:xfrm flipV="1">
            <a:off x="457200" y="3124200"/>
            <a:ext cx="228600" cy="990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57200" y="4572000"/>
            <a:ext cx="37338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34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34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34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34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434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34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434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34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34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26" presetClass="emph" presetSubtype="0" repeatCount="10000" fill="hold" grpId="1" nodeType="withEffect">
                                  <p:stCondLst>
                                    <p:cond delay="0"/>
                                  </p:stCondLst>
                                  <p:childTnLst>
                                    <p:animEffect transition="out" filter="fade">
                                      <p:cBhvr>
                                        <p:cTn id="36" dur="1000" tmFilter="0, 0; .2, .5; .8, .5; 1, 0"/>
                                        <p:tgtEl>
                                          <p:spTgt spid="32"/>
                                        </p:tgtEl>
                                      </p:cBhvr>
                                    </p:animEffect>
                                    <p:animScale>
                                      <p:cBhvr>
                                        <p:cTn id="37" dur="500" autoRev="1" fill="hold"/>
                                        <p:tgtEl>
                                          <p:spTgt spid="32"/>
                                        </p:tgtEl>
                                      </p:cBhvr>
                                      <p:by x="105000" y="105000"/>
                                    </p:animScale>
                                  </p:childTnLst>
                                </p:cTn>
                              </p:par>
                              <p:par>
                                <p:cTn id="38" presetID="26" presetClass="emph" presetSubtype="0" repeatCount="10000" fill="hold" nodeType="withEffect">
                                  <p:stCondLst>
                                    <p:cond delay="0"/>
                                  </p:stCondLst>
                                  <p:childTnLst>
                                    <p:animEffect transition="out" filter="fade">
                                      <p:cBhvr>
                                        <p:cTn id="39" dur="1000" tmFilter="0, 0; .2, .5; .8, .5; 1, 0"/>
                                        <p:tgtEl>
                                          <p:spTgt spid="743440"/>
                                        </p:tgtEl>
                                      </p:cBhvr>
                                    </p:animEffect>
                                    <p:animScale>
                                      <p:cBhvr>
                                        <p:cTn id="40" dur="500" autoRev="1" fill="hold"/>
                                        <p:tgtEl>
                                          <p:spTgt spid="743440"/>
                                        </p:tgtEl>
                                      </p:cBhvr>
                                      <p:by x="105000" y="105000"/>
                                    </p:animScale>
                                  </p:childTnLst>
                                </p:cTn>
                              </p:par>
                              <p:par>
                                <p:cTn id="41" presetID="26" presetClass="emph" presetSubtype="0" repeatCount="10000" fill="hold" nodeType="withEffect">
                                  <p:stCondLst>
                                    <p:cond delay="0"/>
                                  </p:stCondLst>
                                  <p:childTnLst>
                                    <p:animEffect transition="out" filter="fade">
                                      <p:cBhvr>
                                        <p:cTn id="42" dur="1000" tmFilter="0, 0; .2, .5; .8, .5; 1, 0"/>
                                        <p:tgtEl>
                                          <p:spTgt spid="743446"/>
                                        </p:tgtEl>
                                      </p:cBhvr>
                                    </p:animEffect>
                                    <p:animScale>
                                      <p:cBhvr>
                                        <p:cTn id="43" dur="500" autoRev="1" fill="hold"/>
                                        <p:tgtEl>
                                          <p:spTgt spid="743446"/>
                                        </p:tgtEl>
                                      </p:cBhvr>
                                      <p:by x="105000" y="105000"/>
                                    </p:animScale>
                                  </p:childTnLst>
                                </p:cTn>
                              </p:par>
                              <p:par>
                                <p:cTn id="44" presetID="1" presetClass="entr" presetSubtype="0"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39" grpId="0" animBg="1"/>
      <p:bldP spid="743445" grpId="0" animBg="1"/>
      <p:bldP spid="743450" grpId="0"/>
      <p:bldP spid="743452" grpId="0" animBg="1"/>
      <p:bldP spid="743454" grpId="0" animBg="1"/>
      <p:bldP spid="32" grpId="0"/>
      <p:bldP spid="32"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2"/>
          <p:cNvSpPr txBox="1">
            <a:spLocks noChangeArrowheads="1"/>
          </p:cNvSpPr>
          <p:nvPr/>
        </p:nvSpPr>
        <p:spPr bwMode="auto">
          <a:xfrm>
            <a:off x="457200" y="838200"/>
            <a:ext cx="8610600" cy="5819775"/>
          </a:xfrm>
          <a:prstGeom prst="rect">
            <a:avLst/>
          </a:prstGeom>
          <a:noFill/>
          <a:ln w="9525" algn="ctr">
            <a:noFill/>
            <a:miter lim="800000"/>
            <a:headEnd/>
            <a:tailEnd/>
          </a:ln>
        </p:spPr>
        <p:txBody>
          <a:bodyPr>
            <a:spAutoFit/>
          </a:bodyPr>
          <a:lstStyle/>
          <a:p>
            <a:pPr marL="457200" indent="-457200" eaLnBrk="1" hangingPunct="1">
              <a:lnSpc>
                <a:spcPct val="90000"/>
              </a:lnSpc>
              <a:spcBef>
                <a:spcPct val="20000"/>
              </a:spcBef>
              <a:buFontTx/>
              <a:buAutoNum type="arabicPeriod"/>
            </a:pPr>
            <a:r>
              <a:rPr lang="en-US" sz="2800">
                <a:solidFill>
                  <a:srgbClr val="000000"/>
                </a:solidFill>
                <a:latin typeface="Comic Sans MS" pitchFamily="66" charset="0"/>
              </a:rPr>
              <a:t>May be capable of “solving” gauge hierarchy </a:t>
            </a:r>
          </a:p>
          <a:p>
            <a:pPr marL="914400" lvl="1" indent="-457200" eaLnBrk="1" hangingPunct="1">
              <a:lnSpc>
                <a:spcPct val="90000"/>
              </a:lnSpc>
              <a:spcBef>
                <a:spcPct val="20000"/>
              </a:spcBef>
            </a:pPr>
            <a:r>
              <a:rPr lang="en-US" sz="2400">
                <a:solidFill>
                  <a:srgbClr val="000000"/>
                </a:solidFill>
                <a:latin typeface="Comic Sans MS" pitchFamily="66" charset="0"/>
              </a:rPr>
              <a:t>  Why is the Planck mass                = 10</a:t>
            </a:r>
            <a:r>
              <a:rPr lang="en-US" sz="2400" baseline="30000">
                <a:solidFill>
                  <a:srgbClr val="000000"/>
                </a:solidFill>
                <a:latin typeface="Comic Sans MS" pitchFamily="66" charset="0"/>
              </a:rPr>
              <a:t>19</a:t>
            </a:r>
            <a:r>
              <a:rPr lang="en-US" sz="2400">
                <a:solidFill>
                  <a:srgbClr val="000000"/>
                </a:solidFill>
                <a:latin typeface="Comic Sans MS" pitchFamily="66" charset="0"/>
              </a:rPr>
              <a:t> GeV so much larger than the electroweak mass (~ 10</a:t>
            </a:r>
            <a:r>
              <a:rPr lang="en-US" sz="2400" baseline="30000">
                <a:solidFill>
                  <a:srgbClr val="000000"/>
                </a:solidFill>
                <a:latin typeface="Comic Sans MS" pitchFamily="66" charset="0"/>
              </a:rPr>
              <a:t>2</a:t>
            </a:r>
            <a:r>
              <a:rPr lang="en-US" sz="2400">
                <a:solidFill>
                  <a:srgbClr val="000000"/>
                </a:solidFill>
                <a:latin typeface="Comic Sans MS" pitchFamily="66" charset="0"/>
              </a:rPr>
              <a:t> GeV)</a:t>
            </a:r>
          </a:p>
          <a:p>
            <a:pPr marL="457200" indent="-457200" eaLnBrk="1" hangingPunct="1">
              <a:lnSpc>
                <a:spcPct val="90000"/>
              </a:lnSpc>
              <a:spcBef>
                <a:spcPct val="20000"/>
              </a:spcBef>
            </a:pPr>
            <a:r>
              <a:rPr lang="en-US" sz="2800">
                <a:solidFill>
                  <a:srgbClr val="000000"/>
                </a:solidFill>
                <a:latin typeface="Comic Sans MS" pitchFamily="66" charset="0"/>
              </a:rPr>
              <a:t>2. Can permit unification of strong &amp; electroweak</a:t>
            </a:r>
          </a:p>
          <a:p>
            <a:pPr marL="457200" indent="-457200" eaLnBrk="1" hangingPunct="1">
              <a:lnSpc>
                <a:spcPct val="90000"/>
              </a:lnSpc>
              <a:spcBef>
                <a:spcPct val="20000"/>
              </a:spcBef>
            </a:pPr>
            <a:r>
              <a:rPr lang="en-US" sz="2800">
                <a:solidFill>
                  <a:srgbClr val="000000"/>
                </a:solidFill>
                <a:latin typeface="Comic Sans MS" pitchFamily="66" charset="0"/>
              </a:rPr>
              <a:t>	couplings at the Planck mass (if M</a:t>
            </a:r>
            <a:r>
              <a:rPr lang="en-US" sz="2800" baseline="-25000">
                <a:solidFill>
                  <a:srgbClr val="000000"/>
                </a:solidFill>
                <a:latin typeface="Comic Sans MS" pitchFamily="66" charset="0"/>
              </a:rPr>
              <a:t>SUSY</a:t>
            </a:r>
            <a:r>
              <a:rPr lang="en-US" sz="2800">
                <a:solidFill>
                  <a:srgbClr val="000000"/>
                </a:solidFill>
                <a:latin typeface="Comic Sans MS" pitchFamily="66" charset="0"/>
              </a:rPr>
              <a:t> ~ TeV)</a:t>
            </a:r>
          </a:p>
          <a:p>
            <a:pPr marL="457200" indent="-457200" eaLnBrk="1" hangingPunct="1">
              <a:lnSpc>
                <a:spcPct val="90000"/>
              </a:lnSpc>
              <a:spcBef>
                <a:spcPct val="20000"/>
              </a:spcBef>
            </a:pPr>
            <a:endParaRPr lang="en-US" sz="2800">
              <a:solidFill>
                <a:srgbClr val="000000"/>
              </a:solidFill>
              <a:latin typeface="Comic Sans MS" pitchFamily="66" charset="0"/>
            </a:endParaRPr>
          </a:p>
          <a:p>
            <a:pPr marL="457200" indent="-457200" eaLnBrk="1" hangingPunct="1">
              <a:lnSpc>
                <a:spcPct val="90000"/>
              </a:lnSpc>
              <a:spcBef>
                <a:spcPct val="20000"/>
              </a:spcBef>
            </a:pPr>
            <a:endParaRPr lang="en-US" sz="2800">
              <a:solidFill>
                <a:srgbClr val="000000"/>
              </a:solidFill>
              <a:latin typeface="Comic Sans MS" pitchFamily="66" charset="0"/>
            </a:endParaRPr>
          </a:p>
          <a:p>
            <a:pPr marL="457200" indent="-457200" eaLnBrk="1" hangingPunct="1">
              <a:lnSpc>
                <a:spcPct val="90000"/>
              </a:lnSpc>
              <a:spcBef>
                <a:spcPct val="20000"/>
              </a:spcBef>
            </a:pPr>
            <a:endParaRPr lang="en-US" sz="2800">
              <a:solidFill>
                <a:srgbClr val="000000"/>
              </a:solidFill>
              <a:latin typeface="Comic Sans MS" pitchFamily="66" charset="0"/>
            </a:endParaRPr>
          </a:p>
          <a:p>
            <a:pPr marL="457200" indent="-457200" eaLnBrk="1" hangingPunct="1">
              <a:lnSpc>
                <a:spcPct val="90000"/>
              </a:lnSpc>
              <a:spcBef>
                <a:spcPct val="20000"/>
              </a:spcBef>
            </a:pPr>
            <a:endParaRPr lang="en-US" sz="2800">
              <a:solidFill>
                <a:srgbClr val="000000"/>
              </a:solidFill>
              <a:latin typeface="Comic Sans MS" pitchFamily="66" charset="0"/>
            </a:endParaRPr>
          </a:p>
          <a:p>
            <a:pPr marL="457200" indent="-457200" eaLnBrk="1" hangingPunct="1">
              <a:lnSpc>
                <a:spcPct val="90000"/>
              </a:lnSpc>
              <a:spcBef>
                <a:spcPct val="20000"/>
              </a:spcBef>
            </a:pPr>
            <a:endParaRPr lang="en-US" sz="2800">
              <a:solidFill>
                <a:srgbClr val="000000"/>
              </a:solidFill>
              <a:latin typeface="Comic Sans MS" pitchFamily="66" charset="0"/>
            </a:endParaRPr>
          </a:p>
          <a:p>
            <a:pPr marL="457200" indent="-457200" eaLnBrk="1" hangingPunct="1">
              <a:lnSpc>
                <a:spcPct val="90000"/>
              </a:lnSpc>
              <a:spcBef>
                <a:spcPct val="20000"/>
              </a:spcBef>
            </a:pPr>
            <a:endParaRPr lang="en-US" sz="2800">
              <a:solidFill>
                <a:srgbClr val="000000"/>
              </a:solidFill>
              <a:latin typeface="Comic Sans MS" pitchFamily="66" charset="0"/>
            </a:endParaRPr>
          </a:p>
          <a:p>
            <a:pPr marL="457200" indent="-457200" eaLnBrk="1" hangingPunct="1">
              <a:lnSpc>
                <a:spcPct val="90000"/>
              </a:lnSpc>
              <a:spcBef>
                <a:spcPct val="20000"/>
              </a:spcBef>
            </a:pPr>
            <a:r>
              <a:rPr lang="en-US" sz="2800">
                <a:solidFill>
                  <a:srgbClr val="000000"/>
                </a:solidFill>
                <a:latin typeface="Comic Sans MS" pitchFamily="66" charset="0"/>
              </a:rPr>
              <a:t>3. Can have a SUSY particle as the cosmic Dark Matter (the Lightest SUSY Particle)</a:t>
            </a:r>
          </a:p>
        </p:txBody>
      </p:sp>
      <p:sp>
        <p:nvSpPr>
          <p:cNvPr id="25604" name="Rectangle 3"/>
          <p:cNvSpPr>
            <a:spLocks noGrp="1" noChangeArrowheads="1"/>
          </p:cNvSpPr>
          <p:nvPr>
            <p:ph type="title"/>
          </p:nvPr>
        </p:nvSpPr>
        <p:spPr>
          <a:xfrm>
            <a:off x="685800" y="76200"/>
            <a:ext cx="7772400" cy="762000"/>
          </a:xfrm>
        </p:spPr>
        <p:txBody>
          <a:bodyPr/>
          <a:lstStyle/>
          <a:p>
            <a:pPr eaLnBrk="1" hangingPunct="1"/>
            <a:r>
              <a:rPr lang="en-US" b="1" smtClean="0">
                <a:solidFill>
                  <a:srgbClr val="FF9900"/>
                </a:solidFill>
                <a:latin typeface="Comic Sans MS" pitchFamily="66" charset="0"/>
              </a:rPr>
              <a:t>Why SUSY?</a:t>
            </a:r>
          </a:p>
        </p:txBody>
      </p:sp>
      <p:pic>
        <p:nvPicPr>
          <p:cNvPr id="25605" name="Picture 4"/>
          <p:cNvPicPr>
            <a:picLocks noGrp="1" noChangeAspect="1" noChangeArrowheads="1"/>
          </p:cNvPicPr>
          <p:nvPr>
            <p:ph type="body" idx="1"/>
          </p:nvPr>
        </p:nvPicPr>
        <p:blipFill>
          <a:blip r:embed="rId3" cstate="print"/>
          <a:srcRect l="3326" t="6522" r="-6096" b="4347"/>
          <a:stretch>
            <a:fillRect/>
          </a:stretch>
        </p:blipFill>
        <p:spPr>
          <a:xfrm>
            <a:off x="762000" y="3124200"/>
            <a:ext cx="6400800" cy="2438400"/>
          </a:xfrm>
        </p:spPr>
      </p:pic>
      <p:graphicFrame>
        <p:nvGraphicFramePr>
          <p:cNvPr id="25602" name="Object 5"/>
          <p:cNvGraphicFramePr>
            <a:graphicFrameLocks noChangeAspect="1"/>
          </p:cNvGraphicFramePr>
          <p:nvPr/>
        </p:nvGraphicFramePr>
        <p:xfrm>
          <a:off x="4572000" y="1143000"/>
          <a:ext cx="1143000" cy="714375"/>
        </p:xfrm>
        <a:graphic>
          <a:graphicData uri="http://schemas.openxmlformats.org/presentationml/2006/ole">
            <mc:AlternateContent xmlns:mc="http://schemas.openxmlformats.org/markup-compatibility/2006">
              <mc:Choice xmlns:v="urn:schemas-microsoft-com:vml" Requires="v">
                <p:oleObj spid="_x0000_s26676" name="Equation" r:id="rId4" imgW="711000" imgH="444240" progId="Equation.3">
                  <p:embed/>
                </p:oleObj>
              </mc:Choice>
              <mc:Fallback>
                <p:oleObj name="Equation" r:id="rId4" imgW="711000" imgH="44424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143000"/>
                        <a:ext cx="1143000"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685800" y="0"/>
            <a:ext cx="7772400" cy="838200"/>
          </a:xfrm>
        </p:spPr>
        <p:txBody>
          <a:bodyPr/>
          <a:lstStyle/>
          <a:p>
            <a:pPr eaLnBrk="1" hangingPunct="1"/>
            <a:r>
              <a:rPr lang="en-US" b="1" smtClean="0">
                <a:solidFill>
                  <a:srgbClr val="FF9900"/>
                </a:solidFill>
                <a:latin typeface="Comic Sans MS" pitchFamily="66" charset="0"/>
              </a:rPr>
              <a:t>What’s in SUSY?</a:t>
            </a:r>
          </a:p>
        </p:txBody>
      </p:sp>
      <p:sp>
        <p:nvSpPr>
          <p:cNvPr id="208899" name="Rectangle 3"/>
          <p:cNvSpPr>
            <a:spLocks noGrp="1" noChangeArrowheads="1"/>
          </p:cNvSpPr>
          <p:nvPr>
            <p:ph type="body" idx="1"/>
          </p:nvPr>
        </p:nvSpPr>
        <p:spPr>
          <a:xfrm>
            <a:off x="685800" y="1066800"/>
            <a:ext cx="7772400" cy="5562600"/>
          </a:xfrm>
        </p:spPr>
        <p:txBody>
          <a:bodyPr/>
          <a:lstStyle/>
          <a:p>
            <a:pPr eaLnBrk="1" hangingPunct="1">
              <a:lnSpc>
                <a:spcPct val="90000"/>
              </a:lnSpc>
            </a:pPr>
            <a:r>
              <a:rPr lang="en-US" smtClean="0">
                <a:solidFill>
                  <a:srgbClr val="CC3300"/>
                </a:solidFill>
              </a:rPr>
              <a:t>Each particle of the Standard Model has a partner in SUSY </a:t>
            </a:r>
          </a:p>
          <a:p>
            <a:pPr lvl="1" eaLnBrk="1" hangingPunct="1">
              <a:lnSpc>
                <a:spcPct val="90000"/>
              </a:lnSpc>
            </a:pPr>
            <a:r>
              <a:rPr lang="en-US" smtClean="0"/>
              <a:t>Leptons and quarks have boson partners</a:t>
            </a:r>
          </a:p>
          <a:p>
            <a:pPr lvl="1" eaLnBrk="1" hangingPunct="1">
              <a:lnSpc>
                <a:spcPct val="90000"/>
              </a:lnSpc>
            </a:pPr>
            <a:r>
              <a:rPr lang="en-US" smtClean="0"/>
              <a:t>Gauge particles and Higgs have fermion partners</a:t>
            </a:r>
          </a:p>
          <a:p>
            <a:pPr eaLnBrk="1" hangingPunct="1">
              <a:lnSpc>
                <a:spcPct val="90000"/>
              </a:lnSpc>
            </a:pPr>
            <a:r>
              <a:rPr lang="en-US" smtClean="0">
                <a:solidFill>
                  <a:srgbClr val="CC3300"/>
                </a:solidFill>
              </a:rPr>
              <a:t>Many new couplings possible</a:t>
            </a:r>
          </a:p>
          <a:p>
            <a:pPr eaLnBrk="1" hangingPunct="1">
              <a:lnSpc>
                <a:spcPct val="90000"/>
              </a:lnSpc>
            </a:pPr>
            <a:r>
              <a:rPr lang="en-US" smtClean="0">
                <a:solidFill>
                  <a:srgbClr val="CC3300"/>
                </a:solidFill>
              </a:rPr>
              <a:t>Minimal Supersymmetric Standard Model (MSSM) </a:t>
            </a:r>
          </a:p>
          <a:p>
            <a:pPr lvl="1" eaLnBrk="1" hangingPunct="1">
              <a:lnSpc>
                <a:spcPct val="90000"/>
              </a:lnSpc>
            </a:pPr>
            <a:r>
              <a:rPr lang="en-US" smtClean="0"/>
              <a:t>Minimal set of new particles/couplings to produce a self-consistent model that is consistent with the standard model for energies &lt; TeV</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3"/>
          <p:cNvSpPr>
            <a:spLocks noGrp="1" noChangeArrowheads="1"/>
          </p:cNvSpPr>
          <p:nvPr>
            <p:ph type="body" idx="1"/>
          </p:nvPr>
        </p:nvSpPr>
        <p:spPr>
          <a:xfrm>
            <a:off x="685800" y="1219200"/>
            <a:ext cx="8001000" cy="4724400"/>
          </a:xfrm>
        </p:spPr>
        <p:txBody>
          <a:bodyPr/>
          <a:lstStyle/>
          <a:p>
            <a:pPr eaLnBrk="1" hangingPunct="1">
              <a:lnSpc>
                <a:spcPct val="80000"/>
              </a:lnSpc>
              <a:buFontTx/>
              <a:buNone/>
            </a:pPr>
            <a:endParaRPr lang="en-US" sz="2400" b="1" smtClean="0"/>
          </a:p>
          <a:p>
            <a:pPr eaLnBrk="1" hangingPunct="1">
              <a:lnSpc>
                <a:spcPct val="80000"/>
              </a:lnSpc>
            </a:pPr>
            <a:r>
              <a:rPr lang="en-US" sz="2800" b="1" smtClean="0"/>
              <a:t>Can modulate the dressing field around a relative precession of zero. </a:t>
            </a:r>
          </a:p>
          <a:p>
            <a:pPr lvl="1" eaLnBrk="1" hangingPunct="1">
              <a:lnSpc>
                <a:spcPct val="80000"/>
              </a:lnSpc>
            </a:pPr>
            <a:r>
              <a:rPr lang="en-US" sz="2400" b="1" smtClean="0"/>
              <a:t>Reducing effect of external B-fields</a:t>
            </a:r>
          </a:p>
          <a:p>
            <a:pPr lvl="1" eaLnBrk="1" hangingPunct="1">
              <a:lnSpc>
                <a:spcPct val="80000"/>
              </a:lnSpc>
            </a:pPr>
            <a:r>
              <a:rPr lang="en-US" sz="2400" b="1" smtClean="0"/>
              <a:t>Measure scintillation light intensity asymmetry vs. direction of E-field</a:t>
            </a:r>
          </a:p>
          <a:p>
            <a:pPr eaLnBrk="1" hangingPunct="1">
              <a:lnSpc>
                <a:spcPct val="80000"/>
              </a:lnSpc>
            </a:pPr>
            <a:endParaRPr lang="en-US" sz="2800" b="1" smtClean="0"/>
          </a:p>
          <a:p>
            <a:pPr eaLnBrk="1" hangingPunct="1">
              <a:lnSpc>
                <a:spcPct val="80000"/>
              </a:lnSpc>
            </a:pPr>
            <a:r>
              <a:rPr lang="en-US" sz="2800" b="1" smtClean="0"/>
              <a:t>Challenging technical issues must be overcome</a:t>
            </a:r>
          </a:p>
          <a:p>
            <a:pPr lvl="1" eaLnBrk="1" hangingPunct="1">
              <a:lnSpc>
                <a:spcPct val="80000"/>
              </a:lnSpc>
            </a:pPr>
            <a:r>
              <a:rPr lang="en-US" sz="2400" b="1" smtClean="0"/>
              <a:t> Uniformity of the RF field must be better than 0.1%</a:t>
            </a:r>
          </a:p>
          <a:p>
            <a:pPr lvl="1" eaLnBrk="1" hangingPunct="1">
              <a:lnSpc>
                <a:spcPct val="80000"/>
              </a:lnSpc>
            </a:pPr>
            <a:r>
              <a:rPr lang="en-US" sz="2400" b="1" smtClean="0"/>
              <a:t> Eddy currents will heat conductors</a:t>
            </a:r>
          </a:p>
          <a:p>
            <a:pPr eaLnBrk="1" hangingPunct="1">
              <a:lnSpc>
                <a:spcPct val="80000"/>
              </a:lnSpc>
            </a:pPr>
            <a:endParaRPr lang="en-US" sz="2800" smtClean="0"/>
          </a:p>
        </p:txBody>
      </p:sp>
      <p:sp>
        <p:nvSpPr>
          <p:cNvPr id="209923" name="Rectangle 4"/>
          <p:cNvSpPr>
            <a:spLocks noChangeArrowheads="1"/>
          </p:cNvSpPr>
          <p:nvPr/>
        </p:nvSpPr>
        <p:spPr bwMode="auto">
          <a:xfrm>
            <a:off x="762000" y="152400"/>
            <a:ext cx="7772400" cy="762000"/>
          </a:xfrm>
          <a:prstGeom prst="rect">
            <a:avLst/>
          </a:prstGeom>
          <a:noFill/>
          <a:ln w="9525">
            <a:noFill/>
            <a:miter lim="800000"/>
            <a:headEnd/>
            <a:tailEnd/>
          </a:ln>
        </p:spPr>
        <p:txBody>
          <a:bodyPr anchor="ctr"/>
          <a:lstStyle/>
          <a:p>
            <a:pPr algn="ctr" eaLnBrk="1" hangingPunct="1"/>
            <a:r>
              <a:rPr lang="en-US" sz="4400" b="1">
                <a:solidFill>
                  <a:srgbClr val="FF9900"/>
                </a:solidFill>
                <a:latin typeface="Comic Sans MS" pitchFamily="66" charset="0"/>
              </a:rPr>
              <a:t>“Dressed Spins”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81000" y="304800"/>
            <a:ext cx="8458200" cy="1477341"/>
          </a:xfrm>
        </p:spPr>
        <p:txBody>
          <a:bodyPr>
            <a:normAutofit fontScale="90000"/>
          </a:bodyPr>
          <a:lstStyle/>
          <a:p>
            <a:r>
              <a:rPr lang="en-US" b="1" dirty="0" smtClean="0">
                <a:solidFill>
                  <a:schemeClr val="accent6"/>
                </a:solidFill>
                <a:latin typeface="Comic Sans MS" panose="030F0702030302020204" pitchFamily="66" charset="0"/>
              </a:rPr>
              <a:t>Why is CP Violation Interesting?</a:t>
            </a:r>
            <a:br>
              <a:rPr lang="en-US" b="1" dirty="0" smtClean="0">
                <a:solidFill>
                  <a:schemeClr val="accent6"/>
                </a:solidFill>
                <a:latin typeface="Comic Sans MS" panose="030F0702030302020204" pitchFamily="66" charset="0"/>
              </a:rPr>
            </a:br>
            <a:r>
              <a:rPr lang="en-US" b="1" dirty="0" smtClean="0">
                <a:solidFill>
                  <a:schemeClr val="accent6"/>
                </a:solidFill>
                <a:latin typeface="Comic Sans MS" panose="030F0702030302020204" pitchFamily="66" charset="0"/>
                <a:sym typeface="Wingdings" panose="05000000000000000000" pitchFamily="2" charset="2"/>
              </a:rPr>
              <a:t> There’s a Big Puzzle in the Early Universe:</a:t>
            </a:r>
            <a:endParaRPr lang="en-US" b="1" dirty="0">
              <a:solidFill>
                <a:schemeClr val="accent6"/>
              </a:solidFill>
              <a:latin typeface="Comic Sans MS" panose="030F0702030302020204" pitchFamily="66" charset="0"/>
            </a:endParaRPr>
          </a:p>
        </p:txBody>
      </p:sp>
      <p:sp>
        <p:nvSpPr>
          <p:cNvPr id="4" name="Slide Number Placeholder 3"/>
          <p:cNvSpPr>
            <a:spLocks noGrp="1"/>
          </p:cNvSpPr>
          <p:nvPr>
            <p:ph type="sldNum" sz="quarter" idx="12"/>
          </p:nvPr>
        </p:nvSpPr>
        <p:spPr/>
        <p:txBody>
          <a:bodyPr/>
          <a:lstStyle/>
          <a:p>
            <a:pPr>
              <a:defRPr/>
            </a:pPr>
            <a:fld id="{D7FFC93E-BB8E-4FF2-88EC-5DC3A852F10F}" type="slidenum">
              <a:rPr lang="en-US" smtClean="0"/>
              <a:pPr>
                <a:defRPr/>
              </a:pPr>
              <a:t>6</a:t>
            </a:fld>
            <a:endParaRPr lang="en-US"/>
          </a:p>
        </p:txBody>
      </p:sp>
      <p:pic>
        <p:nvPicPr>
          <p:cNvPr id="7" name="Picture 2" descr="https://reducedplanckconstant.files.wordpress.com/2014/01/fed69-page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2948610"/>
            <a:ext cx="2237101" cy="23091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reducedplanckconstant.files.wordpress.com/2014/01/fed69-p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l="44015"/>
          <a:stretch/>
        </p:blipFill>
        <p:spPr bwMode="auto">
          <a:xfrm>
            <a:off x="6462804" y="2914650"/>
            <a:ext cx="1252447" cy="23091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reducedplanckconstant.files.wordpress.com/2014/01/fed69-page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7086"/>
          <a:stretch/>
        </p:blipFill>
        <p:spPr bwMode="auto">
          <a:xfrm>
            <a:off x="6253554" y="3611487"/>
            <a:ext cx="209250" cy="5033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962158" y="2948609"/>
            <a:ext cx="2166238" cy="1685077"/>
          </a:xfrm>
          <a:prstGeom prst="rect">
            <a:avLst/>
          </a:prstGeom>
          <a:noFill/>
        </p:spPr>
        <p:txBody>
          <a:bodyPr wrap="square" rtlCol="0">
            <a:spAutoFit/>
          </a:bodyPr>
          <a:lstStyle/>
          <a:p>
            <a:r>
              <a:rPr lang="en-US" dirty="0"/>
              <a:t>You might expect equal amounts of matter &amp; antimatter in the Universe after the Big Bang</a:t>
            </a:r>
          </a:p>
          <a:p>
            <a:endParaRPr lang="en-US" sz="1350" dirty="0"/>
          </a:p>
        </p:txBody>
      </p:sp>
      <mc:AlternateContent xmlns:mc="http://schemas.openxmlformats.org/markup-compatibility/2006" xmlns:a14="http://schemas.microsoft.com/office/drawing/2010/main">
        <mc:Choice Requires="a14">
          <p:sp>
            <p:nvSpPr>
              <p:cNvPr id="13" name="TextBox 12"/>
              <p:cNvSpPr txBox="1"/>
              <p:nvPr/>
            </p:nvSpPr>
            <p:spPr>
              <a:xfrm>
                <a:off x="4114918" y="5086351"/>
                <a:ext cx="2743082" cy="730969"/>
              </a:xfrm>
              <a:prstGeom prst="rect">
                <a:avLst/>
              </a:prstGeom>
              <a:noFill/>
            </p:spPr>
            <p:txBody>
              <a:bodyPr wrap="square" rtlCol="0">
                <a:spAutoFit/>
              </a:bodyPr>
              <a:lstStyle/>
              <a:p>
                <a:r>
                  <a:rPr lang="en-US" sz="2800" dirty="0">
                    <a:sym typeface="Wingdings" panose="05000000000000000000" pitchFamily="2" charset="2"/>
                  </a:rPr>
                  <a:t> But </a:t>
                </a:r>
                <a14:m>
                  <m:oMath xmlns:m="http://schemas.openxmlformats.org/officeDocument/2006/math">
                    <m:acc>
                      <m:accPr>
                        <m:chr m:val="̅"/>
                        <m:ctrlPr>
                          <a:rPr lang="en-US" sz="2800" i="1">
                            <a:latin typeface="Cambria Math" panose="02040503050406030204" pitchFamily="18" charset="0"/>
                            <a:sym typeface="Wingdings" panose="05000000000000000000" pitchFamily="2" charset="2"/>
                          </a:rPr>
                        </m:ctrlPr>
                      </m:accPr>
                      <m:e>
                        <m:r>
                          <a:rPr lang="en-US" sz="2800" i="1">
                            <a:latin typeface="Cambria Math" panose="02040503050406030204" pitchFamily="18" charset="0"/>
                            <a:sym typeface="Wingdings" panose="05000000000000000000" pitchFamily="2" charset="2"/>
                          </a:rPr>
                          <m:t>𝑀</m:t>
                        </m:r>
                      </m:e>
                    </m:acc>
                    <m:r>
                      <a:rPr lang="en-US" sz="2800" i="1">
                        <a:latin typeface="Cambria Math" panose="02040503050406030204" pitchFamily="18" charset="0"/>
                        <a:sym typeface="Wingdings" panose="05000000000000000000" pitchFamily="2" charset="2"/>
                      </a:rPr>
                      <m:t>≪</m:t>
                    </m:r>
                    <m:r>
                      <a:rPr lang="en-US" sz="2800" i="1">
                        <a:latin typeface="Cambria Math" panose="02040503050406030204" pitchFamily="18" charset="0"/>
                        <a:sym typeface="Wingdings" panose="05000000000000000000" pitchFamily="2" charset="2"/>
                      </a:rPr>
                      <m:t>𝑀</m:t>
                    </m:r>
                  </m:oMath>
                </a14:m>
                <a:endParaRPr lang="en-US" sz="2800" dirty="0"/>
              </a:p>
              <a:p>
                <a:endParaRPr lang="en-US" sz="1350" dirty="0"/>
              </a:p>
            </p:txBody>
          </p:sp>
        </mc:Choice>
        <mc:Fallback xmlns="">
          <p:sp>
            <p:nvSpPr>
              <p:cNvPr id="13" name="TextBox 12"/>
              <p:cNvSpPr txBox="1">
                <a:spLocks noRot="1" noChangeAspect="1" noMove="1" noResize="1" noEditPoints="1" noAdjustHandles="1" noChangeArrowheads="1" noChangeShapeType="1" noTextEdit="1"/>
              </p:cNvSpPr>
              <p:nvPr/>
            </p:nvSpPr>
            <p:spPr>
              <a:xfrm>
                <a:off x="4114918" y="5086351"/>
                <a:ext cx="2743082" cy="730969"/>
              </a:xfrm>
              <a:prstGeom prst="rect">
                <a:avLst/>
              </a:prstGeom>
              <a:blipFill rotWithShape="0">
                <a:blip r:embed="rId5"/>
                <a:stretch>
                  <a:fillRect l="-4444" t="-10000"/>
                </a:stretch>
              </a:blipFill>
            </p:spPr>
            <p:txBody>
              <a:bodyPr/>
              <a:lstStyle/>
              <a:p>
                <a:r>
                  <a:rPr lang="en-US">
                    <a:noFill/>
                  </a:rPr>
                  <a:t> </a:t>
                </a:r>
              </a:p>
            </p:txBody>
          </p:sp>
        </mc:Fallback>
      </mc:AlternateContent>
      <p:sp>
        <p:nvSpPr>
          <p:cNvPr id="2" name="Rectangle 1"/>
          <p:cNvSpPr/>
          <p:nvPr/>
        </p:nvSpPr>
        <p:spPr>
          <a:xfrm>
            <a:off x="1970310" y="5257800"/>
            <a:ext cx="2437018" cy="207749"/>
          </a:xfrm>
          <a:prstGeom prst="rect">
            <a:avLst/>
          </a:prstGeom>
        </p:spPr>
        <p:txBody>
          <a:bodyPr wrap="square">
            <a:spAutoFit/>
          </a:bodyPr>
          <a:lstStyle/>
          <a:p>
            <a:r>
              <a:rPr lang="en-US" sz="750" dirty="0"/>
              <a:t>http://www.iamatechie.com</a:t>
            </a:r>
          </a:p>
        </p:txBody>
      </p:sp>
    </p:spTree>
    <p:extLst>
      <p:ext uri="{BB962C8B-B14F-4D97-AF65-F5344CB8AC3E}">
        <p14:creationId xmlns:p14="http://schemas.microsoft.com/office/powerpoint/2010/main" val="426084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ChangeArrowheads="1"/>
          </p:cNvSpPr>
          <p:nvPr>
            <p:ph type="title"/>
          </p:nvPr>
        </p:nvSpPr>
        <p:spPr>
          <a:xfrm>
            <a:off x="762000" y="152400"/>
            <a:ext cx="7772400" cy="762000"/>
          </a:xfrm>
        </p:spPr>
        <p:txBody>
          <a:bodyPr/>
          <a:lstStyle/>
          <a:p>
            <a:pPr eaLnBrk="1" hangingPunct="1"/>
            <a:r>
              <a:rPr lang="en-US" b="1" smtClean="0">
                <a:solidFill>
                  <a:srgbClr val="FF9900"/>
                </a:solidFill>
                <a:latin typeface="Comic Sans MS" pitchFamily="66" charset="0"/>
              </a:rPr>
              <a:t>Classical spin in AC B-field</a:t>
            </a:r>
          </a:p>
        </p:txBody>
      </p:sp>
      <p:graphicFrame>
        <p:nvGraphicFramePr>
          <p:cNvPr id="26626" name="Object 14"/>
          <p:cNvGraphicFramePr>
            <a:graphicFrameLocks noChangeAspect="1"/>
          </p:cNvGraphicFramePr>
          <p:nvPr/>
        </p:nvGraphicFramePr>
        <p:xfrm>
          <a:off x="1144588" y="1601788"/>
          <a:ext cx="2235200" cy="1392237"/>
        </p:xfrm>
        <a:graphic>
          <a:graphicData uri="http://schemas.openxmlformats.org/presentationml/2006/ole">
            <mc:AlternateContent xmlns:mc="http://schemas.openxmlformats.org/markup-compatibility/2006">
              <mc:Choice xmlns:v="urn:schemas-microsoft-com:vml" Requires="v">
                <p:oleObj spid="_x0000_s27800" name="Equation" r:id="rId3" imgW="1143000" imgH="711000" progId="Equation.3">
                  <p:embed/>
                </p:oleObj>
              </mc:Choice>
              <mc:Fallback>
                <p:oleObj name="Equation" r:id="rId3" imgW="1143000" imgH="711000"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588" y="1601788"/>
                        <a:ext cx="2235200" cy="1392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20"/>
          <p:cNvGrpSpPr>
            <a:grpSpLocks/>
          </p:cNvGrpSpPr>
          <p:nvPr/>
        </p:nvGrpSpPr>
        <p:grpSpPr bwMode="auto">
          <a:xfrm>
            <a:off x="3165475" y="793750"/>
            <a:ext cx="3857625" cy="3265488"/>
            <a:chOff x="1680" y="960"/>
            <a:chExt cx="2692" cy="2459"/>
          </a:xfrm>
        </p:grpSpPr>
        <p:sp>
          <p:nvSpPr>
            <p:cNvPr id="26633" name="Oval 4"/>
            <p:cNvSpPr>
              <a:spLocks noChangeArrowheads="1"/>
            </p:cNvSpPr>
            <p:nvPr/>
          </p:nvSpPr>
          <p:spPr bwMode="auto">
            <a:xfrm>
              <a:off x="1680" y="1920"/>
              <a:ext cx="2112" cy="816"/>
            </a:xfrm>
            <a:prstGeom prst="ellipse">
              <a:avLst/>
            </a:prstGeom>
            <a:noFill/>
            <a:ln w="9525" algn="ctr">
              <a:solidFill>
                <a:schemeClr val="tx1"/>
              </a:solidFill>
              <a:round/>
              <a:headEnd/>
              <a:tailEnd/>
            </a:ln>
          </p:spPr>
          <p:txBody>
            <a:bodyPr wrap="none" anchor="ctr">
              <a:spAutoFit/>
            </a:bodyPr>
            <a:lstStyle/>
            <a:p>
              <a:pPr eaLnBrk="1" hangingPunct="1"/>
              <a:endParaRPr lang="en-US">
                <a:solidFill>
                  <a:srgbClr val="000000"/>
                </a:solidFill>
                <a:latin typeface="Calibri" pitchFamily="34" charset="0"/>
              </a:endParaRPr>
            </a:p>
          </p:txBody>
        </p:sp>
        <p:sp>
          <p:nvSpPr>
            <p:cNvPr id="26634" name="Line 5"/>
            <p:cNvSpPr>
              <a:spLocks noChangeShapeType="1"/>
            </p:cNvSpPr>
            <p:nvPr/>
          </p:nvSpPr>
          <p:spPr bwMode="auto">
            <a:xfrm flipV="1">
              <a:off x="2736" y="1104"/>
              <a:ext cx="0" cy="1200"/>
            </a:xfrm>
            <a:prstGeom prst="line">
              <a:avLst/>
            </a:prstGeom>
            <a:noFill/>
            <a:ln w="9525">
              <a:solidFill>
                <a:schemeClr val="tx1"/>
              </a:solidFill>
              <a:round/>
              <a:headEnd/>
              <a:tailEnd type="triangle" w="med" len="med"/>
            </a:ln>
          </p:spPr>
          <p:txBody>
            <a:bodyPr>
              <a:spAutoFit/>
            </a:bodyPr>
            <a:lstStyle/>
            <a:p>
              <a:endParaRPr lang="en-US"/>
            </a:p>
          </p:txBody>
        </p:sp>
        <p:sp>
          <p:nvSpPr>
            <p:cNvPr id="26635" name="Line 6"/>
            <p:cNvSpPr>
              <a:spLocks noChangeShapeType="1"/>
            </p:cNvSpPr>
            <p:nvPr/>
          </p:nvSpPr>
          <p:spPr bwMode="auto">
            <a:xfrm>
              <a:off x="2736" y="2304"/>
              <a:ext cx="1056" cy="0"/>
            </a:xfrm>
            <a:prstGeom prst="line">
              <a:avLst/>
            </a:prstGeom>
            <a:noFill/>
            <a:ln w="9525">
              <a:solidFill>
                <a:schemeClr val="tx1"/>
              </a:solidFill>
              <a:round/>
              <a:headEnd/>
              <a:tailEnd type="triangle" w="med" len="med"/>
            </a:ln>
          </p:spPr>
          <p:txBody>
            <a:bodyPr>
              <a:spAutoFit/>
            </a:bodyPr>
            <a:lstStyle/>
            <a:p>
              <a:endParaRPr lang="en-US"/>
            </a:p>
          </p:txBody>
        </p:sp>
        <p:sp>
          <p:nvSpPr>
            <p:cNvPr id="26636" name="Line 7"/>
            <p:cNvSpPr>
              <a:spLocks noChangeShapeType="1"/>
            </p:cNvSpPr>
            <p:nvPr/>
          </p:nvSpPr>
          <p:spPr bwMode="auto">
            <a:xfrm flipH="1">
              <a:off x="1968" y="2304"/>
              <a:ext cx="768" cy="816"/>
            </a:xfrm>
            <a:prstGeom prst="line">
              <a:avLst/>
            </a:prstGeom>
            <a:noFill/>
            <a:ln w="9525">
              <a:solidFill>
                <a:schemeClr val="tx1"/>
              </a:solidFill>
              <a:round/>
              <a:headEnd/>
              <a:tailEnd type="triangle" w="med" len="med"/>
            </a:ln>
          </p:spPr>
          <p:txBody>
            <a:bodyPr wrap="none">
              <a:spAutoFit/>
            </a:bodyPr>
            <a:lstStyle/>
            <a:p>
              <a:endParaRPr lang="en-US"/>
            </a:p>
          </p:txBody>
        </p:sp>
        <p:sp>
          <p:nvSpPr>
            <p:cNvPr id="26637" name="Text Box 8"/>
            <p:cNvSpPr txBox="1">
              <a:spLocks noChangeArrowheads="1"/>
            </p:cNvSpPr>
            <p:nvPr/>
          </p:nvSpPr>
          <p:spPr bwMode="auto">
            <a:xfrm>
              <a:off x="3840" y="2160"/>
              <a:ext cx="227" cy="299"/>
            </a:xfrm>
            <a:prstGeom prst="rect">
              <a:avLst/>
            </a:prstGeom>
            <a:noFill/>
            <a:ln w="9525" algn="ctr">
              <a:noFill/>
              <a:miter lim="800000"/>
              <a:headEnd/>
              <a:tailEnd/>
            </a:ln>
          </p:spPr>
          <p:txBody>
            <a:bodyPr wrap="none">
              <a:spAutoFit/>
            </a:bodyPr>
            <a:lstStyle/>
            <a:p>
              <a:pPr eaLnBrk="1" hangingPunct="1"/>
              <a:r>
                <a:rPr lang="en-US" sz="2000" b="1">
                  <a:solidFill>
                    <a:srgbClr val="000000"/>
                  </a:solidFill>
                  <a:latin typeface="Calibri" pitchFamily="34" charset="0"/>
                </a:rPr>
                <a:t>x</a:t>
              </a:r>
            </a:p>
          </p:txBody>
        </p:sp>
        <p:sp>
          <p:nvSpPr>
            <p:cNvPr id="26638" name="Text Box 9"/>
            <p:cNvSpPr txBox="1">
              <a:spLocks noChangeArrowheads="1"/>
            </p:cNvSpPr>
            <p:nvPr/>
          </p:nvSpPr>
          <p:spPr bwMode="auto">
            <a:xfrm>
              <a:off x="2016" y="3120"/>
              <a:ext cx="217" cy="299"/>
            </a:xfrm>
            <a:prstGeom prst="rect">
              <a:avLst/>
            </a:prstGeom>
            <a:noFill/>
            <a:ln w="9525" algn="ctr">
              <a:noFill/>
              <a:miter lim="800000"/>
              <a:headEnd/>
              <a:tailEnd/>
            </a:ln>
          </p:spPr>
          <p:txBody>
            <a:bodyPr wrap="none">
              <a:spAutoFit/>
            </a:bodyPr>
            <a:lstStyle/>
            <a:p>
              <a:pPr eaLnBrk="1" hangingPunct="1"/>
              <a:r>
                <a:rPr lang="en-US" sz="2000" b="1">
                  <a:solidFill>
                    <a:srgbClr val="000000"/>
                  </a:solidFill>
                  <a:latin typeface="Calibri" pitchFamily="34" charset="0"/>
                </a:rPr>
                <a:t>z</a:t>
              </a:r>
            </a:p>
          </p:txBody>
        </p:sp>
        <p:sp>
          <p:nvSpPr>
            <p:cNvPr id="26639" name="Text Box 10"/>
            <p:cNvSpPr txBox="1">
              <a:spLocks noChangeArrowheads="1"/>
            </p:cNvSpPr>
            <p:nvPr/>
          </p:nvSpPr>
          <p:spPr bwMode="auto">
            <a:xfrm>
              <a:off x="2784" y="960"/>
              <a:ext cx="228" cy="299"/>
            </a:xfrm>
            <a:prstGeom prst="rect">
              <a:avLst/>
            </a:prstGeom>
            <a:noFill/>
            <a:ln w="9525" algn="ctr">
              <a:noFill/>
              <a:miter lim="800000"/>
              <a:headEnd/>
              <a:tailEnd/>
            </a:ln>
          </p:spPr>
          <p:txBody>
            <a:bodyPr wrap="none">
              <a:spAutoFit/>
            </a:bodyPr>
            <a:lstStyle/>
            <a:p>
              <a:pPr eaLnBrk="1" hangingPunct="1"/>
              <a:r>
                <a:rPr lang="en-US" sz="2000" b="1">
                  <a:solidFill>
                    <a:srgbClr val="000000"/>
                  </a:solidFill>
                  <a:latin typeface="Calibri" pitchFamily="34" charset="0"/>
                </a:rPr>
                <a:t>y</a:t>
              </a:r>
            </a:p>
          </p:txBody>
        </p:sp>
        <p:sp>
          <p:nvSpPr>
            <p:cNvPr id="26640" name="Line 11"/>
            <p:cNvSpPr>
              <a:spLocks noChangeShapeType="1"/>
            </p:cNvSpPr>
            <p:nvPr/>
          </p:nvSpPr>
          <p:spPr bwMode="auto">
            <a:xfrm>
              <a:off x="2784" y="2544"/>
              <a:ext cx="1152" cy="0"/>
            </a:xfrm>
            <a:prstGeom prst="line">
              <a:avLst/>
            </a:prstGeom>
            <a:noFill/>
            <a:ln w="9525">
              <a:solidFill>
                <a:schemeClr val="tx1"/>
              </a:solidFill>
              <a:round/>
              <a:headEnd/>
              <a:tailEnd type="triangle" w="med" len="med"/>
            </a:ln>
          </p:spPr>
          <p:txBody>
            <a:bodyPr>
              <a:spAutoFit/>
            </a:bodyPr>
            <a:lstStyle/>
            <a:p>
              <a:endParaRPr lang="en-US"/>
            </a:p>
          </p:txBody>
        </p:sp>
        <p:sp>
          <p:nvSpPr>
            <p:cNvPr id="26641" name="Text Box 12"/>
            <p:cNvSpPr txBox="1">
              <a:spLocks noChangeArrowheads="1"/>
            </p:cNvSpPr>
            <p:nvPr/>
          </p:nvSpPr>
          <p:spPr bwMode="auto">
            <a:xfrm>
              <a:off x="4032" y="2544"/>
              <a:ext cx="340" cy="299"/>
            </a:xfrm>
            <a:prstGeom prst="rect">
              <a:avLst/>
            </a:prstGeom>
            <a:noFill/>
            <a:ln w="9525" algn="ctr">
              <a:noFill/>
              <a:miter lim="800000"/>
              <a:headEnd/>
              <a:tailEnd/>
            </a:ln>
          </p:spPr>
          <p:txBody>
            <a:bodyPr wrap="none">
              <a:spAutoFit/>
            </a:bodyPr>
            <a:lstStyle/>
            <a:p>
              <a:pPr eaLnBrk="1" hangingPunct="1"/>
              <a:r>
                <a:rPr lang="en-US" sz="2000" b="1">
                  <a:solidFill>
                    <a:srgbClr val="000000"/>
                  </a:solidFill>
                  <a:latin typeface="Calibri" pitchFamily="34" charset="0"/>
                </a:rPr>
                <a:t>B</a:t>
              </a:r>
              <a:r>
                <a:rPr lang="en-US" sz="2000" b="1" baseline="-25000">
                  <a:solidFill>
                    <a:srgbClr val="000000"/>
                  </a:solidFill>
                  <a:latin typeface="Calibri" pitchFamily="34" charset="0"/>
                </a:rPr>
                <a:t>rf</a:t>
              </a:r>
            </a:p>
          </p:txBody>
        </p:sp>
        <p:sp>
          <p:nvSpPr>
            <p:cNvPr id="26642" name="Line 15"/>
            <p:cNvSpPr>
              <a:spLocks noChangeShapeType="1"/>
            </p:cNvSpPr>
            <p:nvPr/>
          </p:nvSpPr>
          <p:spPr bwMode="auto">
            <a:xfrm flipH="1">
              <a:off x="2448" y="2304"/>
              <a:ext cx="288" cy="288"/>
            </a:xfrm>
            <a:prstGeom prst="line">
              <a:avLst/>
            </a:prstGeom>
            <a:noFill/>
            <a:ln w="38100">
              <a:solidFill>
                <a:srgbClr val="008000"/>
              </a:solidFill>
              <a:round/>
              <a:headEnd/>
              <a:tailEnd type="triangle" w="med" len="med"/>
            </a:ln>
          </p:spPr>
          <p:txBody>
            <a:bodyPr>
              <a:spAutoFit/>
            </a:bodyPr>
            <a:lstStyle/>
            <a:p>
              <a:endParaRPr lang="en-US"/>
            </a:p>
          </p:txBody>
        </p:sp>
        <p:graphicFrame>
          <p:nvGraphicFramePr>
            <p:cNvPr id="26628" name="Object 16"/>
            <p:cNvGraphicFramePr>
              <a:graphicFrameLocks noChangeAspect="1"/>
            </p:cNvGraphicFramePr>
            <p:nvPr/>
          </p:nvGraphicFramePr>
          <p:xfrm>
            <a:off x="2352" y="2208"/>
            <a:ext cx="155" cy="268"/>
          </p:xfrm>
          <a:graphic>
            <a:graphicData uri="http://schemas.openxmlformats.org/presentationml/2006/ole">
              <mc:AlternateContent xmlns:mc="http://schemas.openxmlformats.org/markup-compatibility/2006">
                <mc:Choice xmlns:v="urn:schemas-microsoft-com:vml" Requires="v">
                  <p:oleObj spid="_x0000_s27801" name="Equation" r:id="rId5" imgW="139680" imgH="241200" progId="Equation.3">
                    <p:embed/>
                  </p:oleObj>
                </mc:Choice>
                <mc:Fallback>
                  <p:oleObj name="Equation" r:id="rId5" imgW="139680" imgH="241200"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2" y="2208"/>
                          <a:ext cx="155" cy="2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6631" name="Text Box 17"/>
          <p:cNvSpPr txBox="1">
            <a:spLocks noChangeArrowheads="1"/>
          </p:cNvSpPr>
          <p:nvPr/>
        </p:nvSpPr>
        <p:spPr bwMode="auto">
          <a:xfrm>
            <a:off x="628650" y="1143000"/>
            <a:ext cx="1504950" cy="457200"/>
          </a:xfrm>
          <a:prstGeom prst="rect">
            <a:avLst/>
          </a:prstGeom>
          <a:noFill/>
          <a:ln w="9525" algn="ctr">
            <a:noFill/>
            <a:miter lim="800000"/>
            <a:headEnd/>
            <a:tailEnd/>
          </a:ln>
        </p:spPr>
        <p:txBody>
          <a:bodyPr wrap="none">
            <a:spAutoFit/>
          </a:bodyPr>
          <a:lstStyle/>
          <a:p>
            <a:pPr eaLnBrk="1" hangingPunct="1"/>
            <a:r>
              <a:rPr lang="en-US" sz="2400" b="1">
                <a:solidFill>
                  <a:srgbClr val="000000"/>
                </a:solidFill>
                <a:latin typeface="Calibri" pitchFamily="34" charset="0"/>
              </a:rPr>
              <a:t>Consider</a:t>
            </a:r>
          </a:p>
        </p:txBody>
      </p:sp>
      <p:sp>
        <p:nvSpPr>
          <p:cNvPr id="26632" name="Text Box 18"/>
          <p:cNvSpPr txBox="1">
            <a:spLocks noChangeArrowheads="1"/>
          </p:cNvSpPr>
          <p:nvPr/>
        </p:nvSpPr>
        <p:spPr bwMode="auto">
          <a:xfrm>
            <a:off x="506413" y="3597275"/>
            <a:ext cx="1501775" cy="457200"/>
          </a:xfrm>
          <a:prstGeom prst="rect">
            <a:avLst/>
          </a:prstGeom>
          <a:noFill/>
          <a:ln w="9525" algn="ctr">
            <a:noFill/>
            <a:miter lim="800000"/>
            <a:headEnd/>
            <a:tailEnd/>
          </a:ln>
        </p:spPr>
        <p:txBody>
          <a:bodyPr wrap="none">
            <a:spAutoFit/>
          </a:bodyPr>
          <a:lstStyle/>
          <a:p>
            <a:pPr eaLnBrk="1" hangingPunct="1"/>
            <a:r>
              <a:rPr lang="en-US" sz="2400" b="1">
                <a:solidFill>
                  <a:srgbClr val="000000"/>
                </a:solidFill>
                <a:latin typeface="Calibri" pitchFamily="34" charset="0"/>
              </a:rPr>
              <a:t>Solution:</a:t>
            </a:r>
          </a:p>
        </p:txBody>
      </p:sp>
      <p:graphicFrame>
        <p:nvGraphicFramePr>
          <p:cNvPr id="26627" name="Object 19"/>
          <p:cNvGraphicFramePr>
            <a:graphicFrameLocks noChangeAspect="1"/>
          </p:cNvGraphicFramePr>
          <p:nvPr/>
        </p:nvGraphicFramePr>
        <p:xfrm>
          <a:off x="1252538" y="4049713"/>
          <a:ext cx="6713537" cy="2709862"/>
        </p:xfrm>
        <a:graphic>
          <a:graphicData uri="http://schemas.openxmlformats.org/presentationml/2006/ole">
            <mc:AlternateContent xmlns:mc="http://schemas.openxmlformats.org/markup-compatibility/2006">
              <mc:Choice xmlns:v="urn:schemas-microsoft-com:vml" Requires="v">
                <p:oleObj spid="_x0000_s27802" name="Equation" r:id="rId7" imgW="3898800" imgH="1574640" progId="Equation.3">
                  <p:embed/>
                </p:oleObj>
              </mc:Choice>
              <mc:Fallback>
                <p:oleObj name="Equation" r:id="rId7" imgW="3898800" imgH="1574640" progId="Equation.3">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2538" y="4049713"/>
                        <a:ext cx="6713537" cy="2709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0290" name="Object 19"/>
          <p:cNvGraphicFramePr>
            <a:graphicFrameLocks noChangeAspect="1"/>
          </p:cNvGraphicFramePr>
          <p:nvPr/>
        </p:nvGraphicFramePr>
        <p:xfrm>
          <a:off x="1349375" y="1905000"/>
          <a:ext cx="5991225" cy="874713"/>
        </p:xfrm>
        <a:graphic>
          <a:graphicData uri="http://schemas.openxmlformats.org/presentationml/2006/ole">
            <mc:AlternateContent xmlns:mc="http://schemas.openxmlformats.org/markup-compatibility/2006">
              <mc:Choice xmlns:v="urn:schemas-microsoft-com:vml" Requires="v">
                <p:oleObj spid="_x0000_s140340" name="Equation" r:id="rId3" imgW="3479760" imgH="507960" progId="Equation.3">
                  <p:embed/>
                </p:oleObj>
              </mc:Choice>
              <mc:Fallback>
                <p:oleObj name="Equation" r:id="rId3" imgW="3479760" imgH="507960"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9375" y="1905000"/>
                        <a:ext cx="5991225" cy="87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4"/>
          <p:cNvSpPr>
            <a:spLocks noGrp="1"/>
          </p:cNvSpPr>
          <p:nvPr>
            <p:ph type="title"/>
          </p:nvPr>
        </p:nvSpPr>
        <p:spPr/>
        <p:txBody>
          <a:bodyPr>
            <a:normAutofit fontScale="90000"/>
          </a:bodyPr>
          <a:lstStyle/>
          <a:p>
            <a:r>
              <a:rPr lang="en-US" dirty="0" smtClean="0"/>
              <a:t>Now consider two different particles with different </a:t>
            </a:r>
            <a:r>
              <a:rPr lang="en-US" dirty="0" err="1" smtClean="0">
                <a:latin typeface="Symbol" pitchFamily="18" charset="2"/>
              </a:rPr>
              <a:t>g</a:t>
            </a:r>
            <a:r>
              <a:rPr lang="en-US" baseline="-25000" dirty="0" err="1" smtClean="0"/>
              <a:t>i</a:t>
            </a:r>
            <a:endParaRPr lang="en-US" baseline="-250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85800" y="228600"/>
            <a:ext cx="7772400" cy="1143000"/>
          </a:xfrm>
        </p:spPr>
        <p:txBody>
          <a:bodyPr rtlCol="0">
            <a:normAutofit fontScale="90000"/>
          </a:bodyPr>
          <a:lstStyle/>
          <a:p>
            <a:pPr eaLnBrk="1" fontAlgn="auto" hangingPunct="1">
              <a:spcAft>
                <a:spcPts val="0"/>
              </a:spcAft>
              <a:defRPr/>
            </a:pPr>
            <a:r>
              <a:rPr lang="en-US" sz="4000" b="1" dirty="0" smtClean="0">
                <a:solidFill>
                  <a:srgbClr val="FF9900"/>
                </a:solidFill>
                <a:latin typeface="Comic Sans MS" pitchFamily="66" charset="0"/>
              </a:rPr>
              <a:t>Systematic Controls in our experiment</a:t>
            </a:r>
          </a:p>
        </p:txBody>
      </p:sp>
      <p:sp>
        <p:nvSpPr>
          <p:cNvPr id="210947" name="Rectangle 3"/>
          <p:cNvSpPr>
            <a:spLocks noGrp="1" noChangeArrowheads="1"/>
          </p:cNvSpPr>
          <p:nvPr>
            <p:ph type="body" idx="1"/>
          </p:nvPr>
        </p:nvSpPr>
        <p:spPr>
          <a:xfrm>
            <a:off x="228600" y="1600200"/>
            <a:ext cx="8647113" cy="4953000"/>
          </a:xfrm>
        </p:spPr>
        <p:txBody>
          <a:bodyPr/>
          <a:lstStyle/>
          <a:p>
            <a:pPr eaLnBrk="1" hangingPunct="1"/>
            <a:r>
              <a:rPr lang="en-US" sz="2800" smtClean="0"/>
              <a:t>Highly uniform E and B fields</a:t>
            </a:r>
          </a:p>
          <a:p>
            <a:pPr eaLnBrk="1" hangingPunct="1"/>
            <a:r>
              <a:rPr lang="en-US" sz="2800" smtClean="0"/>
              <a:t>Superconducting Magnetic Shield</a:t>
            </a:r>
          </a:p>
          <a:p>
            <a:pPr eaLnBrk="1" hangingPunct="1"/>
            <a:r>
              <a:rPr lang="en-US" sz="2800" smtClean="0"/>
              <a:t>Two cells with opposite E-field</a:t>
            </a:r>
          </a:p>
          <a:p>
            <a:pPr eaLnBrk="1" hangingPunct="1"/>
            <a:r>
              <a:rPr lang="en-US" sz="2800" smtClean="0"/>
              <a:t> Ability to vary influence of B</a:t>
            </a:r>
            <a:r>
              <a:rPr lang="en-US" sz="2800" baseline="-25000" smtClean="0"/>
              <a:t>0</a:t>
            </a:r>
            <a:r>
              <a:rPr lang="en-US" sz="2800" smtClean="0"/>
              <a:t> field</a:t>
            </a:r>
          </a:p>
          <a:p>
            <a:pPr lvl="1" eaLnBrk="1" hangingPunct="1"/>
            <a:r>
              <a:rPr lang="en-US" sz="2400" smtClean="0"/>
              <a:t>via “dressed spins” </a:t>
            </a:r>
          </a:p>
          <a:p>
            <a:pPr eaLnBrk="1" hangingPunct="1"/>
            <a:r>
              <a:rPr lang="en-US" sz="2800" smtClean="0"/>
              <a:t>Study dependence on |B|, B, B-gradients &amp; </a:t>
            </a:r>
            <a:r>
              <a:rPr lang="en-US" sz="2800" baseline="30000" smtClean="0"/>
              <a:t>3</a:t>
            </a:r>
            <a:r>
              <a:rPr lang="en-US" sz="2800" smtClean="0"/>
              <a:t>He density</a:t>
            </a:r>
          </a:p>
          <a:p>
            <a:pPr eaLnBrk="1" hangingPunct="1"/>
            <a:r>
              <a:rPr lang="en-US" sz="2800" smtClean="0"/>
              <a:t>Control of central temperature</a:t>
            </a:r>
          </a:p>
          <a:p>
            <a:pPr lvl="1" eaLnBrk="1" hangingPunct="1"/>
            <a:r>
              <a:rPr lang="en-US" sz="2400" smtClean="0"/>
              <a:t>Can vary </a:t>
            </a:r>
            <a:r>
              <a:rPr lang="en-US" sz="2400" baseline="30000" smtClean="0"/>
              <a:t>3</a:t>
            </a:r>
            <a:r>
              <a:rPr lang="en-US" sz="2400" smtClean="0"/>
              <a:t>He diffusion which changes geometric phase effect on </a:t>
            </a:r>
            <a:r>
              <a:rPr lang="en-US" sz="2400" baseline="30000" smtClean="0"/>
              <a:t>3</a:t>
            </a:r>
            <a:r>
              <a:rPr lang="en-US" sz="2400" smtClean="0"/>
              <a:t>He</a:t>
            </a:r>
          </a:p>
        </p:txBody>
      </p:sp>
      <p:cxnSp>
        <p:nvCxnSpPr>
          <p:cNvPr id="210948" name="Straight Arrow Connector 4"/>
          <p:cNvCxnSpPr>
            <a:cxnSpLocks noChangeShapeType="1"/>
          </p:cNvCxnSpPr>
          <p:nvPr/>
        </p:nvCxnSpPr>
        <p:spPr bwMode="auto">
          <a:xfrm>
            <a:off x="4899025" y="4162425"/>
            <a:ext cx="273050" cy="0"/>
          </a:xfrm>
          <a:prstGeom prst="straightConnector1">
            <a:avLst/>
          </a:prstGeom>
          <a:noFill/>
          <a:ln w="9525" algn="ctr">
            <a:solidFill>
              <a:schemeClr val="tx1"/>
            </a:solidFill>
            <a:round/>
            <a:headEnd/>
            <a:tailEnd type="arrow" w="med" len="med"/>
          </a:ln>
        </p:spPr>
      </p:cxn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050" y="273050"/>
            <a:ext cx="7772400" cy="887413"/>
          </a:xfrm>
        </p:spPr>
        <p:txBody>
          <a:bodyPr rtlCol="0">
            <a:normAutofit fontScale="90000"/>
          </a:bodyPr>
          <a:lstStyle/>
          <a:p>
            <a:pPr eaLnBrk="1" fontAlgn="auto" hangingPunct="1">
              <a:spcAft>
                <a:spcPts val="0"/>
              </a:spcAft>
              <a:defRPr/>
            </a:pPr>
            <a:r>
              <a:rPr lang="en-US" b="1" dirty="0" smtClean="0">
                <a:solidFill>
                  <a:srgbClr val="FF9900"/>
                </a:solidFill>
                <a:latin typeface="Comic Sans MS" pitchFamily="66" charset="0"/>
              </a:rPr>
              <a:t>Summary of Experimental Components</a:t>
            </a:r>
            <a:endParaRPr lang="en-US" b="1" dirty="0">
              <a:solidFill>
                <a:srgbClr val="FF9900"/>
              </a:solidFill>
              <a:latin typeface="Comic Sans MS" pitchFamily="66" charset="0"/>
            </a:endParaRPr>
          </a:p>
        </p:txBody>
      </p:sp>
      <p:sp>
        <p:nvSpPr>
          <p:cNvPr id="211971" name="Content Placeholder 2"/>
          <p:cNvSpPr>
            <a:spLocks noGrp="1"/>
          </p:cNvSpPr>
          <p:nvPr>
            <p:ph idx="1"/>
          </p:nvPr>
        </p:nvSpPr>
        <p:spPr>
          <a:xfrm>
            <a:off x="644525" y="1354138"/>
            <a:ext cx="7872413" cy="5346700"/>
          </a:xfrm>
        </p:spPr>
        <p:txBody>
          <a:bodyPr/>
          <a:lstStyle/>
          <a:p>
            <a:pPr eaLnBrk="1" hangingPunct="1"/>
            <a:r>
              <a:rPr lang="en-US" smtClean="0"/>
              <a:t>Cold Neutron Beam</a:t>
            </a:r>
          </a:p>
          <a:p>
            <a:pPr eaLnBrk="1" hangingPunct="1"/>
            <a:r>
              <a:rPr lang="en-US" smtClean="0"/>
              <a:t>Cryogenic system (77K, 4K, .35K) </a:t>
            </a:r>
          </a:p>
          <a:p>
            <a:pPr eaLnBrk="1" hangingPunct="1"/>
            <a:r>
              <a:rPr lang="en-US" smtClean="0"/>
              <a:t>Polarized </a:t>
            </a:r>
            <a:r>
              <a:rPr lang="en-US" baseline="30000" smtClean="0"/>
              <a:t>3</a:t>
            </a:r>
            <a:r>
              <a:rPr lang="en-US" smtClean="0"/>
              <a:t>He System</a:t>
            </a:r>
          </a:p>
          <a:p>
            <a:pPr lvl="1" eaLnBrk="1" hangingPunct="1"/>
            <a:r>
              <a:rPr lang="en-US" smtClean="0"/>
              <a:t>Must inject, transport and remove </a:t>
            </a:r>
            <a:r>
              <a:rPr lang="en-US" baseline="30000" smtClean="0"/>
              <a:t>3</a:t>
            </a:r>
            <a:r>
              <a:rPr lang="en-US" smtClean="0"/>
              <a:t>He</a:t>
            </a:r>
          </a:p>
          <a:p>
            <a:pPr lvl="2" eaLnBrk="1" hangingPunct="1"/>
            <a:r>
              <a:rPr lang="en-US" smtClean="0"/>
              <a:t>With minimal polarization loss</a:t>
            </a:r>
          </a:p>
          <a:p>
            <a:pPr lvl="2" eaLnBrk="1" hangingPunct="1"/>
            <a:r>
              <a:rPr lang="en-US" smtClean="0"/>
              <a:t>With high efficiency</a:t>
            </a:r>
          </a:p>
          <a:p>
            <a:pPr eaLnBrk="1" hangingPunct="1"/>
            <a:r>
              <a:rPr lang="en-US" smtClean="0"/>
              <a:t>Magnets and Magnetic Shielding</a:t>
            </a:r>
          </a:p>
          <a:p>
            <a:pPr eaLnBrk="1" hangingPunct="1"/>
            <a:r>
              <a:rPr lang="en-US" smtClean="0"/>
              <a:t>Central Detector  </a:t>
            </a:r>
          </a:p>
          <a:p>
            <a:pPr lvl="1" eaLnBrk="1" hangingPunct="1"/>
            <a:r>
              <a:rPr lang="en-US" smtClean="0"/>
              <a:t>HV, Light collection, SQUID monitors, …</a:t>
            </a:r>
          </a:p>
          <a:p>
            <a:pPr eaLnBrk="1" hangingPunct="1"/>
            <a:endParaRPr lang="en-US" smtClean="0"/>
          </a:p>
        </p:txBody>
      </p:sp>
      <p:sp>
        <p:nvSpPr>
          <p:cNvPr id="4" name="TextBox 3"/>
          <p:cNvSpPr txBox="1">
            <a:spLocks noChangeArrowheads="1"/>
          </p:cNvSpPr>
          <p:nvPr/>
        </p:nvSpPr>
        <p:spPr bwMode="auto">
          <a:xfrm>
            <a:off x="2728913" y="6191250"/>
            <a:ext cx="3817937" cy="461963"/>
          </a:xfrm>
          <a:prstGeom prst="rect">
            <a:avLst/>
          </a:prstGeom>
          <a:noFill/>
          <a:ln w="9525">
            <a:noFill/>
            <a:miter lim="800000"/>
            <a:headEnd/>
            <a:tailEnd/>
          </a:ln>
        </p:spPr>
        <p:txBody>
          <a:bodyPr wrap="none">
            <a:spAutoFit/>
          </a:bodyPr>
          <a:lstStyle/>
          <a:p>
            <a:pPr eaLnBrk="1" hangingPunct="1"/>
            <a:r>
              <a:rPr lang="en-US" sz="2400" b="1">
                <a:solidFill>
                  <a:srgbClr val="FF0000"/>
                </a:solidFill>
                <a:latin typeface="Calibri" pitchFamily="34" charset="0"/>
              </a:rPr>
              <a:t>Technically challenging!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446" name="Group 70"/>
          <p:cNvGraphicFramePr>
            <a:graphicFrameLocks noGrp="1"/>
          </p:cNvGraphicFramePr>
          <p:nvPr/>
        </p:nvGraphicFramePr>
        <p:xfrm>
          <a:off x="935038" y="914400"/>
          <a:ext cx="7443787" cy="5663043"/>
        </p:xfrm>
        <a:graphic>
          <a:graphicData uri="http://schemas.openxmlformats.org/drawingml/2006/table">
            <a:tbl>
              <a:tblPr/>
              <a:tblGrid>
                <a:gridCol w="2074862">
                  <a:extLst>
                    <a:ext uri="{9D8B030D-6E8A-4147-A177-3AD203B41FA5}">
                      <a16:colId xmlns:a16="http://schemas.microsoft.com/office/drawing/2014/main" val="20000"/>
                    </a:ext>
                  </a:extLst>
                </a:gridCol>
                <a:gridCol w="2598738">
                  <a:extLst>
                    <a:ext uri="{9D8B030D-6E8A-4147-A177-3AD203B41FA5}">
                      <a16:colId xmlns:a16="http://schemas.microsoft.com/office/drawing/2014/main" val="20001"/>
                    </a:ext>
                  </a:extLst>
                </a:gridCol>
                <a:gridCol w="2770187">
                  <a:extLst>
                    <a:ext uri="{9D8B030D-6E8A-4147-A177-3AD203B41FA5}">
                      <a16:colId xmlns:a16="http://schemas.microsoft.com/office/drawing/2014/main" val="20002"/>
                    </a:ext>
                  </a:extLst>
                </a:gridCol>
              </a:tblGrid>
              <a:tr h="483126">
                <a:tc>
                  <a:txBody>
                    <a:bodyPr/>
                    <a:lstStyle/>
                    <a:p>
                      <a:pPr marL="0" marR="0" lvl="0" indent="0" algn="l" defTabSz="914400" rtl="0" eaLnBrk="0" fontAlgn="base" latinLnBrk="0" hangingPunct="0">
                        <a:lnSpc>
                          <a:spcPct val="100000"/>
                        </a:lnSpc>
                        <a:spcBef>
                          <a:spcPct val="50000"/>
                        </a:spcBef>
                        <a:spcAft>
                          <a:spcPct val="0"/>
                        </a:spcAft>
                        <a:buClr>
                          <a:srgbClr val="24459C"/>
                        </a:buClr>
                        <a:buSzPct val="110000"/>
                        <a:buFontTx/>
                        <a:buNone/>
                        <a:tabLst/>
                      </a:pPr>
                      <a:r>
                        <a:rPr kumimoji="0" lang="en-US" sz="1600" b="0" i="0" u="none" strike="noStrike" cap="none" normalizeH="0" baseline="0" dirty="0">
                          <a:ln>
                            <a:noFill/>
                          </a:ln>
                          <a:solidFill>
                            <a:srgbClr val="0066FF"/>
                          </a:solidFill>
                          <a:effectLst/>
                          <a:latin typeface="+mn-lt"/>
                        </a:rPr>
                        <a:t>Error Source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0"/>
                        </a:spcAft>
                        <a:buClr>
                          <a:srgbClr val="24459C"/>
                        </a:buClr>
                        <a:buSzPct val="110000"/>
                        <a:buFontTx/>
                        <a:buNone/>
                        <a:tabLst/>
                      </a:pPr>
                      <a:r>
                        <a:rPr kumimoji="0" lang="en-US" sz="1600" b="0" i="0" u="none" strike="noStrike" cap="none" normalizeH="0" baseline="0">
                          <a:ln>
                            <a:noFill/>
                          </a:ln>
                          <a:solidFill>
                            <a:srgbClr val="0066FF"/>
                          </a:solidFill>
                          <a:effectLst/>
                          <a:latin typeface="+mn-lt"/>
                        </a:rPr>
                        <a:t>Systematic error (e-cm)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
                          <a:srgbClr val="24459C"/>
                        </a:buClr>
                        <a:buSzPct val="110000"/>
                        <a:buFontTx/>
                        <a:buNone/>
                        <a:tabLst/>
                      </a:pPr>
                      <a:r>
                        <a:rPr kumimoji="0" lang="en-US" sz="1600" b="0" i="0" u="none" strike="noStrike" cap="none" normalizeH="0" baseline="0">
                          <a:ln>
                            <a:noFill/>
                          </a:ln>
                          <a:solidFill>
                            <a:srgbClr val="0066FF"/>
                          </a:solidFill>
                          <a:effectLst/>
                          <a:latin typeface="+mn-lt"/>
                        </a:rPr>
                        <a:t>Comments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36879">
                <a:tc>
                  <a:txBody>
                    <a:bodyPr/>
                    <a:lstStyle/>
                    <a:p>
                      <a:pPr marL="0" marR="0" lvl="0" indent="0" algn="l" defTabSz="914400" rtl="0" eaLnBrk="0" fontAlgn="base" latinLnBrk="0" hangingPunct="0">
                        <a:lnSpc>
                          <a:spcPct val="100000"/>
                        </a:lnSpc>
                        <a:spcBef>
                          <a:spcPts val="0"/>
                        </a:spcBef>
                        <a:spcAft>
                          <a:spcPct val="0"/>
                        </a:spcAft>
                        <a:buClr>
                          <a:srgbClr val="24459C"/>
                        </a:buClr>
                        <a:buSzPct val="110000"/>
                        <a:buFontTx/>
                        <a:buNone/>
                        <a:tabLst/>
                      </a:pPr>
                      <a:r>
                        <a:rPr kumimoji="0" lang="en-US" sz="1600" b="0" i="0" u="none" strike="noStrike" cap="none" normalizeH="0" baseline="0" dirty="0">
                          <a:ln>
                            <a:noFill/>
                          </a:ln>
                          <a:solidFill>
                            <a:schemeClr val="tx1"/>
                          </a:solidFill>
                          <a:effectLst/>
                          <a:latin typeface="+mn-lt"/>
                        </a:rPr>
                        <a:t>Linear </a:t>
                      </a:r>
                      <a:r>
                        <a:rPr kumimoji="0" lang="en-US" sz="1600" b="0" i="0" u="none" strike="noStrike" cap="none" normalizeH="0" baseline="0" dirty="0" err="1" smtClean="0">
                          <a:ln>
                            <a:noFill/>
                          </a:ln>
                          <a:solidFill>
                            <a:schemeClr val="tx1"/>
                          </a:solidFill>
                          <a:effectLst/>
                          <a:latin typeface="+mn-lt"/>
                        </a:rPr>
                        <a:t>vxE</a:t>
                      </a:r>
                      <a:endParaRPr kumimoji="0" lang="en-US" sz="1600" b="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ts val="0"/>
                        </a:spcBef>
                        <a:spcAft>
                          <a:spcPct val="0"/>
                        </a:spcAft>
                        <a:buClr>
                          <a:srgbClr val="24459C"/>
                        </a:buClr>
                        <a:buSzPct val="110000"/>
                        <a:buFontTx/>
                        <a:buNone/>
                        <a:tabLst/>
                      </a:pPr>
                      <a:r>
                        <a:rPr kumimoji="0" lang="en-US" sz="1600" b="0" i="0" u="none" strike="noStrike" cap="none" normalizeH="0" baseline="0" dirty="0" smtClean="0">
                          <a:ln>
                            <a:noFill/>
                          </a:ln>
                          <a:solidFill>
                            <a:schemeClr val="tx1"/>
                          </a:solidFill>
                          <a:effectLst/>
                          <a:latin typeface="+mn-lt"/>
                        </a:rPr>
                        <a:t>(geometric phase)</a:t>
                      </a:r>
                      <a:endParaRPr kumimoji="0" lang="en-US" sz="1600" b="0" i="0" u="none" strike="noStrike" cap="none" normalizeH="0" baseline="0" dirty="0">
                        <a:ln>
                          <a:noFill/>
                        </a:ln>
                        <a:solidFill>
                          <a:schemeClr val="tx1"/>
                        </a:solidFill>
                        <a:effectLst/>
                        <a:latin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0"/>
                        </a:spcAft>
                        <a:buClr>
                          <a:srgbClr val="24459C"/>
                        </a:buClr>
                        <a:buSzPct val="110000"/>
                        <a:buFontTx/>
                        <a:buNone/>
                        <a:tabLst/>
                      </a:pPr>
                      <a:r>
                        <a:rPr kumimoji="0" lang="en-US" sz="2000" b="0" i="0" u="none" strike="noStrike" cap="none" normalizeH="0" baseline="0" dirty="0">
                          <a:ln>
                            <a:noFill/>
                          </a:ln>
                          <a:solidFill>
                            <a:schemeClr val="tx1"/>
                          </a:solidFill>
                          <a:effectLst/>
                          <a:latin typeface="+mn-lt"/>
                        </a:rPr>
                        <a:t>&lt;</a:t>
                      </a:r>
                      <a:r>
                        <a:rPr kumimoji="0" lang="en-US" sz="2000" b="0" i="0" u="none" strike="noStrike" cap="none" normalizeH="0" baseline="0" dirty="0" smtClean="0">
                          <a:ln>
                            <a:noFill/>
                          </a:ln>
                          <a:solidFill>
                            <a:schemeClr val="tx1"/>
                          </a:solidFill>
                          <a:effectLst/>
                          <a:latin typeface="+mn-lt"/>
                        </a:rPr>
                        <a:t> 2 </a:t>
                      </a:r>
                      <a:r>
                        <a:rPr kumimoji="0" lang="en-US" sz="2000" b="0" i="0" u="none" strike="noStrike" cap="none" normalizeH="0" baseline="0" dirty="0">
                          <a:ln>
                            <a:noFill/>
                          </a:ln>
                          <a:solidFill>
                            <a:schemeClr val="tx1"/>
                          </a:solidFill>
                          <a:effectLst/>
                          <a:latin typeface="+mn-lt"/>
                        </a:rPr>
                        <a:t>x 10</a:t>
                      </a:r>
                      <a:r>
                        <a:rPr kumimoji="0" lang="en-US" sz="2000" b="0" i="0" u="none" strike="noStrike" cap="none" normalizeH="0" baseline="30000" dirty="0">
                          <a:ln>
                            <a:noFill/>
                          </a:ln>
                          <a:solidFill>
                            <a:schemeClr val="tx1"/>
                          </a:solidFill>
                          <a:effectLst/>
                          <a:latin typeface="+mn-lt"/>
                        </a:rPr>
                        <a:t>-28</a:t>
                      </a:r>
                      <a:endParaRPr kumimoji="0" lang="en-US" sz="20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
                          <a:srgbClr val="24459C"/>
                        </a:buClr>
                        <a:buSzPct val="110000"/>
                        <a:buFontTx/>
                        <a:buNone/>
                        <a:tabLst/>
                      </a:pPr>
                      <a:r>
                        <a:rPr kumimoji="0" lang="en-US" sz="1600" b="0" i="0" u="none" strike="noStrike" cap="none" normalizeH="0" baseline="0" dirty="0">
                          <a:ln>
                            <a:noFill/>
                          </a:ln>
                          <a:solidFill>
                            <a:schemeClr val="tx1"/>
                          </a:solidFill>
                          <a:effectLst/>
                          <a:latin typeface="+mn-lt"/>
                        </a:rPr>
                        <a:t>Uniformity of </a:t>
                      </a:r>
                      <a:r>
                        <a:rPr kumimoji="0" lang="en-US" sz="1600" b="0" i="0" u="none" strike="noStrike" cap="none" normalizeH="0" baseline="0" dirty="0" smtClean="0">
                          <a:ln>
                            <a:noFill/>
                          </a:ln>
                          <a:solidFill>
                            <a:schemeClr val="tx1"/>
                          </a:solidFill>
                          <a:effectLst/>
                          <a:latin typeface="+mn-lt"/>
                        </a:rPr>
                        <a:t>B</a:t>
                      </a:r>
                      <a:r>
                        <a:rPr kumimoji="0" lang="en-US" sz="1600" b="0" i="0" u="none" strike="noStrike" cap="none" normalizeH="0" baseline="-25000" dirty="0" smtClean="0">
                          <a:ln>
                            <a:noFill/>
                          </a:ln>
                          <a:solidFill>
                            <a:schemeClr val="tx1"/>
                          </a:solidFill>
                          <a:effectLst/>
                          <a:latin typeface="+mn-lt"/>
                        </a:rPr>
                        <a:t>0</a:t>
                      </a:r>
                      <a:r>
                        <a:rPr kumimoji="0" lang="en-US" sz="1600" b="0" i="0" u="none" strike="noStrike" cap="none" normalizeH="0" baseline="0" dirty="0" smtClean="0">
                          <a:ln>
                            <a:noFill/>
                          </a:ln>
                          <a:solidFill>
                            <a:schemeClr val="tx1"/>
                          </a:solidFill>
                          <a:effectLst/>
                          <a:latin typeface="+mn-lt"/>
                        </a:rPr>
                        <a:t> </a:t>
                      </a:r>
                      <a:r>
                        <a:rPr kumimoji="0" lang="en-US" sz="1600" b="0" i="0" u="none" strike="noStrike" cap="none" normalizeH="0" baseline="0" dirty="0">
                          <a:ln>
                            <a:noFill/>
                          </a:ln>
                          <a:solidFill>
                            <a:schemeClr val="tx1"/>
                          </a:solidFill>
                          <a:effectLst/>
                          <a:latin typeface="+mn-lt"/>
                        </a:rPr>
                        <a:t>field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4501">
                <a:tc>
                  <a:txBody>
                    <a:bodyPr/>
                    <a:lstStyle/>
                    <a:p>
                      <a:pPr marL="0" marR="0" lvl="0" indent="0" algn="l" defTabSz="914400" rtl="0" eaLnBrk="0" fontAlgn="base" latinLnBrk="0" hangingPunct="0">
                        <a:lnSpc>
                          <a:spcPct val="100000"/>
                        </a:lnSpc>
                        <a:spcBef>
                          <a:spcPct val="50000"/>
                        </a:spcBef>
                        <a:spcAft>
                          <a:spcPct val="0"/>
                        </a:spcAft>
                        <a:buClr>
                          <a:srgbClr val="24459C"/>
                        </a:buClr>
                        <a:buSzPct val="110000"/>
                        <a:buFontTx/>
                        <a:buNone/>
                        <a:tabLst/>
                      </a:pPr>
                      <a:r>
                        <a:rPr kumimoji="0" lang="en-US" sz="1600" b="0" i="0" u="none" strike="noStrike" cap="none" normalizeH="0" baseline="0" dirty="0">
                          <a:ln>
                            <a:noFill/>
                          </a:ln>
                          <a:solidFill>
                            <a:schemeClr val="tx1"/>
                          </a:solidFill>
                          <a:effectLst/>
                          <a:latin typeface="+mn-lt"/>
                        </a:rPr>
                        <a:t>Quadratic </a:t>
                      </a:r>
                      <a:r>
                        <a:rPr kumimoji="0" lang="en-US" sz="1600" b="0" i="0" u="none" strike="noStrike" cap="none" normalizeH="0" baseline="0" dirty="0" err="1">
                          <a:ln>
                            <a:noFill/>
                          </a:ln>
                          <a:solidFill>
                            <a:schemeClr val="tx1"/>
                          </a:solidFill>
                          <a:effectLst/>
                          <a:latin typeface="+mn-lt"/>
                        </a:rPr>
                        <a:t>vxE</a:t>
                      </a:r>
                      <a:endParaRPr kumimoji="0" lang="en-US" sz="1600" b="0" i="0" u="none" strike="noStrike" cap="none" normalizeH="0" baseline="0" dirty="0">
                        <a:ln>
                          <a:noFill/>
                        </a:ln>
                        <a:solidFill>
                          <a:schemeClr val="tx1"/>
                        </a:solidFill>
                        <a:effectLst/>
                        <a:latin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0"/>
                        </a:spcAft>
                        <a:buClr>
                          <a:srgbClr val="24459C"/>
                        </a:buClr>
                        <a:buSzPct val="110000"/>
                        <a:buFontTx/>
                        <a:buNone/>
                        <a:tabLst/>
                      </a:pPr>
                      <a:r>
                        <a:rPr kumimoji="0" lang="en-US" sz="2000" b="0" i="0" u="none" strike="noStrike" cap="none" normalizeH="0" baseline="0" dirty="0">
                          <a:ln>
                            <a:noFill/>
                          </a:ln>
                          <a:solidFill>
                            <a:schemeClr val="tx1"/>
                          </a:solidFill>
                          <a:effectLst/>
                          <a:latin typeface="+mn-lt"/>
                        </a:rPr>
                        <a:t>&lt; 0.5 x 10</a:t>
                      </a:r>
                      <a:r>
                        <a:rPr kumimoji="0" lang="en-US" sz="2000" b="0" i="0" u="none" strike="noStrike" cap="none" normalizeH="0" baseline="30000" dirty="0">
                          <a:ln>
                            <a:noFill/>
                          </a:ln>
                          <a:solidFill>
                            <a:schemeClr val="tx1"/>
                          </a:solidFill>
                          <a:effectLst/>
                          <a:latin typeface="+mn-lt"/>
                        </a:rPr>
                        <a:t>-28</a:t>
                      </a:r>
                      <a:endParaRPr kumimoji="0" lang="en-US" sz="20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
                          <a:srgbClr val="24459C"/>
                        </a:buClr>
                        <a:buSzPct val="110000"/>
                        <a:buFontTx/>
                        <a:buNone/>
                        <a:tabLst/>
                      </a:pPr>
                      <a:r>
                        <a:rPr kumimoji="0" lang="en-US" sz="1600" b="0" i="0" u="none" strike="noStrike" cap="none" normalizeH="0" baseline="0">
                          <a:ln>
                            <a:noFill/>
                          </a:ln>
                          <a:solidFill>
                            <a:schemeClr val="tx1"/>
                          </a:solidFill>
                          <a:effectLst/>
                          <a:latin typeface="+mn-lt"/>
                        </a:rPr>
                        <a:t>E-field reversal to &lt;1%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00694">
                <a:tc>
                  <a:txBody>
                    <a:bodyPr/>
                    <a:lstStyle/>
                    <a:p>
                      <a:pPr marL="0" marR="0" lvl="0" indent="0" algn="l" defTabSz="914400" rtl="0" eaLnBrk="0" fontAlgn="base" latinLnBrk="0" hangingPunct="0">
                        <a:lnSpc>
                          <a:spcPct val="100000"/>
                        </a:lnSpc>
                        <a:spcBef>
                          <a:spcPct val="50000"/>
                        </a:spcBef>
                        <a:spcAft>
                          <a:spcPct val="0"/>
                        </a:spcAft>
                        <a:buClr>
                          <a:srgbClr val="24459C"/>
                        </a:buClr>
                        <a:buSzPct val="110000"/>
                        <a:buFontTx/>
                        <a:buNone/>
                        <a:tabLst/>
                      </a:pPr>
                      <a:r>
                        <a:rPr kumimoji="0" lang="en-US" sz="1600" b="0" i="0" u="none" strike="noStrike" cap="none" normalizeH="0" baseline="0" dirty="0" err="1">
                          <a:ln>
                            <a:noFill/>
                          </a:ln>
                          <a:solidFill>
                            <a:schemeClr val="tx1"/>
                          </a:solidFill>
                          <a:effectLst/>
                          <a:latin typeface="+mn-lt"/>
                        </a:rPr>
                        <a:t>Pseudomagnetic</a:t>
                      </a:r>
                      <a:r>
                        <a:rPr kumimoji="0" lang="en-US" sz="1600" b="0" i="0" u="none" strike="noStrike" cap="none" normalizeH="0" baseline="0" dirty="0">
                          <a:ln>
                            <a:noFill/>
                          </a:ln>
                          <a:solidFill>
                            <a:schemeClr val="tx1"/>
                          </a:solidFill>
                          <a:effectLst/>
                          <a:latin typeface="+mn-lt"/>
                        </a:rPr>
                        <a:t> Field Effects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0"/>
                        </a:spcAft>
                        <a:buClr>
                          <a:srgbClr val="24459C"/>
                        </a:buClr>
                        <a:buSzPct val="110000"/>
                        <a:buFontTx/>
                        <a:buNone/>
                        <a:tabLst/>
                      </a:pPr>
                      <a:r>
                        <a:rPr kumimoji="0" lang="en-US" sz="2000" b="0" i="0" u="none" strike="noStrike" cap="none" normalizeH="0" baseline="0" dirty="0">
                          <a:ln>
                            <a:noFill/>
                          </a:ln>
                          <a:solidFill>
                            <a:schemeClr val="tx1"/>
                          </a:solidFill>
                          <a:effectLst/>
                          <a:latin typeface="+mn-lt"/>
                        </a:rPr>
                        <a:t>&lt; 1 x 10</a:t>
                      </a:r>
                      <a:r>
                        <a:rPr kumimoji="0" lang="en-US" sz="2000" b="0" i="0" u="none" strike="noStrike" cap="none" normalizeH="0" baseline="30000" dirty="0">
                          <a:ln>
                            <a:noFill/>
                          </a:ln>
                          <a:solidFill>
                            <a:schemeClr val="tx1"/>
                          </a:solidFill>
                          <a:effectLst/>
                          <a:latin typeface="+mn-lt"/>
                        </a:rPr>
                        <a:t>-28</a:t>
                      </a:r>
                      <a:endParaRPr kumimoji="0" lang="en-US" sz="20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
                          <a:srgbClr val="24459C"/>
                        </a:buClr>
                        <a:buSzPct val="110000"/>
                        <a:buFontTx/>
                        <a:buNone/>
                        <a:tabLst/>
                      </a:pPr>
                      <a:r>
                        <a:rPr kumimoji="0" lang="en-US" sz="1600" b="0" i="0" u="none" strike="noStrike" cap="none" normalizeH="0" baseline="0" dirty="0" smtClean="0">
                          <a:ln>
                            <a:noFill/>
                          </a:ln>
                          <a:solidFill>
                            <a:schemeClr val="tx1"/>
                          </a:solidFill>
                          <a:effectLst/>
                          <a:latin typeface="+mn-lt"/>
                        </a:rPr>
                        <a:t>π/</a:t>
                      </a:r>
                      <a:r>
                        <a:rPr kumimoji="0" lang="en-US" sz="1600" b="0" i="0" u="none" strike="noStrike" cap="none" normalizeH="0" baseline="0" dirty="0">
                          <a:ln>
                            <a:noFill/>
                          </a:ln>
                          <a:solidFill>
                            <a:schemeClr val="tx1"/>
                          </a:solidFill>
                          <a:effectLst/>
                          <a:latin typeface="+mn-lt"/>
                        </a:rPr>
                        <a:t>2 pulse, comparing 2 cells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6842">
                <a:tc>
                  <a:txBody>
                    <a:bodyPr/>
                    <a:lstStyle/>
                    <a:p>
                      <a:pPr marL="0" marR="0" lvl="0" indent="0" algn="l" defTabSz="914400" rtl="0" eaLnBrk="0" fontAlgn="base" latinLnBrk="0" hangingPunct="0">
                        <a:lnSpc>
                          <a:spcPct val="100000"/>
                        </a:lnSpc>
                        <a:spcBef>
                          <a:spcPct val="50000"/>
                        </a:spcBef>
                        <a:spcAft>
                          <a:spcPct val="0"/>
                        </a:spcAft>
                        <a:buClr>
                          <a:srgbClr val="24459C"/>
                        </a:buClr>
                        <a:buSzPct val="110000"/>
                        <a:buFontTx/>
                        <a:buNone/>
                        <a:tabLst/>
                      </a:pPr>
                      <a:r>
                        <a:rPr kumimoji="0" lang="en-US" sz="1600" b="0" i="0" u="none" strike="noStrike" cap="none" normalizeH="0" baseline="0" dirty="0">
                          <a:ln>
                            <a:noFill/>
                          </a:ln>
                          <a:solidFill>
                            <a:schemeClr val="tx1"/>
                          </a:solidFill>
                          <a:effectLst/>
                          <a:latin typeface="+mn-lt"/>
                        </a:rPr>
                        <a:t>Gravitational offset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0"/>
                        </a:spcAft>
                        <a:buClr>
                          <a:srgbClr val="24459C"/>
                        </a:buClr>
                        <a:buSzPct val="110000"/>
                        <a:buFontTx/>
                        <a:buNone/>
                        <a:tabLst/>
                      </a:pPr>
                      <a:r>
                        <a:rPr kumimoji="0" lang="en-US" sz="2000" b="0" i="0" u="none" strike="noStrike" cap="none" normalizeH="0" baseline="0" dirty="0">
                          <a:ln>
                            <a:noFill/>
                          </a:ln>
                          <a:solidFill>
                            <a:schemeClr val="tx1"/>
                          </a:solidFill>
                          <a:effectLst/>
                          <a:latin typeface="+mn-lt"/>
                        </a:rPr>
                        <a:t>&lt; </a:t>
                      </a:r>
                      <a:r>
                        <a:rPr kumimoji="0" lang="en-US" sz="2000" b="0" i="0" u="none" strike="noStrike" cap="none" normalizeH="0" baseline="0" dirty="0" smtClean="0">
                          <a:ln>
                            <a:noFill/>
                          </a:ln>
                          <a:solidFill>
                            <a:schemeClr val="tx1"/>
                          </a:solidFill>
                          <a:effectLst/>
                          <a:latin typeface="+mn-lt"/>
                        </a:rPr>
                        <a:t>0.2 </a:t>
                      </a:r>
                      <a:r>
                        <a:rPr kumimoji="0" lang="en-US" sz="2000" b="0" i="0" u="none" strike="noStrike" cap="none" normalizeH="0" baseline="0" dirty="0" err="1">
                          <a:ln>
                            <a:noFill/>
                          </a:ln>
                          <a:solidFill>
                            <a:schemeClr val="tx1"/>
                          </a:solidFill>
                          <a:effectLst/>
                          <a:latin typeface="+mn-lt"/>
                        </a:rPr>
                        <a:t>x</a:t>
                      </a:r>
                      <a:r>
                        <a:rPr kumimoji="0" lang="en-US" sz="2000" b="0" i="0" u="none" strike="noStrike" cap="none" normalizeH="0" baseline="0" dirty="0">
                          <a:ln>
                            <a:noFill/>
                          </a:ln>
                          <a:solidFill>
                            <a:schemeClr val="tx1"/>
                          </a:solidFill>
                          <a:effectLst/>
                          <a:latin typeface="+mn-lt"/>
                        </a:rPr>
                        <a:t> 10</a:t>
                      </a:r>
                      <a:r>
                        <a:rPr kumimoji="0" lang="en-US" sz="2000" b="0" i="0" u="none" strike="noStrike" cap="none" normalizeH="0" baseline="30000" dirty="0">
                          <a:ln>
                            <a:noFill/>
                          </a:ln>
                          <a:solidFill>
                            <a:schemeClr val="tx1"/>
                          </a:solidFill>
                          <a:effectLst/>
                          <a:latin typeface="+mn-lt"/>
                        </a:rPr>
                        <a:t>-28</a:t>
                      </a:r>
                      <a:endParaRPr kumimoji="0" lang="en-US" sz="20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
                          <a:srgbClr val="24459C"/>
                        </a:buClr>
                        <a:buSzPct val="110000"/>
                        <a:buFontTx/>
                        <a:buNone/>
                        <a:tabLst/>
                      </a:pPr>
                      <a:r>
                        <a:rPr kumimoji="0" lang="en-US" sz="1600" b="0" i="0" u="none" strike="noStrike" cap="none" normalizeH="0" baseline="0" dirty="0" smtClean="0">
                          <a:ln>
                            <a:noFill/>
                          </a:ln>
                          <a:solidFill>
                            <a:schemeClr val="tx1"/>
                          </a:solidFill>
                          <a:effectLst/>
                          <a:latin typeface="+mn-lt"/>
                        </a:rPr>
                        <a:t>With E-field dependent gradients &lt; 0.3nG/cm</a:t>
                      </a:r>
                      <a:endParaRPr kumimoji="0" lang="en-US" sz="16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06842">
                <a:tc>
                  <a:txBody>
                    <a:bodyPr/>
                    <a:lstStyle/>
                    <a:p>
                      <a:pPr marL="0" marR="0" lvl="0" indent="0" algn="l" defTabSz="914400" rtl="0" eaLnBrk="0" fontAlgn="base" latinLnBrk="0" hangingPunct="0">
                        <a:lnSpc>
                          <a:spcPct val="100000"/>
                        </a:lnSpc>
                        <a:spcBef>
                          <a:spcPct val="50000"/>
                        </a:spcBef>
                        <a:spcAft>
                          <a:spcPct val="0"/>
                        </a:spcAft>
                        <a:buClr>
                          <a:srgbClr val="24459C"/>
                        </a:buClr>
                        <a:buSzPct val="110000"/>
                        <a:buFontTx/>
                        <a:buNone/>
                        <a:tabLst/>
                      </a:pPr>
                      <a:r>
                        <a:rPr kumimoji="0" lang="en-US" sz="1600" b="0" i="0" u="none" strike="noStrike" cap="none" normalizeH="0" baseline="0" dirty="0" smtClean="0">
                          <a:ln>
                            <a:noFill/>
                          </a:ln>
                          <a:solidFill>
                            <a:schemeClr val="tx1"/>
                          </a:solidFill>
                          <a:effectLst/>
                          <a:latin typeface="+mn-lt"/>
                        </a:rPr>
                        <a:t>Heat from leakage </a:t>
                      </a:r>
                      <a:r>
                        <a:rPr kumimoji="0" lang="en-US" sz="1600" b="0" i="0" u="none" strike="noStrike" cap="none" normalizeH="0" baseline="0" dirty="0">
                          <a:ln>
                            <a:noFill/>
                          </a:ln>
                          <a:solidFill>
                            <a:schemeClr val="tx1"/>
                          </a:solidFill>
                          <a:effectLst/>
                          <a:latin typeface="+mn-lt"/>
                        </a:rPr>
                        <a:t>currents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0"/>
                        </a:spcAft>
                        <a:buClr>
                          <a:srgbClr val="24459C"/>
                        </a:buClr>
                        <a:buSzPct val="110000"/>
                        <a:buFontTx/>
                        <a:buNone/>
                        <a:tabLst/>
                      </a:pPr>
                      <a:r>
                        <a:rPr kumimoji="0" lang="en-US" sz="2000" b="0" i="0" u="none" strike="noStrike" cap="none" normalizeH="0" baseline="0" dirty="0">
                          <a:ln>
                            <a:noFill/>
                          </a:ln>
                          <a:solidFill>
                            <a:schemeClr val="tx1"/>
                          </a:solidFill>
                          <a:effectLst/>
                          <a:latin typeface="+mn-lt"/>
                        </a:rPr>
                        <a:t>&lt;</a:t>
                      </a:r>
                      <a:r>
                        <a:rPr kumimoji="0" lang="en-US" sz="2000" b="0" i="0" u="none" strike="noStrike" cap="none" normalizeH="0" baseline="0" dirty="0" smtClean="0">
                          <a:ln>
                            <a:noFill/>
                          </a:ln>
                          <a:solidFill>
                            <a:schemeClr val="tx1"/>
                          </a:solidFill>
                          <a:effectLst/>
                          <a:latin typeface="+mn-lt"/>
                        </a:rPr>
                        <a:t> 1.5 </a:t>
                      </a:r>
                      <a:r>
                        <a:rPr kumimoji="0" lang="en-US" sz="2000" b="0" i="0" u="none" strike="noStrike" cap="none" normalizeH="0" baseline="0" dirty="0" err="1">
                          <a:ln>
                            <a:noFill/>
                          </a:ln>
                          <a:solidFill>
                            <a:schemeClr val="tx1"/>
                          </a:solidFill>
                          <a:effectLst/>
                          <a:latin typeface="+mn-lt"/>
                        </a:rPr>
                        <a:t>x</a:t>
                      </a:r>
                      <a:r>
                        <a:rPr kumimoji="0" lang="en-US" sz="2000" b="0" i="0" u="none" strike="noStrike" cap="none" normalizeH="0" baseline="0" dirty="0">
                          <a:ln>
                            <a:noFill/>
                          </a:ln>
                          <a:solidFill>
                            <a:schemeClr val="tx1"/>
                          </a:solidFill>
                          <a:effectLst/>
                          <a:latin typeface="+mn-lt"/>
                        </a:rPr>
                        <a:t> 10</a:t>
                      </a:r>
                      <a:r>
                        <a:rPr kumimoji="0" lang="en-US" sz="2000" b="0" i="0" u="none" strike="noStrike" cap="none" normalizeH="0" baseline="30000" dirty="0">
                          <a:ln>
                            <a:noFill/>
                          </a:ln>
                          <a:solidFill>
                            <a:schemeClr val="tx1"/>
                          </a:solidFill>
                          <a:effectLst/>
                          <a:latin typeface="+mn-lt"/>
                        </a:rPr>
                        <a:t>-28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
                          <a:srgbClr val="24459C"/>
                        </a:buClr>
                        <a:buSzPct val="110000"/>
                        <a:buFontTx/>
                        <a:buNone/>
                        <a:tabLst/>
                      </a:pPr>
                      <a:r>
                        <a:rPr kumimoji="0" lang="en-US" sz="1600" b="0" i="0" u="none" strike="noStrike" cap="none" normalizeH="0" baseline="0" dirty="0">
                          <a:ln>
                            <a:noFill/>
                          </a:ln>
                          <a:solidFill>
                            <a:schemeClr val="tx1"/>
                          </a:solidFill>
                          <a:effectLst/>
                          <a:latin typeface="+mn-lt"/>
                        </a:rPr>
                        <a:t>&lt; 1</a:t>
                      </a:r>
                      <a:r>
                        <a:rPr kumimoji="0" lang="en-US" sz="1600" b="0" i="0" u="none" strike="noStrike" cap="none" normalizeH="0" baseline="0" dirty="0" smtClean="0">
                          <a:ln>
                            <a:noFill/>
                          </a:ln>
                          <a:solidFill>
                            <a:schemeClr val="tx1"/>
                          </a:solidFill>
                          <a:effectLst/>
                          <a:latin typeface="+mn-lt"/>
                        </a:rPr>
                        <a:t> </a:t>
                      </a:r>
                      <a:r>
                        <a:rPr kumimoji="0" lang="en-US" sz="1600" b="0" i="0" u="none" strike="noStrike" cap="none" normalizeH="0" baseline="0" dirty="0" err="1">
                          <a:ln>
                            <a:noFill/>
                          </a:ln>
                          <a:solidFill>
                            <a:schemeClr val="tx1"/>
                          </a:solidFill>
                          <a:effectLst/>
                          <a:latin typeface="+mn-lt"/>
                        </a:rPr>
                        <a:t>p</a:t>
                      </a:r>
                      <a:r>
                        <a:rPr kumimoji="0" lang="en-US" sz="1600" b="0" i="0" u="none" strike="noStrike" cap="none" normalizeH="0" baseline="0" dirty="0" err="1" smtClean="0">
                          <a:ln>
                            <a:noFill/>
                          </a:ln>
                          <a:solidFill>
                            <a:schemeClr val="tx1"/>
                          </a:solidFill>
                          <a:effectLst/>
                          <a:latin typeface="+mn-lt"/>
                        </a:rPr>
                        <a:t>A</a:t>
                      </a:r>
                      <a:endParaRPr kumimoji="0" lang="en-US" sz="16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06842">
                <a:tc>
                  <a:txBody>
                    <a:bodyPr/>
                    <a:lstStyle/>
                    <a:p>
                      <a:pPr marL="0" marR="0" lvl="0" indent="0" algn="l" defTabSz="914400" rtl="0" eaLnBrk="0" fontAlgn="base" latinLnBrk="0" hangingPunct="0">
                        <a:lnSpc>
                          <a:spcPct val="100000"/>
                        </a:lnSpc>
                        <a:spcBef>
                          <a:spcPct val="50000"/>
                        </a:spcBef>
                        <a:spcAft>
                          <a:spcPct val="0"/>
                        </a:spcAft>
                        <a:buClr>
                          <a:srgbClr val="24459C"/>
                        </a:buClr>
                        <a:buSzPct val="110000"/>
                        <a:buFontTx/>
                        <a:buNone/>
                        <a:tabLst/>
                      </a:pPr>
                      <a:r>
                        <a:rPr kumimoji="0" lang="en-US" sz="1600" b="0" i="0" u="none" strike="noStrike" cap="none" normalizeH="0" baseline="0" dirty="0" err="1">
                          <a:ln>
                            <a:noFill/>
                          </a:ln>
                          <a:solidFill>
                            <a:schemeClr val="tx1"/>
                          </a:solidFill>
                          <a:effectLst/>
                          <a:latin typeface="+mn-lt"/>
                        </a:rPr>
                        <a:t>vxE</a:t>
                      </a:r>
                      <a:r>
                        <a:rPr kumimoji="0" lang="en-US" sz="1600" b="0" i="0" u="none" strike="noStrike" cap="none" normalizeH="0" baseline="0" dirty="0">
                          <a:ln>
                            <a:noFill/>
                          </a:ln>
                          <a:solidFill>
                            <a:schemeClr val="tx1"/>
                          </a:solidFill>
                          <a:effectLst/>
                          <a:latin typeface="+mn-lt"/>
                        </a:rPr>
                        <a:t> rotational </a:t>
                      </a:r>
                      <a:r>
                        <a:rPr kumimoji="0" lang="en-US" sz="1600" b="0" i="0" u="none" strike="noStrike" cap="none" normalizeH="0" baseline="0" dirty="0" err="1">
                          <a:ln>
                            <a:noFill/>
                          </a:ln>
                          <a:solidFill>
                            <a:schemeClr val="tx1"/>
                          </a:solidFill>
                          <a:effectLst/>
                          <a:latin typeface="+mn-lt"/>
                        </a:rPr>
                        <a:t>n</a:t>
                      </a:r>
                      <a:r>
                        <a:rPr kumimoji="0" lang="en-US" sz="1600" b="0" i="0" u="none" strike="noStrike" cap="none" normalizeH="0" baseline="0" dirty="0">
                          <a:ln>
                            <a:noFill/>
                          </a:ln>
                          <a:solidFill>
                            <a:schemeClr val="tx1"/>
                          </a:solidFill>
                          <a:effectLst/>
                          <a:latin typeface="+mn-lt"/>
                        </a:rPr>
                        <a:t> flow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0"/>
                        </a:spcAft>
                        <a:buClr>
                          <a:srgbClr val="24459C"/>
                        </a:buClr>
                        <a:buSzPct val="110000"/>
                        <a:buFontTx/>
                        <a:buNone/>
                        <a:tabLst/>
                      </a:pPr>
                      <a:r>
                        <a:rPr kumimoji="0" lang="en-US" sz="2000" b="0" i="0" u="none" strike="noStrike" cap="none" normalizeH="0" baseline="0" dirty="0">
                          <a:ln>
                            <a:noFill/>
                          </a:ln>
                          <a:solidFill>
                            <a:schemeClr val="tx1"/>
                          </a:solidFill>
                          <a:effectLst/>
                          <a:latin typeface="+mn-lt"/>
                        </a:rPr>
                        <a:t>&lt; 1 </a:t>
                      </a:r>
                      <a:r>
                        <a:rPr kumimoji="0" lang="en-US" sz="2000" b="0" i="0" u="none" strike="noStrike" cap="none" normalizeH="0" baseline="0" dirty="0" err="1">
                          <a:ln>
                            <a:noFill/>
                          </a:ln>
                          <a:solidFill>
                            <a:schemeClr val="tx1"/>
                          </a:solidFill>
                          <a:effectLst/>
                          <a:latin typeface="+mn-lt"/>
                        </a:rPr>
                        <a:t>x</a:t>
                      </a:r>
                      <a:r>
                        <a:rPr kumimoji="0" lang="en-US" sz="2000" b="0" i="0" u="none" strike="noStrike" cap="none" normalizeH="0" baseline="0" dirty="0">
                          <a:ln>
                            <a:noFill/>
                          </a:ln>
                          <a:solidFill>
                            <a:schemeClr val="tx1"/>
                          </a:solidFill>
                          <a:effectLst/>
                          <a:latin typeface="+mn-lt"/>
                        </a:rPr>
                        <a:t> 10</a:t>
                      </a:r>
                      <a:r>
                        <a:rPr kumimoji="0" lang="en-US" sz="2000" b="0" i="0" u="none" strike="noStrike" cap="none" normalizeH="0" baseline="30000" dirty="0">
                          <a:ln>
                            <a:noFill/>
                          </a:ln>
                          <a:solidFill>
                            <a:schemeClr val="tx1"/>
                          </a:solidFill>
                          <a:effectLst/>
                          <a:latin typeface="+mn-lt"/>
                        </a:rPr>
                        <a:t>-28</a:t>
                      </a:r>
                    </a:p>
                    <a:p>
                      <a:pPr marL="0" marR="0" lvl="0" indent="0" algn="ctr" defTabSz="914400" rtl="0" eaLnBrk="0" fontAlgn="base" latinLnBrk="0" hangingPunct="0">
                        <a:lnSpc>
                          <a:spcPct val="100000"/>
                        </a:lnSpc>
                        <a:spcBef>
                          <a:spcPct val="50000"/>
                        </a:spcBef>
                        <a:spcAft>
                          <a:spcPct val="0"/>
                        </a:spcAft>
                        <a:buClr>
                          <a:srgbClr val="24459C"/>
                        </a:buClr>
                        <a:buSzPct val="110000"/>
                        <a:buFontTx/>
                        <a:buNone/>
                        <a:tabLst/>
                      </a:pPr>
                      <a:endParaRPr kumimoji="0" lang="en-US" sz="2000" b="0" i="0" u="none" strike="noStrike" cap="none" normalizeH="0" baseline="3000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
                          <a:srgbClr val="24459C"/>
                        </a:buClr>
                        <a:buSzPct val="110000"/>
                        <a:buFontTx/>
                        <a:buNone/>
                        <a:tabLst/>
                      </a:pPr>
                      <a:r>
                        <a:rPr kumimoji="0" lang="en-US" sz="1600" b="0" i="0" u="none" strike="noStrike" cap="none" normalizeH="0" baseline="0" dirty="0">
                          <a:ln>
                            <a:noFill/>
                          </a:ln>
                          <a:solidFill>
                            <a:schemeClr val="tx1"/>
                          </a:solidFill>
                          <a:effectLst/>
                          <a:latin typeface="+mn-lt"/>
                        </a:rPr>
                        <a:t>E-field uniformity &lt; 0.5%</a:t>
                      </a:r>
                    </a:p>
                    <a:p>
                      <a:pPr marL="0" marR="0" lvl="0" indent="0" algn="l" defTabSz="914400" rtl="0" eaLnBrk="0" fontAlgn="base" latinLnBrk="0" hangingPunct="0">
                        <a:lnSpc>
                          <a:spcPct val="100000"/>
                        </a:lnSpc>
                        <a:spcBef>
                          <a:spcPct val="50000"/>
                        </a:spcBef>
                        <a:spcAft>
                          <a:spcPct val="0"/>
                        </a:spcAft>
                        <a:buClr>
                          <a:srgbClr val="24459C"/>
                        </a:buClr>
                        <a:buSzPct val="110000"/>
                        <a:buFontTx/>
                        <a:buNone/>
                        <a:tabLst/>
                      </a:pPr>
                      <a:endParaRPr kumimoji="0" lang="en-US" sz="1600" b="0" i="0" u="none" strike="noStrike" cap="none" normalizeH="0" baseline="3000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2220">
                <a:tc>
                  <a:txBody>
                    <a:bodyPr/>
                    <a:lstStyle/>
                    <a:p>
                      <a:pPr marL="0" marR="0" lvl="0" indent="0" algn="l" defTabSz="914400" rtl="0" eaLnBrk="0" fontAlgn="base" latinLnBrk="0" hangingPunct="0">
                        <a:lnSpc>
                          <a:spcPct val="100000"/>
                        </a:lnSpc>
                        <a:spcBef>
                          <a:spcPct val="50000"/>
                        </a:spcBef>
                        <a:spcAft>
                          <a:spcPct val="0"/>
                        </a:spcAft>
                        <a:buClr>
                          <a:srgbClr val="24459C"/>
                        </a:buClr>
                        <a:buSzPct val="110000"/>
                        <a:buFontTx/>
                        <a:buNone/>
                        <a:tabLst/>
                      </a:pPr>
                      <a:r>
                        <a:rPr kumimoji="0" lang="en-US" sz="1600" b="0" i="0" u="none" strike="noStrike" cap="none" normalizeH="0" baseline="0" dirty="0">
                          <a:ln>
                            <a:noFill/>
                          </a:ln>
                          <a:solidFill>
                            <a:schemeClr val="tx1"/>
                          </a:solidFill>
                          <a:effectLst/>
                          <a:latin typeface="+mn-lt"/>
                        </a:rPr>
                        <a:t>E-field stability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0"/>
                        </a:spcAft>
                        <a:buClr>
                          <a:srgbClr val="24459C"/>
                        </a:buClr>
                        <a:buSzPct val="110000"/>
                        <a:buFontTx/>
                        <a:buNone/>
                        <a:tabLst/>
                      </a:pPr>
                      <a:r>
                        <a:rPr kumimoji="0" lang="en-US" sz="2000" b="0" i="0" u="none" strike="noStrike" cap="none" normalizeH="0" baseline="0" dirty="0">
                          <a:ln>
                            <a:noFill/>
                          </a:ln>
                          <a:solidFill>
                            <a:schemeClr val="tx1"/>
                          </a:solidFill>
                          <a:effectLst/>
                          <a:latin typeface="+mn-lt"/>
                        </a:rPr>
                        <a:t>&lt; 1 x 10</a:t>
                      </a:r>
                      <a:r>
                        <a:rPr kumimoji="0" lang="en-US" sz="2000" b="0" i="0" u="none" strike="noStrike" cap="none" normalizeH="0" baseline="30000" dirty="0">
                          <a:ln>
                            <a:noFill/>
                          </a:ln>
                          <a:solidFill>
                            <a:schemeClr val="tx1"/>
                          </a:solidFill>
                          <a:effectLst/>
                          <a:latin typeface="+mn-lt"/>
                        </a:rPr>
                        <a:t>-28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
                          <a:srgbClr val="24459C"/>
                        </a:buClr>
                        <a:buSzPct val="110000"/>
                        <a:buFontTx/>
                        <a:buNone/>
                        <a:tabLst/>
                      </a:pPr>
                      <a:r>
                        <a:rPr kumimoji="0" lang="en-US" sz="1600" b="0" i="0" u="none" strike="noStrike" cap="none" normalizeH="0" baseline="0" dirty="0" smtClean="0">
                          <a:ln>
                            <a:noFill/>
                          </a:ln>
                          <a:solidFill>
                            <a:schemeClr val="tx1"/>
                          </a:solidFill>
                          <a:effectLst/>
                          <a:latin typeface="+mn-lt"/>
                        </a:rPr>
                        <a:t>ΔE</a:t>
                      </a:r>
                      <a:r>
                        <a:rPr kumimoji="0" lang="en-US" sz="1600" b="0" i="0" u="none" strike="noStrike" cap="none" normalizeH="0" baseline="0" dirty="0">
                          <a:ln>
                            <a:noFill/>
                          </a:ln>
                          <a:solidFill>
                            <a:schemeClr val="tx1"/>
                          </a:solidFill>
                          <a:effectLst/>
                          <a:latin typeface="+mn-lt"/>
                        </a:rPr>
                        <a:t>/E &lt; 0.1%</a:t>
                      </a:r>
                      <a:endParaRPr kumimoji="0" lang="en-US" sz="1600" b="0" i="0" u="none" strike="noStrike" cap="none" normalizeH="0" baseline="3000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736879">
                <a:tc>
                  <a:txBody>
                    <a:bodyPr/>
                    <a:lstStyle/>
                    <a:p>
                      <a:pPr marL="0" marR="0" lvl="0" indent="0" algn="l" defTabSz="914400" rtl="0" eaLnBrk="0" fontAlgn="base" latinLnBrk="0" hangingPunct="0">
                        <a:lnSpc>
                          <a:spcPct val="100000"/>
                        </a:lnSpc>
                        <a:spcBef>
                          <a:spcPct val="50000"/>
                        </a:spcBef>
                        <a:spcAft>
                          <a:spcPct val="0"/>
                        </a:spcAft>
                        <a:buClr>
                          <a:srgbClr val="24459C"/>
                        </a:buClr>
                        <a:buSzPct val="110000"/>
                        <a:buFontTx/>
                        <a:buNone/>
                        <a:tabLst/>
                      </a:pPr>
                      <a:r>
                        <a:rPr kumimoji="0" lang="en-US" sz="1600" b="0" i="0" u="none" strike="noStrike" cap="none" normalizeH="0" baseline="0" dirty="0">
                          <a:ln>
                            <a:noFill/>
                          </a:ln>
                          <a:solidFill>
                            <a:schemeClr val="tx1"/>
                          </a:solidFill>
                          <a:effectLst/>
                          <a:latin typeface="+mn-lt"/>
                        </a:rPr>
                        <a:t>Miscellaneous</a:t>
                      </a:r>
                    </a:p>
                    <a:p>
                      <a:pPr marL="0" marR="0" lvl="0" indent="0" algn="l" defTabSz="914400" rtl="0" eaLnBrk="0" fontAlgn="base" latinLnBrk="0" hangingPunct="0">
                        <a:lnSpc>
                          <a:spcPct val="100000"/>
                        </a:lnSpc>
                        <a:spcBef>
                          <a:spcPct val="50000"/>
                        </a:spcBef>
                        <a:spcAft>
                          <a:spcPct val="0"/>
                        </a:spcAft>
                        <a:buClr>
                          <a:srgbClr val="24459C"/>
                        </a:buClr>
                        <a:buSzPct val="110000"/>
                        <a:buFontTx/>
                        <a:buNone/>
                        <a:tabLst/>
                      </a:pPr>
                      <a:endParaRPr kumimoji="0" lang="en-US" sz="1600" b="0" i="0" u="none" strike="noStrike" cap="none" normalizeH="0" baseline="0" dirty="0">
                        <a:ln>
                          <a:noFill/>
                        </a:ln>
                        <a:solidFill>
                          <a:schemeClr val="tx1"/>
                        </a:solidFill>
                        <a:effectLst/>
                        <a:latin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50000"/>
                        </a:spcBef>
                        <a:spcAft>
                          <a:spcPct val="0"/>
                        </a:spcAft>
                        <a:buClr>
                          <a:srgbClr val="24459C"/>
                        </a:buClr>
                        <a:buSzPct val="110000"/>
                        <a:buFontTx/>
                        <a:buNone/>
                        <a:tabLst/>
                      </a:pPr>
                      <a:r>
                        <a:rPr kumimoji="0" lang="en-US" sz="2000" b="0" i="0" u="none" strike="noStrike" cap="none" normalizeH="0" baseline="0" dirty="0">
                          <a:ln>
                            <a:noFill/>
                          </a:ln>
                          <a:solidFill>
                            <a:schemeClr val="tx1"/>
                          </a:solidFill>
                          <a:effectLst/>
                          <a:latin typeface="+mn-lt"/>
                        </a:rPr>
                        <a:t>&lt; 1 x 10</a:t>
                      </a:r>
                      <a:r>
                        <a:rPr kumimoji="0" lang="en-US" sz="2000" b="0" i="0" u="none" strike="noStrike" cap="none" normalizeH="0" baseline="30000" dirty="0">
                          <a:ln>
                            <a:noFill/>
                          </a:ln>
                          <a:solidFill>
                            <a:schemeClr val="tx1"/>
                          </a:solidFill>
                          <a:effectLst/>
                          <a:latin typeface="+mn-lt"/>
                        </a:rPr>
                        <a:t>-28</a:t>
                      </a:r>
                      <a:endParaRPr kumimoji="0" lang="en-US" sz="20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
                          <a:srgbClr val="24459C"/>
                        </a:buClr>
                        <a:buSzPct val="110000"/>
                        <a:buFontTx/>
                        <a:buNone/>
                        <a:tabLst/>
                      </a:pPr>
                      <a:r>
                        <a:rPr kumimoji="0" lang="en-US" sz="1600" b="0" i="0" u="none" strike="noStrike" cap="none" normalizeH="0" baseline="0" dirty="0">
                          <a:ln>
                            <a:noFill/>
                          </a:ln>
                          <a:solidFill>
                            <a:schemeClr val="tx1"/>
                          </a:solidFill>
                          <a:effectLst/>
                          <a:latin typeface="+mn-lt"/>
                        </a:rPr>
                        <a:t>Other </a:t>
                      </a:r>
                      <a:r>
                        <a:rPr kumimoji="0" lang="en-US" sz="1600" b="0" i="0" u="none" strike="noStrike" cap="none" normalizeH="0" baseline="0" dirty="0" err="1">
                          <a:ln>
                            <a:noFill/>
                          </a:ln>
                          <a:solidFill>
                            <a:schemeClr val="tx1"/>
                          </a:solidFill>
                          <a:effectLst/>
                          <a:latin typeface="+mn-lt"/>
                        </a:rPr>
                        <a:t>vxE</a:t>
                      </a:r>
                      <a:r>
                        <a:rPr kumimoji="0" lang="en-US" sz="1600" b="0" i="0" u="none" strike="noStrike" cap="none" normalizeH="0" baseline="0" dirty="0">
                          <a:ln>
                            <a:noFill/>
                          </a:ln>
                          <a:solidFill>
                            <a:schemeClr val="tx1"/>
                          </a:solidFill>
                          <a:effectLst/>
                          <a:latin typeface="+mn-lt"/>
                        </a:rPr>
                        <a:t>, wall losses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42028" name="Rectangle 48"/>
          <p:cNvSpPr>
            <a:spLocks noGrp="1" noChangeArrowheads="1"/>
          </p:cNvSpPr>
          <p:nvPr>
            <p:ph type="title"/>
          </p:nvPr>
        </p:nvSpPr>
        <p:spPr>
          <a:xfrm>
            <a:off x="685800" y="0"/>
            <a:ext cx="7772400" cy="685800"/>
          </a:xfrm>
        </p:spPr>
        <p:txBody>
          <a:bodyPr rtlCol="0">
            <a:normAutofit fontScale="90000"/>
          </a:bodyPr>
          <a:lstStyle/>
          <a:p>
            <a:pPr eaLnBrk="1" fontAlgn="auto" hangingPunct="1">
              <a:spcAft>
                <a:spcPts val="0"/>
              </a:spcAft>
              <a:defRPr/>
            </a:pPr>
            <a:r>
              <a:rPr lang="en-US" sz="4000" b="1" dirty="0" smtClean="0">
                <a:solidFill>
                  <a:srgbClr val="FF9900"/>
                </a:solidFill>
                <a:latin typeface="Comic Sans MS" pitchFamily="66" charset="0"/>
              </a:rPr>
              <a:t>Projected systematic errors </a:t>
            </a:r>
            <a:endParaRPr lang="en-US" sz="4000" b="1" dirty="0">
              <a:solidFill>
                <a:srgbClr val="FF9900"/>
              </a:solidFill>
              <a:latin typeface="Comic Sans MS" pitchFamily="66"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8" name="Rectangle 8"/>
          <p:cNvSpPr>
            <a:spLocks noGrp="1" noChangeArrowheads="1"/>
          </p:cNvSpPr>
          <p:nvPr>
            <p:ph type="title"/>
          </p:nvPr>
        </p:nvSpPr>
        <p:spPr>
          <a:xfrm>
            <a:off x="304800" y="0"/>
            <a:ext cx="8431213" cy="725488"/>
          </a:xfrm>
        </p:spPr>
        <p:txBody>
          <a:bodyPr rtlCol="0">
            <a:normAutofit fontScale="90000"/>
          </a:bodyPr>
          <a:lstStyle/>
          <a:p>
            <a:pPr eaLnBrk="1" fontAlgn="auto" hangingPunct="1">
              <a:spcAft>
                <a:spcPts val="0"/>
              </a:spcAft>
              <a:defRPr/>
            </a:pPr>
            <a:r>
              <a:rPr lang="en-US" sz="3600" b="1" dirty="0" smtClean="0">
                <a:solidFill>
                  <a:srgbClr val="FF9900"/>
                </a:solidFill>
                <a:latin typeface="Comic Sans MS" pitchFamily="66" charset="0"/>
              </a:rPr>
              <a:t>e.g. - Geometric phase effect for </a:t>
            </a:r>
            <a:r>
              <a:rPr lang="en-US" sz="3600" b="1" baseline="30000" dirty="0" smtClean="0">
                <a:solidFill>
                  <a:srgbClr val="FF9900"/>
                </a:solidFill>
                <a:latin typeface="Comic Sans MS" pitchFamily="66" charset="0"/>
              </a:rPr>
              <a:t>3</a:t>
            </a:r>
            <a:r>
              <a:rPr lang="en-US" sz="3600" b="1" dirty="0" smtClean="0">
                <a:solidFill>
                  <a:srgbClr val="FF9900"/>
                </a:solidFill>
                <a:latin typeface="Comic Sans MS" pitchFamily="66" charset="0"/>
              </a:rPr>
              <a:t>He</a:t>
            </a:r>
            <a:endParaRPr lang="en-US" sz="3600" b="1" dirty="0">
              <a:solidFill>
                <a:srgbClr val="FF9900"/>
              </a:solidFill>
              <a:latin typeface="Comic Sans MS" pitchFamily="66" charset="0"/>
            </a:endParaRPr>
          </a:p>
        </p:txBody>
      </p:sp>
      <p:pic>
        <p:nvPicPr>
          <p:cNvPr id="27652" name="Picture 5"/>
          <p:cNvPicPr>
            <a:picLocks noChangeAspect="1" noChangeArrowheads="1"/>
          </p:cNvPicPr>
          <p:nvPr/>
        </p:nvPicPr>
        <p:blipFill>
          <a:blip r:embed="rId3" cstate="print"/>
          <a:srcRect l="10454" r="10393" b="5038"/>
          <a:stretch>
            <a:fillRect/>
          </a:stretch>
        </p:blipFill>
        <p:spPr bwMode="auto">
          <a:xfrm>
            <a:off x="981075" y="1143000"/>
            <a:ext cx="7673975" cy="5429250"/>
          </a:xfrm>
          <a:prstGeom prst="rect">
            <a:avLst/>
          </a:prstGeom>
          <a:noFill/>
          <a:ln w="9525">
            <a:noFill/>
            <a:miter lim="800000"/>
            <a:headEnd/>
            <a:tailEnd/>
          </a:ln>
        </p:spPr>
      </p:pic>
      <p:graphicFrame>
        <p:nvGraphicFramePr>
          <p:cNvPr id="27650" name="Object 2"/>
          <p:cNvGraphicFramePr>
            <a:graphicFrameLocks noChangeAspect="1"/>
          </p:cNvGraphicFramePr>
          <p:nvPr/>
        </p:nvGraphicFramePr>
        <p:xfrm>
          <a:off x="1981200" y="609600"/>
          <a:ext cx="5551488" cy="746125"/>
        </p:xfrm>
        <a:graphic>
          <a:graphicData uri="http://schemas.openxmlformats.org/presentationml/2006/ole">
            <mc:AlternateContent xmlns:mc="http://schemas.openxmlformats.org/markup-compatibility/2006">
              <mc:Choice xmlns:v="urn:schemas-microsoft-com:vml" Requires="v">
                <p:oleObj spid="_x0000_s28724" name="Equation" r:id="rId4" imgW="3873240" imgH="520560" progId="Equation.3">
                  <p:embed/>
                </p:oleObj>
              </mc:Choice>
              <mc:Fallback>
                <p:oleObj name="Equation" r:id="rId4" imgW="3873240" imgH="52056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609600"/>
                        <a:ext cx="5551488" cy="74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3" name="Line 11"/>
          <p:cNvSpPr>
            <a:spLocks noChangeShapeType="1"/>
          </p:cNvSpPr>
          <p:nvPr/>
        </p:nvSpPr>
        <p:spPr bwMode="auto">
          <a:xfrm>
            <a:off x="3054350" y="990600"/>
            <a:ext cx="182563" cy="0"/>
          </a:xfrm>
          <a:prstGeom prst="line">
            <a:avLst/>
          </a:prstGeom>
          <a:noFill/>
          <a:ln w="31750">
            <a:solidFill>
              <a:schemeClr val="tx1"/>
            </a:solidFill>
            <a:round/>
            <a:headEnd/>
            <a:tailEnd/>
          </a:ln>
        </p:spPr>
        <p:txBody>
          <a:bodyPr/>
          <a:lstStyle/>
          <a:p>
            <a:endParaRPr lang="en-US"/>
          </a:p>
        </p:txBody>
      </p:sp>
      <p:sp>
        <p:nvSpPr>
          <p:cNvPr id="27654" name="Text Box 13"/>
          <p:cNvSpPr txBox="1">
            <a:spLocks noChangeArrowheads="1"/>
          </p:cNvSpPr>
          <p:nvPr/>
        </p:nvSpPr>
        <p:spPr bwMode="auto">
          <a:xfrm>
            <a:off x="4629150" y="1524000"/>
            <a:ext cx="400050" cy="366713"/>
          </a:xfrm>
          <a:prstGeom prst="rect">
            <a:avLst/>
          </a:prstGeom>
          <a:solidFill>
            <a:schemeClr val="bg1"/>
          </a:solidFill>
          <a:ln w="9525">
            <a:noFill/>
            <a:miter lim="800000"/>
            <a:headEnd/>
            <a:tailEnd/>
          </a:ln>
        </p:spPr>
        <p:txBody>
          <a:bodyPr wrap="none">
            <a:spAutoFit/>
          </a:bodyPr>
          <a:lstStyle/>
          <a:p>
            <a:pPr eaLnBrk="1" hangingPunct="1"/>
            <a:r>
              <a:rPr lang="en-US" b="1">
                <a:solidFill>
                  <a:srgbClr val="000000"/>
                </a:solidFill>
                <a:latin typeface="Calibri" pitchFamily="34" charset="0"/>
              </a:rPr>
              <a:t>L</a:t>
            </a:r>
            <a:r>
              <a:rPr lang="en-US" b="1" baseline="-25000">
                <a:solidFill>
                  <a:srgbClr val="000000"/>
                </a:solidFill>
                <a:latin typeface="Calibri" pitchFamily="34" charset="0"/>
              </a:rPr>
              <a:t>z</a:t>
            </a:r>
          </a:p>
        </p:txBody>
      </p:sp>
      <p:sp>
        <p:nvSpPr>
          <p:cNvPr id="27655" name="Text Box 14"/>
          <p:cNvSpPr txBox="1">
            <a:spLocks noChangeArrowheads="1"/>
          </p:cNvSpPr>
          <p:nvPr/>
        </p:nvSpPr>
        <p:spPr bwMode="auto">
          <a:xfrm>
            <a:off x="6400800" y="1538288"/>
            <a:ext cx="407988" cy="366712"/>
          </a:xfrm>
          <a:prstGeom prst="rect">
            <a:avLst/>
          </a:prstGeom>
          <a:solidFill>
            <a:schemeClr val="bg1"/>
          </a:solidFill>
          <a:ln w="9525">
            <a:noFill/>
            <a:miter lim="800000"/>
            <a:headEnd/>
            <a:tailEnd/>
          </a:ln>
        </p:spPr>
        <p:txBody>
          <a:bodyPr wrap="none">
            <a:spAutoFit/>
          </a:bodyPr>
          <a:lstStyle/>
          <a:p>
            <a:pPr eaLnBrk="1" hangingPunct="1"/>
            <a:r>
              <a:rPr lang="en-US" b="1">
                <a:solidFill>
                  <a:srgbClr val="000000"/>
                </a:solidFill>
                <a:latin typeface="Calibri" pitchFamily="34" charset="0"/>
              </a:rPr>
              <a:t>L</a:t>
            </a:r>
            <a:r>
              <a:rPr lang="en-US" b="1" baseline="-25000">
                <a:solidFill>
                  <a:srgbClr val="000000"/>
                </a:solidFill>
                <a:latin typeface="Calibri" pitchFamily="34" charset="0"/>
              </a:rPr>
              <a:t>y</a:t>
            </a:r>
          </a:p>
        </p:txBody>
      </p:sp>
      <p:sp>
        <p:nvSpPr>
          <p:cNvPr id="27656" name="Text Box 15"/>
          <p:cNvSpPr txBox="1">
            <a:spLocks noChangeArrowheads="1"/>
          </p:cNvSpPr>
          <p:nvPr/>
        </p:nvSpPr>
        <p:spPr bwMode="auto">
          <a:xfrm>
            <a:off x="5334000" y="1843088"/>
            <a:ext cx="438150" cy="366712"/>
          </a:xfrm>
          <a:prstGeom prst="rect">
            <a:avLst/>
          </a:prstGeom>
          <a:solidFill>
            <a:schemeClr val="bg1"/>
          </a:solidFill>
          <a:ln w="9525">
            <a:noFill/>
            <a:miter lim="800000"/>
            <a:headEnd/>
            <a:tailEnd/>
          </a:ln>
        </p:spPr>
        <p:txBody>
          <a:bodyPr wrap="none">
            <a:spAutoFit/>
          </a:bodyPr>
          <a:lstStyle/>
          <a:p>
            <a:pPr eaLnBrk="1" hangingPunct="1"/>
            <a:r>
              <a:rPr lang="en-US" b="1">
                <a:solidFill>
                  <a:srgbClr val="000000"/>
                </a:solidFill>
                <a:latin typeface="Calibri" pitchFamily="34" charset="0"/>
              </a:rPr>
              <a:t>G</a:t>
            </a:r>
            <a:r>
              <a:rPr lang="en-US" b="1" baseline="-25000">
                <a:solidFill>
                  <a:srgbClr val="000000"/>
                </a:solidFill>
                <a:latin typeface="Calibri" pitchFamily="34" charset="0"/>
              </a:rPr>
              <a:t>z</a:t>
            </a:r>
          </a:p>
        </p:txBody>
      </p:sp>
      <p:sp>
        <p:nvSpPr>
          <p:cNvPr id="27657" name="Text Box 16"/>
          <p:cNvSpPr txBox="1">
            <a:spLocks noChangeArrowheads="1"/>
          </p:cNvSpPr>
          <p:nvPr/>
        </p:nvSpPr>
        <p:spPr bwMode="auto">
          <a:xfrm>
            <a:off x="5345113" y="2209800"/>
            <a:ext cx="446087" cy="366713"/>
          </a:xfrm>
          <a:prstGeom prst="rect">
            <a:avLst/>
          </a:prstGeom>
          <a:solidFill>
            <a:schemeClr val="bg1"/>
          </a:solidFill>
          <a:ln w="9525">
            <a:noFill/>
            <a:miter lim="800000"/>
            <a:headEnd/>
            <a:tailEnd/>
          </a:ln>
        </p:spPr>
        <p:txBody>
          <a:bodyPr wrap="none">
            <a:spAutoFit/>
          </a:bodyPr>
          <a:lstStyle/>
          <a:p>
            <a:pPr eaLnBrk="1" hangingPunct="1"/>
            <a:r>
              <a:rPr lang="en-US" b="1">
                <a:solidFill>
                  <a:srgbClr val="000000"/>
                </a:solidFill>
                <a:latin typeface="Calibri" pitchFamily="34" charset="0"/>
              </a:rPr>
              <a:t>G</a:t>
            </a:r>
            <a:r>
              <a:rPr lang="en-US" b="1" baseline="-25000">
                <a:solidFill>
                  <a:srgbClr val="000000"/>
                </a:solidFill>
                <a:latin typeface="Calibri" pitchFamily="34" charset="0"/>
              </a:rPr>
              <a:t>y</a:t>
            </a:r>
          </a:p>
        </p:txBody>
      </p:sp>
      <p:sp>
        <p:nvSpPr>
          <p:cNvPr id="27658" name="TextBox 9"/>
          <p:cNvSpPr txBox="1">
            <a:spLocks noChangeArrowheads="1"/>
          </p:cNvSpPr>
          <p:nvPr/>
        </p:nvSpPr>
        <p:spPr bwMode="auto">
          <a:xfrm>
            <a:off x="42863" y="6332538"/>
            <a:ext cx="5840412" cy="522287"/>
          </a:xfrm>
          <a:prstGeom prst="rect">
            <a:avLst/>
          </a:prstGeom>
          <a:noFill/>
          <a:ln w="9525">
            <a:noFill/>
            <a:miter lim="800000"/>
            <a:headEnd/>
            <a:tailEnd/>
          </a:ln>
        </p:spPr>
        <p:txBody>
          <a:bodyPr wrap="none">
            <a:spAutoFit/>
          </a:bodyPr>
          <a:lstStyle/>
          <a:p>
            <a:pPr eaLnBrk="1" hangingPunct="1"/>
            <a:r>
              <a:rPr lang="en-US" sz="2800" b="1">
                <a:solidFill>
                  <a:srgbClr val="FF0000"/>
                </a:solidFill>
                <a:latin typeface="Calibri" pitchFamily="34" charset="0"/>
              </a:rPr>
              <a:t>Strong temperature dependence!</a:t>
            </a:r>
          </a:p>
        </p:txBody>
      </p:sp>
      <p:cxnSp>
        <p:nvCxnSpPr>
          <p:cNvPr id="27659" name="Straight Arrow Connector 11"/>
          <p:cNvCxnSpPr>
            <a:cxnSpLocks noChangeShapeType="1"/>
          </p:cNvCxnSpPr>
          <p:nvPr/>
        </p:nvCxnSpPr>
        <p:spPr bwMode="auto">
          <a:xfrm flipV="1">
            <a:off x="712788" y="1560513"/>
            <a:ext cx="2863850" cy="4773612"/>
          </a:xfrm>
          <a:prstGeom prst="straightConnector1">
            <a:avLst/>
          </a:prstGeom>
          <a:noFill/>
          <a:ln w="9525" algn="ctr">
            <a:solidFill>
              <a:schemeClr val="tx1"/>
            </a:solidFill>
            <a:round/>
            <a:headEnd/>
            <a:tailEnd type="arrow" w="med" len="med"/>
          </a:ln>
        </p:spPr>
      </p:cxnSp>
      <p:sp>
        <p:nvSpPr>
          <p:cNvPr id="13" name="Rectangle 12"/>
          <p:cNvSpPr/>
          <p:nvPr/>
        </p:nvSpPr>
        <p:spPr>
          <a:xfrm>
            <a:off x="5029200" y="1600200"/>
            <a:ext cx="30480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4" name="Rectangle 13"/>
          <p:cNvSpPr/>
          <p:nvPr/>
        </p:nvSpPr>
        <p:spPr>
          <a:xfrm>
            <a:off x="4648200" y="1524000"/>
            <a:ext cx="33528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2"/>
          <p:cNvPicPr>
            <a:picLocks noChangeAspect="1" noChangeArrowheads="1"/>
          </p:cNvPicPr>
          <p:nvPr/>
        </p:nvPicPr>
        <p:blipFill>
          <a:blip r:embed="rId3" cstate="print"/>
          <a:srcRect t="20728"/>
          <a:stretch>
            <a:fillRect/>
          </a:stretch>
        </p:blipFill>
        <p:spPr bwMode="auto">
          <a:xfrm>
            <a:off x="0" y="1209675"/>
            <a:ext cx="9220200" cy="5648325"/>
          </a:xfrm>
          <a:prstGeom prst="rect">
            <a:avLst/>
          </a:prstGeom>
          <a:noFill/>
          <a:ln w="9525">
            <a:noFill/>
            <a:miter lim="800000"/>
            <a:headEnd/>
            <a:tailEnd/>
          </a:ln>
        </p:spPr>
      </p:pic>
      <p:sp>
        <p:nvSpPr>
          <p:cNvPr id="71688" name="Rectangle 8"/>
          <p:cNvSpPr>
            <a:spLocks noGrp="1" noChangeArrowheads="1"/>
          </p:cNvSpPr>
          <p:nvPr>
            <p:ph type="title"/>
          </p:nvPr>
        </p:nvSpPr>
        <p:spPr>
          <a:xfrm>
            <a:off x="304800" y="0"/>
            <a:ext cx="8431213" cy="725488"/>
          </a:xfrm>
        </p:spPr>
        <p:txBody>
          <a:bodyPr rtlCol="0">
            <a:normAutofit fontScale="90000"/>
          </a:bodyPr>
          <a:lstStyle/>
          <a:p>
            <a:pPr eaLnBrk="1" fontAlgn="auto" hangingPunct="1">
              <a:spcAft>
                <a:spcPts val="0"/>
              </a:spcAft>
              <a:defRPr/>
            </a:pPr>
            <a:r>
              <a:rPr lang="en-US" sz="3600" b="1" dirty="0" smtClean="0">
                <a:solidFill>
                  <a:srgbClr val="FF9900"/>
                </a:solidFill>
                <a:latin typeface="Comic Sans MS" pitchFamily="66" charset="0"/>
              </a:rPr>
              <a:t>e.g. - Geometric phase effect for </a:t>
            </a:r>
            <a:r>
              <a:rPr lang="en-US" sz="3600" b="1" baseline="30000" dirty="0" smtClean="0">
                <a:solidFill>
                  <a:srgbClr val="FF9900"/>
                </a:solidFill>
                <a:latin typeface="Comic Sans MS" pitchFamily="66" charset="0"/>
              </a:rPr>
              <a:t>3</a:t>
            </a:r>
            <a:r>
              <a:rPr lang="en-US" sz="3600" b="1" dirty="0" smtClean="0">
                <a:solidFill>
                  <a:srgbClr val="FF9900"/>
                </a:solidFill>
                <a:latin typeface="Comic Sans MS" pitchFamily="66" charset="0"/>
              </a:rPr>
              <a:t>He</a:t>
            </a:r>
            <a:endParaRPr lang="en-US" sz="3600" b="1" dirty="0">
              <a:solidFill>
                <a:srgbClr val="FF9900"/>
              </a:solidFill>
              <a:latin typeface="Comic Sans MS" pitchFamily="66" charset="0"/>
            </a:endParaRPr>
          </a:p>
        </p:txBody>
      </p:sp>
      <p:sp>
        <p:nvSpPr>
          <p:cNvPr id="28678" name="Text Box 13"/>
          <p:cNvSpPr txBox="1">
            <a:spLocks noChangeArrowheads="1"/>
          </p:cNvSpPr>
          <p:nvPr/>
        </p:nvSpPr>
        <p:spPr bwMode="auto">
          <a:xfrm>
            <a:off x="4629150" y="1524000"/>
            <a:ext cx="400050" cy="366713"/>
          </a:xfrm>
          <a:prstGeom prst="rect">
            <a:avLst/>
          </a:prstGeom>
          <a:solidFill>
            <a:schemeClr val="bg1"/>
          </a:solidFill>
          <a:ln w="9525">
            <a:noFill/>
            <a:miter lim="800000"/>
            <a:headEnd/>
            <a:tailEnd/>
          </a:ln>
        </p:spPr>
        <p:txBody>
          <a:bodyPr wrap="none">
            <a:spAutoFit/>
          </a:bodyPr>
          <a:lstStyle/>
          <a:p>
            <a:pPr eaLnBrk="1" hangingPunct="1"/>
            <a:r>
              <a:rPr lang="en-US" b="1">
                <a:solidFill>
                  <a:srgbClr val="000000"/>
                </a:solidFill>
                <a:latin typeface="Calibri" pitchFamily="34" charset="0"/>
              </a:rPr>
              <a:t>L</a:t>
            </a:r>
            <a:r>
              <a:rPr lang="en-US" b="1" baseline="-25000">
                <a:solidFill>
                  <a:srgbClr val="000000"/>
                </a:solidFill>
                <a:latin typeface="Calibri" pitchFamily="34" charset="0"/>
              </a:rPr>
              <a:t>z</a:t>
            </a:r>
          </a:p>
        </p:txBody>
      </p:sp>
      <p:sp>
        <p:nvSpPr>
          <p:cNvPr id="28679" name="Text Box 14"/>
          <p:cNvSpPr txBox="1">
            <a:spLocks noChangeArrowheads="1"/>
          </p:cNvSpPr>
          <p:nvPr/>
        </p:nvSpPr>
        <p:spPr bwMode="auto">
          <a:xfrm>
            <a:off x="6400800" y="1538288"/>
            <a:ext cx="407988" cy="366712"/>
          </a:xfrm>
          <a:prstGeom prst="rect">
            <a:avLst/>
          </a:prstGeom>
          <a:solidFill>
            <a:schemeClr val="bg1"/>
          </a:solidFill>
          <a:ln w="9525">
            <a:noFill/>
            <a:miter lim="800000"/>
            <a:headEnd/>
            <a:tailEnd/>
          </a:ln>
        </p:spPr>
        <p:txBody>
          <a:bodyPr wrap="none">
            <a:spAutoFit/>
          </a:bodyPr>
          <a:lstStyle/>
          <a:p>
            <a:pPr eaLnBrk="1" hangingPunct="1"/>
            <a:r>
              <a:rPr lang="en-US" b="1">
                <a:solidFill>
                  <a:srgbClr val="000000"/>
                </a:solidFill>
                <a:latin typeface="Calibri" pitchFamily="34" charset="0"/>
              </a:rPr>
              <a:t>L</a:t>
            </a:r>
            <a:r>
              <a:rPr lang="en-US" b="1" baseline="-25000">
                <a:solidFill>
                  <a:srgbClr val="000000"/>
                </a:solidFill>
                <a:latin typeface="Calibri" pitchFamily="34" charset="0"/>
              </a:rPr>
              <a:t>y</a:t>
            </a:r>
          </a:p>
        </p:txBody>
      </p:sp>
      <p:sp>
        <p:nvSpPr>
          <p:cNvPr id="28680" name="Text Box 15"/>
          <p:cNvSpPr txBox="1">
            <a:spLocks noChangeArrowheads="1"/>
          </p:cNvSpPr>
          <p:nvPr/>
        </p:nvSpPr>
        <p:spPr bwMode="auto">
          <a:xfrm>
            <a:off x="5334000" y="1843088"/>
            <a:ext cx="438150" cy="366712"/>
          </a:xfrm>
          <a:prstGeom prst="rect">
            <a:avLst/>
          </a:prstGeom>
          <a:solidFill>
            <a:schemeClr val="bg1"/>
          </a:solidFill>
          <a:ln w="9525">
            <a:noFill/>
            <a:miter lim="800000"/>
            <a:headEnd/>
            <a:tailEnd/>
          </a:ln>
        </p:spPr>
        <p:txBody>
          <a:bodyPr wrap="none">
            <a:spAutoFit/>
          </a:bodyPr>
          <a:lstStyle/>
          <a:p>
            <a:pPr eaLnBrk="1" hangingPunct="1"/>
            <a:r>
              <a:rPr lang="en-US" b="1">
                <a:solidFill>
                  <a:srgbClr val="000000"/>
                </a:solidFill>
                <a:latin typeface="Calibri" pitchFamily="34" charset="0"/>
              </a:rPr>
              <a:t>G</a:t>
            </a:r>
            <a:r>
              <a:rPr lang="en-US" b="1" baseline="-25000">
                <a:solidFill>
                  <a:srgbClr val="000000"/>
                </a:solidFill>
                <a:latin typeface="Calibri" pitchFamily="34" charset="0"/>
              </a:rPr>
              <a:t>z</a:t>
            </a:r>
          </a:p>
        </p:txBody>
      </p:sp>
      <p:sp>
        <p:nvSpPr>
          <p:cNvPr id="28681" name="TextBox 9"/>
          <p:cNvSpPr txBox="1">
            <a:spLocks noChangeArrowheads="1"/>
          </p:cNvSpPr>
          <p:nvPr/>
        </p:nvSpPr>
        <p:spPr bwMode="auto">
          <a:xfrm>
            <a:off x="42863" y="6332538"/>
            <a:ext cx="5840412" cy="522287"/>
          </a:xfrm>
          <a:prstGeom prst="rect">
            <a:avLst/>
          </a:prstGeom>
          <a:noFill/>
          <a:ln w="9525">
            <a:noFill/>
            <a:miter lim="800000"/>
            <a:headEnd/>
            <a:tailEnd/>
          </a:ln>
        </p:spPr>
        <p:txBody>
          <a:bodyPr wrap="none">
            <a:spAutoFit/>
          </a:bodyPr>
          <a:lstStyle/>
          <a:p>
            <a:pPr eaLnBrk="1" hangingPunct="1"/>
            <a:r>
              <a:rPr lang="en-US" sz="2800" b="1">
                <a:solidFill>
                  <a:srgbClr val="FF0000"/>
                </a:solidFill>
                <a:latin typeface="Calibri" pitchFamily="34" charset="0"/>
              </a:rPr>
              <a:t>Strong temperature dependence!</a:t>
            </a:r>
          </a:p>
        </p:txBody>
      </p:sp>
      <p:cxnSp>
        <p:nvCxnSpPr>
          <p:cNvPr id="28682" name="Straight Arrow Connector 11"/>
          <p:cNvCxnSpPr>
            <a:cxnSpLocks noChangeShapeType="1"/>
          </p:cNvCxnSpPr>
          <p:nvPr/>
        </p:nvCxnSpPr>
        <p:spPr bwMode="auto">
          <a:xfrm flipV="1">
            <a:off x="712788" y="2895600"/>
            <a:ext cx="3325812" cy="3438525"/>
          </a:xfrm>
          <a:prstGeom prst="straightConnector1">
            <a:avLst/>
          </a:prstGeom>
          <a:noFill/>
          <a:ln w="9525" algn="ctr">
            <a:solidFill>
              <a:schemeClr val="tx1"/>
            </a:solidFill>
            <a:round/>
            <a:headEnd/>
            <a:tailEnd type="arrow" w="med" len="med"/>
          </a:ln>
        </p:spPr>
      </p:cxnSp>
      <p:sp>
        <p:nvSpPr>
          <p:cNvPr id="13" name="Rectangle 12"/>
          <p:cNvSpPr/>
          <p:nvPr/>
        </p:nvSpPr>
        <p:spPr>
          <a:xfrm>
            <a:off x="5334000" y="1600200"/>
            <a:ext cx="27432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4" name="Rectangle 13"/>
          <p:cNvSpPr/>
          <p:nvPr/>
        </p:nvSpPr>
        <p:spPr>
          <a:xfrm>
            <a:off x="5029200" y="1524000"/>
            <a:ext cx="29718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aphicFrame>
        <p:nvGraphicFramePr>
          <p:cNvPr id="28674" name="Object 2"/>
          <p:cNvGraphicFramePr>
            <a:graphicFrameLocks noChangeAspect="1"/>
          </p:cNvGraphicFramePr>
          <p:nvPr/>
        </p:nvGraphicFramePr>
        <p:xfrm>
          <a:off x="1992313" y="625475"/>
          <a:ext cx="5551487" cy="746125"/>
        </p:xfrm>
        <a:graphic>
          <a:graphicData uri="http://schemas.openxmlformats.org/presentationml/2006/ole">
            <mc:AlternateContent xmlns:mc="http://schemas.openxmlformats.org/markup-compatibility/2006">
              <mc:Choice xmlns:v="urn:schemas-microsoft-com:vml" Requires="v">
                <p:oleObj spid="_x0000_s29798" name="Equation" r:id="rId4" imgW="3873240" imgH="520560" progId="Equation.3">
                  <p:embed/>
                </p:oleObj>
              </mc:Choice>
              <mc:Fallback>
                <p:oleObj name="Equation" r:id="rId4" imgW="3873240" imgH="52056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2313" y="625475"/>
                        <a:ext cx="5551487" cy="746125"/>
                      </a:xfrm>
                      <a:prstGeom prst="rect">
                        <a:avLst/>
                      </a:prstGeom>
                      <a:solidFill>
                        <a:schemeClr val="bg1"/>
                      </a:solidFill>
                    </p:spPr>
                  </p:pic>
                </p:oleObj>
              </mc:Fallback>
            </mc:AlternateContent>
          </a:graphicData>
        </a:graphic>
      </p:graphicFrame>
      <p:graphicFrame>
        <p:nvGraphicFramePr>
          <p:cNvPr id="28675" name="Object 6"/>
          <p:cNvGraphicFramePr>
            <a:graphicFrameLocks noChangeAspect="1"/>
          </p:cNvGraphicFramePr>
          <p:nvPr/>
        </p:nvGraphicFramePr>
        <p:xfrm>
          <a:off x="2971800" y="839788"/>
          <a:ext cx="450850" cy="298450"/>
        </p:xfrm>
        <a:graphic>
          <a:graphicData uri="http://schemas.openxmlformats.org/presentationml/2006/ole">
            <mc:AlternateContent xmlns:mc="http://schemas.openxmlformats.org/markup-compatibility/2006">
              <mc:Choice xmlns:v="urn:schemas-microsoft-com:vml" Requires="v">
                <p:oleObj spid="_x0000_s29799" name="Equation" r:id="rId6" imgW="139680" imgH="139680" progId="Equation.3">
                  <p:embed/>
                </p:oleObj>
              </mc:Choice>
              <mc:Fallback>
                <p:oleObj name="Equation" r:id="rId6" imgW="139680" imgH="13968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839788"/>
                        <a:ext cx="450850"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ectangle 19"/>
          <p:cNvSpPr/>
          <p:nvPr/>
        </p:nvSpPr>
        <p:spPr>
          <a:xfrm>
            <a:off x="5349875" y="2076450"/>
            <a:ext cx="2514600" cy="461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1" name="Rectangle 20"/>
          <p:cNvSpPr/>
          <p:nvPr/>
        </p:nvSpPr>
        <p:spPr>
          <a:xfrm>
            <a:off x="4724400" y="1600200"/>
            <a:ext cx="228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3" name="Freeform 22"/>
          <p:cNvSpPr/>
          <p:nvPr/>
        </p:nvSpPr>
        <p:spPr>
          <a:xfrm>
            <a:off x="4760913" y="1508125"/>
            <a:ext cx="312737" cy="438150"/>
          </a:xfrm>
          <a:custGeom>
            <a:avLst/>
            <a:gdLst>
              <a:gd name="connsiteX0" fmla="*/ 0 w 311285"/>
              <a:gd name="connsiteY0" fmla="*/ 0 h 437745"/>
              <a:gd name="connsiteX1" fmla="*/ 311285 w 311285"/>
              <a:gd name="connsiteY1" fmla="*/ 437745 h 437745"/>
            </a:gdLst>
            <a:ahLst/>
            <a:cxnLst>
              <a:cxn ang="0">
                <a:pos x="connsiteX0" y="connsiteY0"/>
              </a:cxn>
              <a:cxn ang="0">
                <a:pos x="connsiteX1" y="connsiteY1"/>
              </a:cxn>
            </a:cxnLst>
            <a:rect l="l" t="t" r="r" b="b"/>
            <a:pathLst>
              <a:path w="311285" h="437745">
                <a:moveTo>
                  <a:pt x="0" y="0"/>
                </a:moveTo>
                <a:lnTo>
                  <a:pt x="311285" y="437745"/>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prstClr val="black"/>
              </a:solidFill>
            </a:endParaRPr>
          </a:p>
        </p:txBody>
      </p:sp>
      <p:sp>
        <p:nvSpPr>
          <p:cNvPr id="25" name="Freeform 24"/>
          <p:cNvSpPr/>
          <p:nvPr/>
        </p:nvSpPr>
        <p:spPr>
          <a:xfrm>
            <a:off x="5281613" y="2184400"/>
            <a:ext cx="393700" cy="369888"/>
          </a:xfrm>
          <a:custGeom>
            <a:avLst/>
            <a:gdLst>
              <a:gd name="connsiteX0" fmla="*/ 0 w 393970"/>
              <a:gd name="connsiteY0" fmla="*/ 0 h 369651"/>
              <a:gd name="connsiteX1" fmla="*/ 393970 w 393970"/>
              <a:gd name="connsiteY1" fmla="*/ 369651 h 369651"/>
              <a:gd name="connsiteX2" fmla="*/ 393970 w 393970"/>
              <a:gd name="connsiteY2" fmla="*/ 369651 h 369651"/>
            </a:gdLst>
            <a:ahLst/>
            <a:cxnLst>
              <a:cxn ang="0">
                <a:pos x="connsiteX0" y="connsiteY0"/>
              </a:cxn>
              <a:cxn ang="0">
                <a:pos x="connsiteX1" y="connsiteY1"/>
              </a:cxn>
              <a:cxn ang="0">
                <a:pos x="connsiteX2" y="connsiteY2"/>
              </a:cxn>
            </a:cxnLst>
            <a:rect l="l" t="t" r="r" b="b"/>
            <a:pathLst>
              <a:path w="393970" h="369651">
                <a:moveTo>
                  <a:pt x="0" y="0"/>
                </a:moveTo>
                <a:lnTo>
                  <a:pt x="393970" y="369651"/>
                </a:lnTo>
                <a:lnTo>
                  <a:pt x="393970" y="369651"/>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prstClr val="black"/>
              </a:solidFill>
            </a:endParaRPr>
          </a:p>
        </p:txBody>
      </p:sp>
      <p:sp>
        <p:nvSpPr>
          <p:cNvPr id="26" name="Freeform 25"/>
          <p:cNvSpPr/>
          <p:nvPr/>
        </p:nvSpPr>
        <p:spPr>
          <a:xfrm>
            <a:off x="4621213" y="1619250"/>
            <a:ext cx="193675" cy="296863"/>
          </a:xfrm>
          <a:custGeom>
            <a:avLst/>
            <a:gdLst>
              <a:gd name="connsiteX0" fmla="*/ 0 w 194553"/>
              <a:gd name="connsiteY0" fmla="*/ 0 h 296694"/>
              <a:gd name="connsiteX1" fmla="*/ 194553 w 194553"/>
              <a:gd name="connsiteY1" fmla="*/ 296694 h 296694"/>
              <a:gd name="connsiteX2" fmla="*/ 194553 w 194553"/>
              <a:gd name="connsiteY2" fmla="*/ 296694 h 296694"/>
            </a:gdLst>
            <a:ahLst/>
            <a:cxnLst>
              <a:cxn ang="0">
                <a:pos x="connsiteX0" y="connsiteY0"/>
              </a:cxn>
              <a:cxn ang="0">
                <a:pos x="connsiteX1" y="connsiteY1"/>
              </a:cxn>
              <a:cxn ang="0">
                <a:pos x="connsiteX2" y="connsiteY2"/>
              </a:cxn>
            </a:cxnLst>
            <a:rect l="l" t="t" r="r" b="b"/>
            <a:pathLst>
              <a:path w="194553" h="296694">
                <a:moveTo>
                  <a:pt x="0" y="0"/>
                </a:moveTo>
                <a:lnTo>
                  <a:pt x="194553" y="296694"/>
                </a:lnTo>
                <a:lnTo>
                  <a:pt x="194553" y="296694"/>
                </a:ln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prstClr val="black"/>
              </a:solidFill>
            </a:endParaRPr>
          </a:p>
        </p:txBody>
      </p:sp>
      <p:sp>
        <p:nvSpPr>
          <p:cNvPr id="27" name="Freeform 26"/>
          <p:cNvSpPr/>
          <p:nvPr/>
        </p:nvSpPr>
        <p:spPr>
          <a:xfrm>
            <a:off x="5286375" y="2474913"/>
            <a:ext cx="88900" cy="84137"/>
          </a:xfrm>
          <a:custGeom>
            <a:avLst/>
            <a:gdLst>
              <a:gd name="connsiteX0" fmla="*/ 0 w 87549"/>
              <a:gd name="connsiteY0" fmla="*/ 0 h 82685"/>
              <a:gd name="connsiteX1" fmla="*/ 87549 w 87549"/>
              <a:gd name="connsiteY1" fmla="*/ 82685 h 82685"/>
            </a:gdLst>
            <a:ahLst/>
            <a:cxnLst>
              <a:cxn ang="0">
                <a:pos x="connsiteX0" y="connsiteY0"/>
              </a:cxn>
              <a:cxn ang="0">
                <a:pos x="connsiteX1" y="connsiteY1"/>
              </a:cxn>
            </a:cxnLst>
            <a:rect l="l" t="t" r="r" b="b"/>
            <a:pathLst>
              <a:path w="87549" h="82685">
                <a:moveTo>
                  <a:pt x="0" y="0"/>
                </a:moveTo>
                <a:lnTo>
                  <a:pt x="87549" y="82685"/>
                </a:ln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prstClr val="black"/>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85800" y="228600"/>
            <a:ext cx="7772400" cy="1143000"/>
          </a:xfrm>
        </p:spPr>
        <p:txBody>
          <a:bodyPr>
            <a:normAutofit fontScale="90000"/>
          </a:bodyPr>
          <a:lstStyle/>
          <a:p>
            <a:pPr eaLnBrk="1" hangingPunct="1"/>
            <a:r>
              <a:rPr lang="en-US" sz="4000" b="1" dirty="0" smtClean="0">
                <a:solidFill>
                  <a:srgbClr val="FF9900"/>
                </a:solidFill>
              </a:rPr>
              <a:t>Systematic Controls in SNS experiment</a:t>
            </a:r>
          </a:p>
        </p:txBody>
      </p:sp>
      <p:sp>
        <p:nvSpPr>
          <p:cNvPr id="64515" name="Rectangle 3"/>
          <p:cNvSpPr>
            <a:spLocks noGrp="1" noChangeArrowheads="1"/>
          </p:cNvSpPr>
          <p:nvPr>
            <p:ph type="body" idx="1"/>
          </p:nvPr>
        </p:nvSpPr>
        <p:spPr>
          <a:xfrm>
            <a:off x="228601" y="1600200"/>
            <a:ext cx="8646458" cy="4953000"/>
          </a:xfrm>
        </p:spPr>
        <p:txBody>
          <a:bodyPr/>
          <a:lstStyle/>
          <a:p>
            <a:pPr eaLnBrk="1" hangingPunct="1"/>
            <a:r>
              <a:rPr lang="en-US" sz="2800" dirty="0" smtClean="0"/>
              <a:t>Highly uniform E and B fields</a:t>
            </a:r>
          </a:p>
          <a:p>
            <a:pPr eaLnBrk="1" hangingPunct="1"/>
            <a:r>
              <a:rPr lang="en-US" sz="2800" dirty="0" smtClean="0"/>
              <a:t>Superconducting Magnetic Shield</a:t>
            </a:r>
          </a:p>
          <a:p>
            <a:pPr eaLnBrk="1" hangingPunct="1"/>
            <a:r>
              <a:rPr lang="en-US" sz="2800" dirty="0" smtClean="0"/>
              <a:t>Two cells with opposite E-field</a:t>
            </a:r>
          </a:p>
          <a:p>
            <a:pPr eaLnBrk="1" hangingPunct="1"/>
            <a:r>
              <a:rPr lang="en-US" sz="2800" dirty="0" smtClean="0"/>
              <a:t> Ability to vary influence of B</a:t>
            </a:r>
            <a:r>
              <a:rPr lang="en-US" sz="2800" baseline="-25000" dirty="0" smtClean="0"/>
              <a:t>0</a:t>
            </a:r>
            <a:r>
              <a:rPr lang="en-US" sz="2800" dirty="0" smtClean="0"/>
              <a:t> field</a:t>
            </a:r>
          </a:p>
          <a:p>
            <a:pPr lvl="1" eaLnBrk="1" hangingPunct="1"/>
            <a:r>
              <a:rPr lang="en-US" sz="2400" dirty="0" smtClean="0"/>
              <a:t>via “dressed spins” </a:t>
            </a:r>
          </a:p>
          <a:p>
            <a:pPr eaLnBrk="1" hangingPunct="1"/>
            <a:r>
              <a:rPr lang="en-US" sz="2800" dirty="0" smtClean="0"/>
              <a:t>Study dependence on |B|, B, B-gradients &amp; </a:t>
            </a:r>
            <a:r>
              <a:rPr lang="en-US" sz="2800" baseline="30000" dirty="0" smtClean="0"/>
              <a:t>3</a:t>
            </a:r>
            <a:r>
              <a:rPr lang="en-US" sz="2800" dirty="0" smtClean="0"/>
              <a:t>He density</a:t>
            </a:r>
          </a:p>
          <a:p>
            <a:pPr eaLnBrk="1" hangingPunct="1"/>
            <a:r>
              <a:rPr lang="en-US" sz="2800" dirty="0" smtClean="0"/>
              <a:t>Variation of </a:t>
            </a:r>
            <a:r>
              <a:rPr lang="en-US" sz="2800" baseline="30000" dirty="0" smtClean="0"/>
              <a:t>3</a:t>
            </a:r>
            <a:r>
              <a:rPr lang="en-US" sz="2800" dirty="0" smtClean="0"/>
              <a:t>He </a:t>
            </a:r>
            <a:r>
              <a:rPr lang="en-US" sz="2800" dirty="0" err="1" smtClean="0"/>
              <a:t>m.f.p</a:t>
            </a:r>
            <a:r>
              <a:rPr lang="en-US" sz="2800" dirty="0" smtClean="0"/>
              <a:t>. with </a:t>
            </a:r>
            <a:r>
              <a:rPr lang="en-US" sz="2800" dirty="0" err="1" smtClean="0"/>
              <a:t>LHe</a:t>
            </a:r>
            <a:r>
              <a:rPr lang="en-US" sz="2800" dirty="0" smtClean="0"/>
              <a:t> temperature</a:t>
            </a:r>
          </a:p>
          <a:p>
            <a:pPr lvl="1" eaLnBrk="1" hangingPunct="1"/>
            <a:r>
              <a:rPr lang="en-US" sz="2400" dirty="0" smtClean="0"/>
              <a:t>Can vary </a:t>
            </a:r>
            <a:r>
              <a:rPr lang="en-US" sz="2400" baseline="30000" dirty="0" smtClean="0"/>
              <a:t>3</a:t>
            </a:r>
            <a:r>
              <a:rPr lang="en-US" sz="2400" dirty="0" smtClean="0"/>
              <a:t>He diffusion which changes geometric phase effect on </a:t>
            </a:r>
            <a:r>
              <a:rPr lang="en-US" sz="2400" baseline="30000" dirty="0" smtClean="0"/>
              <a:t>3</a:t>
            </a:r>
            <a:r>
              <a:rPr lang="en-US" sz="2400" dirty="0" smtClean="0"/>
              <a:t>He</a:t>
            </a:r>
            <a:endParaRPr lang="en-US" sz="2400" dirty="0"/>
          </a:p>
          <a:p>
            <a:pPr lvl="2"/>
            <a:r>
              <a:rPr lang="en-US" sz="2000" dirty="0" smtClean="0"/>
              <a:t>Can characterize B-gradients</a:t>
            </a:r>
          </a:p>
        </p:txBody>
      </p:sp>
      <p:cxnSp>
        <p:nvCxnSpPr>
          <p:cNvPr id="5" name="Straight Arrow Connector 4"/>
          <p:cNvCxnSpPr/>
          <p:nvPr/>
        </p:nvCxnSpPr>
        <p:spPr bwMode="auto">
          <a:xfrm>
            <a:off x="4495800" y="4191000"/>
            <a:ext cx="382137" cy="0"/>
          </a:xfrm>
          <a:prstGeom prst="straightConnector1">
            <a:avLst/>
          </a:prstGeom>
          <a:noFill/>
          <a:ln w="9525" cap="flat" cmpd="sng" algn="ctr">
            <a:solidFill>
              <a:schemeClr val="tx1"/>
            </a:solidFill>
            <a:prstDash val="solid"/>
            <a:round/>
            <a:headEnd type="none" w="med" len="med"/>
            <a:tailEnd type="arrow"/>
          </a:ln>
          <a:effectLst/>
        </p:spPr>
      </p:cxnSp>
      <p:sp>
        <p:nvSpPr>
          <p:cNvPr id="6" name="Slide Number Placeholder 5"/>
          <p:cNvSpPr>
            <a:spLocks noGrp="1"/>
          </p:cNvSpPr>
          <p:nvPr>
            <p:ph type="sldNum" sz="quarter" idx="12"/>
          </p:nvPr>
        </p:nvSpPr>
        <p:spPr/>
        <p:txBody>
          <a:bodyPr/>
          <a:lstStyle/>
          <a:p>
            <a:pPr>
              <a:defRPr/>
            </a:pPr>
            <a:fld id="{D7FFC93E-BB8E-4FF2-88EC-5DC3A852F10F}" type="slidenum">
              <a:rPr lang="en-US" smtClean="0"/>
              <a:pPr>
                <a:defRPr/>
              </a:pPr>
              <a:t>67</a:t>
            </a:fld>
            <a:endParaRPr lang="en-US"/>
          </a:p>
        </p:txBody>
      </p:sp>
      <p:cxnSp>
        <p:nvCxnSpPr>
          <p:cNvPr id="8" name="Straight Arrow Connector 7"/>
          <p:cNvCxnSpPr/>
          <p:nvPr/>
        </p:nvCxnSpPr>
        <p:spPr bwMode="auto">
          <a:xfrm flipV="1">
            <a:off x="2438400" y="4648200"/>
            <a:ext cx="450370" cy="7"/>
          </a:xfrm>
          <a:prstGeom prst="straightConnector1">
            <a:avLst/>
          </a:prstGeom>
          <a:no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5"/>
          <p:cNvSpPr>
            <a:spLocks noGrp="1" noChangeArrowheads="1"/>
          </p:cNvSpPr>
          <p:nvPr>
            <p:ph type="title"/>
          </p:nvPr>
        </p:nvSpPr>
        <p:spPr>
          <a:xfrm>
            <a:off x="228601" y="228600"/>
            <a:ext cx="6021497" cy="1600200"/>
          </a:xfrm>
        </p:spPr>
        <p:txBody>
          <a:bodyPr>
            <a:noAutofit/>
          </a:bodyPr>
          <a:lstStyle/>
          <a:p>
            <a:pPr eaLnBrk="1" hangingPunct="1"/>
            <a:r>
              <a:rPr lang="en-US" sz="3000" b="1" dirty="0">
                <a:solidFill>
                  <a:schemeClr val="accent6"/>
                </a:solidFill>
                <a:latin typeface="Comic Sans MS" panose="030F0702030302020204" pitchFamily="66" charset="0"/>
              </a:rPr>
              <a:t>How to Make the Anti-Matter Disappear in the Early Universe?</a:t>
            </a:r>
          </a:p>
        </p:txBody>
      </p:sp>
      <p:pic>
        <p:nvPicPr>
          <p:cNvPr id="177156" name="Picture 7" descr="Sakharov"/>
          <p:cNvPicPr>
            <a:picLocks noChangeAspect="1" noChangeArrowheads="1"/>
          </p:cNvPicPr>
          <p:nvPr/>
        </p:nvPicPr>
        <p:blipFill>
          <a:blip r:embed="rId2" cstate="print"/>
          <a:srcRect/>
          <a:stretch>
            <a:fillRect/>
          </a:stretch>
        </p:blipFill>
        <p:spPr bwMode="auto">
          <a:xfrm>
            <a:off x="6457950" y="857250"/>
            <a:ext cx="1543050" cy="2064287"/>
          </a:xfrm>
          <a:prstGeom prst="rect">
            <a:avLst/>
          </a:prstGeom>
          <a:noFill/>
          <a:ln w="9525">
            <a:noFill/>
            <a:miter lim="800000"/>
            <a:headEnd/>
            <a:tailEnd/>
          </a:ln>
        </p:spPr>
      </p:pic>
      <p:sp>
        <p:nvSpPr>
          <p:cNvPr id="5" name="TextBox 4"/>
          <p:cNvSpPr txBox="1"/>
          <p:nvPr/>
        </p:nvSpPr>
        <p:spPr>
          <a:xfrm>
            <a:off x="6572250" y="2937385"/>
            <a:ext cx="1485900" cy="507831"/>
          </a:xfrm>
          <a:prstGeom prst="rect">
            <a:avLst/>
          </a:prstGeom>
          <a:noFill/>
        </p:spPr>
        <p:txBody>
          <a:bodyPr wrap="square" rtlCol="0">
            <a:spAutoFit/>
          </a:bodyPr>
          <a:lstStyle/>
          <a:p>
            <a:pPr algn="ctr"/>
            <a:r>
              <a:rPr lang="en-US" sz="1350" dirty="0"/>
              <a:t>A. Sakharov</a:t>
            </a:r>
          </a:p>
          <a:p>
            <a:pPr algn="ctr"/>
            <a:r>
              <a:rPr lang="en-US" sz="1350" dirty="0"/>
              <a:t>Peace Nobel: 1975</a:t>
            </a:r>
          </a:p>
        </p:txBody>
      </p:sp>
      <p:sp>
        <p:nvSpPr>
          <p:cNvPr id="2" name="Rectangle 1"/>
          <p:cNvSpPr/>
          <p:nvPr/>
        </p:nvSpPr>
        <p:spPr>
          <a:xfrm>
            <a:off x="6469735" y="832493"/>
            <a:ext cx="1643399" cy="219291"/>
          </a:xfrm>
          <a:prstGeom prst="rect">
            <a:avLst/>
          </a:prstGeom>
        </p:spPr>
        <p:txBody>
          <a:bodyPr wrap="none">
            <a:spAutoFit/>
          </a:bodyPr>
          <a:lstStyle/>
          <a:p>
            <a:r>
              <a:rPr lang="en-US" sz="825" dirty="0"/>
              <a:t>http://scienceworld.wolfram.com</a:t>
            </a:r>
          </a:p>
        </p:txBody>
      </p:sp>
      <p:sp>
        <p:nvSpPr>
          <p:cNvPr id="7" name="Content Placeholder 4"/>
          <p:cNvSpPr txBox="1">
            <a:spLocks/>
          </p:cNvSpPr>
          <p:nvPr/>
        </p:nvSpPr>
        <p:spPr>
          <a:xfrm>
            <a:off x="410440" y="2313550"/>
            <a:ext cx="6676160" cy="265850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4313" lvl="1" indent="0">
              <a:buNone/>
            </a:pPr>
            <a:r>
              <a:rPr lang="en-US" b="1" dirty="0">
                <a:solidFill>
                  <a:srgbClr val="FF0000"/>
                </a:solidFill>
                <a:latin typeface="Times" panose="02020603050405020304" pitchFamily="18" charset="0"/>
                <a:cs typeface="Times" panose="02020603050405020304" pitchFamily="18" charset="0"/>
              </a:rPr>
              <a:t>Sakharov Conditions (1967)</a:t>
            </a:r>
          </a:p>
          <a:p>
            <a:pPr marL="771525" lvl="2" indent="-257175">
              <a:buFont typeface="+mj-lt"/>
              <a:buAutoNum type="arabicPeriod"/>
            </a:pPr>
            <a:r>
              <a:rPr lang="en-US" sz="2100" dirty="0">
                <a:solidFill>
                  <a:srgbClr val="7030A0"/>
                </a:solidFill>
                <a:latin typeface="Times" panose="02020603050405020304" pitchFamily="18" charset="0"/>
                <a:cs typeface="Times" panose="02020603050405020304" pitchFamily="18" charset="0"/>
              </a:rPr>
              <a:t>Total number of quarks must change </a:t>
            </a:r>
          </a:p>
          <a:p>
            <a:pPr marL="900113" lvl="3" indent="0">
              <a:buNone/>
            </a:pPr>
            <a:r>
              <a:rPr lang="en-US" dirty="0">
                <a:solidFill>
                  <a:srgbClr val="7030A0"/>
                </a:solidFill>
                <a:latin typeface="Times" panose="02020603050405020304" pitchFamily="18" charset="0"/>
                <a:cs typeface="Times" panose="02020603050405020304" pitchFamily="18" charset="0"/>
              </a:rPr>
              <a:t>  - Possible in Standard Model </a:t>
            </a:r>
            <a:r>
              <a:rPr lang="en-US" dirty="0" smtClean="0">
                <a:solidFill>
                  <a:srgbClr val="7030A0"/>
                </a:solidFill>
                <a:latin typeface="Times" panose="02020603050405020304" pitchFamily="18" charset="0"/>
                <a:cs typeface="Times" panose="02020603050405020304" pitchFamily="18" charset="0"/>
              </a:rPr>
              <a:t>during the </a:t>
            </a:r>
            <a:r>
              <a:rPr lang="en-US" dirty="0">
                <a:solidFill>
                  <a:srgbClr val="7030A0"/>
                </a:solidFill>
                <a:latin typeface="Times" panose="02020603050405020304" pitchFamily="18" charset="0"/>
                <a:cs typeface="Times" panose="02020603050405020304" pitchFamily="18" charset="0"/>
              </a:rPr>
              <a:t>Big Bang</a:t>
            </a:r>
          </a:p>
          <a:p>
            <a:pPr marL="771525" lvl="2" indent="-257175">
              <a:buFont typeface="+mj-lt"/>
              <a:buAutoNum type="arabicPeriod"/>
            </a:pPr>
            <a:r>
              <a:rPr lang="en-US" sz="2100" dirty="0">
                <a:solidFill>
                  <a:srgbClr val="7030A0"/>
                </a:solidFill>
                <a:latin typeface="Times" panose="02020603050405020304" pitchFamily="18" charset="0"/>
                <a:cs typeface="Times" panose="02020603050405020304" pitchFamily="18" charset="0"/>
              </a:rPr>
              <a:t>Departure from Thermal Equilibrium </a:t>
            </a:r>
          </a:p>
          <a:p>
            <a:pPr marL="900113" lvl="3" indent="0">
              <a:buNone/>
            </a:pPr>
            <a:r>
              <a:rPr lang="en-US" dirty="0">
                <a:solidFill>
                  <a:srgbClr val="7030A0"/>
                </a:solidFill>
                <a:latin typeface="Times" panose="02020603050405020304" pitchFamily="18" charset="0"/>
                <a:cs typeface="Times" panose="02020603050405020304" pitchFamily="18" charset="0"/>
              </a:rPr>
              <a:t> - Phase Transitions can do this </a:t>
            </a:r>
          </a:p>
          <a:p>
            <a:pPr marL="771525" lvl="2" indent="-257175">
              <a:buFont typeface="+mj-lt"/>
              <a:buAutoNum type="arabicPeriod"/>
            </a:pPr>
            <a:r>
              <a:rPr lang="en-US" sz="2100" dirty="0">
                <a:solidFill>
                  <a:srgbClr val="7030A0"/>
                </a:solidFill>
                <a:latin typeface="Times" panose="02020603050405020304" pitchFamily="18" charset="0"/>
                <a:cs typeface="Times" panose="02020603050405020304" pitchFamily="18" charset="0"/>
              </a:rPr>
              <a:t>CP &amp; C violation</a:t>
            </a:r>
          </a:p>
          <a:p>
            <a:pPr marL="803672" lvl="3" indent="0">
              <a:buNone/>
            </a:pPr>
            <a:r>
              <a:rPr lang="en-US" dirty="0">
                <a:solidFill>
                  <a:srgbClr val="7030A0"/>
                </a:solidFill>
                <a:latin typeface="Times" panose="02020603050405020304" pitchFamily="18" charset="0"/>
                <a:cs typeface="Times" panose="02020603050405020304" pitchFamily="18" charset="0"/>
              </a:rPr>
              <a:t>   - Weak interaction violates C  &amp; CP  </a:t>
            </a:r>
          </a:p>
          <a:p>
            <a:pPr marL="803672" lvl="3" indent="0">
              <a:buNone/>
            </a:pPr>
            <a:r>
              <a:rPr lang="en-US" dirty="0">
                <a:solidFill>
                  <a:srgbClr val="7030A0"/>
                </a:solidFill>
                <a:latin typeface="Times" panose="02020603050405020304" pitchFamily="18" charset="0"/>
                <a:cs typeface="Times" panose="02020603050405020304" pitchFamily="18" charset="0"/>
              </a:rPr>
              <a:t>   - But CP violation in the Standard Model is TOO </a:t>
            </a:r>
            <a:r>
              <a:rPr lang="en-US" dirty="0" smtClean="0">
                <a:solidFill>
                  <a:srgbClr val="7030A0"/>
                </a:solidFill>
                <a:latin typeface="Times" panose="02020603050405020304" pitchFamily="18" charset="0"/>
                <a:cs typeface="Times" panose="02020603050405020304" pitchFamily="18" charset="0"/>
              </a:rPr>
              <a:t>small</a:t>
            </a:r>
            <a:endParaRPr lang="en-US" dirty="0">
              <a:solidFill>
                <a:srgbClr val="7030A0"/>
              </a:solidFill>
              <a:latin typeface="Times" panose="02020603050405020304" pitchFamily="18" charset="0"/>
              <a:cs typeface="Times" panose="02020603050405020304" pitchFamily="18" charset="0"/>
            </a:endParaRPr>
          </a:p>
        </p:txBody>
      </p:sp>
      <p:sp>
        <p:nvSpPr>
          <p:cNvPr id="4" name="TextBox 3"/>
          <p:cNvSpPr txBox="1"/>
          <p:nvPr/>
        </p:nvSpPr>
        <p:spPr>
          <a:xfrm>
            <a:off x="1485900" y="5113720"/>
            <a:ext cx="5657850" cy="738664"/>
          </a:xfrm>
          <a:prstGeom prst="rect">
            <a:avLst/>
          </a:prstGeom>
          <a:noFill/>
        </p:spPr>
        <p:txBody>
          <a:bodyPr wrap="square" rtlCol="0">
            <a:spAutoFit/>
          </a:bodyPr>
          <a:lstStyle/>
          <a:p>
            <a:r>
              <a:rPr lang="en-US" sz="2100" b="1" dirty="0">
                <a:solidFill>
                  <a:srgbClr val="0070C0"/>
                </a:solidFill>
              </a:rPr>
              <a:t>New particles/interactions are needed to provide larger CP violation</a:t>
            </a:r>
          </a:p>
        </p:txBody>
      </p:sp>
    </p:spTree>
    <p:extLst>
      <p:ext uri="{BB962C8B-B14F-4D97-AF65-F5344CB8AC3E}">
        <p14:creationId xmlns:p14="http://schemas.microsoft.com/office/powerpoint/2010/main" val="17077969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xfrm>
            <a:off x="762000" y="0"/>
            <a:ext cx="7772400" cy="838200"/>
          </a:xfrm>
        </p:spPr>
        <p:txBody>
          <a:bodyPr/>
          <a:lstStyle/>
          <a:p>
            <a:pPr eaLnBrk="1" hangingPunct="1"/>
            <a:r>
              <a:rPr lang="en-US" b="1" smtClean="0">
                <a:solidFill>
                  <a:srgbClr val="FF9900"/>
                </a:solidFill>
                <a:latin typeface="Comic Sans MS" pitchFamily="66" charset="0"/>
              </a:rPr>
              <a:t>Baryogenesis</a:t>
            </a:r>
          </a:p>
        </p:txBody>
      </p:sp>
      <p:sp>
        <p:nvSpPr>
          <p:cNvPr id="8197" name="Rectangle 3"/>
          <p:cNvSpPr>
            <a:spLocks noGrp="1" noChangeArrowheads="1"/>
          </p:cNvSpPr>
          <p:nvPr>
            <p:ph type="body" idx="1"/>
          </p:nvPr>
        </p:nvSpPr>
        <p:spPr>
          <a:xfrm>
            <a:off x="0" y="914400"/>
            <a:ext cx="9144000" cy="5715000"/>
          </a:xfrm>
        </p:spPr>
        <p:txBody>
          <a:bodyPr/>
          <a:lstStyle/>
          <a:p>
            <a:pPr eaLnBrk="1" hangingPunct="1">
              <a:lnSpc>
                <a:spcPct val="90000"/>
              </a:lnSpc>
            </a:pPr>
            <a:r>
              <a:rPr lang="en-US" b="1" smtClean="0">
                <a:solidFill>
                  <a:srgbClr val="FF0000"/>
                </a:solidFill>
              </a:rPr>
              <a:t>Plausibility Argument</a:t>
            </a:r>
            <a:r>
              <a:rPr lang="en-US" smtClean="0"/>
              <a:t> </a:t>
            </a:r>
            <a:endParaRPr lang="en-US" sz="2800" smtClean="0">
              <a:solidFill>
                <a:srgbClr val="FF0000"/>
              </a:solidFill>
            </a:endParaRPr>
          </a:p>
          <a:p>
            <a:pPr lvl="1" eaLnBrk="1" hangingPunct="1">
              <a:lnSpc>
                <a:spcPct val="90000"/>
              </a:lnSpc>
            </a:pPr>
            <a:r>
              <a:rPr lang="en-US" smtClean="0"/>
              <a:t>Consider heavy boson - </a:t>
            </a:r>
            <a:r>
              <a:rPr lang="en-US" smtClean="0">
                <a:latin typeface="Times New Roman" pitchFamily="18" charset="0"/>
              </a:rPr>
              <a:t>X</a:t>
            </a:r>
            <a:r>
              <a:rPr lang="en-US" smtClean="0"/>
              <a:t> </a:t>
            </a:r>
          </a:p>
          <a:p>
            <a:pPr lvl="2" eaLnBrk="1" hangingPunct="1">
              <a:lnSpc>
                <a:spcPct val="90000"/>
              </a:lnSpc>
            </a:pPr>
            <a:r>
              <a:rPr lang="en-US" smtClean="0">
                <a:solidFill>
                  <a:schemeClr val="accent2"/>
                </a:solidFill>
                <a:sym typeface="Wingdings" pitchFamily="2" charset="2"/>
              </a:rPr>
              <a:t>Baryon number violation:</a:t>
            </a:r>
          </a:p>
          <a:p>
            <a:pPr lvl="2" eaLnBrk="1" hangingPunct="1">
              <a:lnSpc>
                <a:spcPct val="90000"/>
              </a:lnSpc>
            </a:pPr>
            <a:endParaRPr lang="en-US" smtClean="0">
              <a:solidFill>
                <a:schemeClr val="accent2"/>
              </a:solidFill>
              <a:sym typeface="Wingdings" pitchFamily="2" charset="2"/>
            </a:endParaRPr>
          </a:p>
          <a:p>
            <a:pPr lvl="2" eaLnBrk="1" hangingPunct="1">
              <a:lnSpc>
                <a:spcPct val="90000"/>
              </a:lnSpc>
            </a:pPr>
            <a:endParaRPr lang="en-US" smtClean="0">
              <a:sym typeface="Wingdings" pitchFamily="2" charset="2"/>
            </a:endParaRPr>
          </a:p>
          <a:p>
            <a:pPr lvl="2" eaLnBrk="1" hangingPunct="1">
              <a:lnSpc>
                <a:spcPct val="90000"/>
              </a:lnSpc>
            </a:pPr>
            <a:r>
              <a:rPr lang="en-US" smtClean="0">
                <a:solidFill>
                  <a:schemeClr val="accent2"/>
                </a:solidFill>
                <a:sym typeface="Wingdings" pitchFamily="2" charset="2"/>
              </a:rPr>
              <a:t>     C-Violation        &amp;       CP-Violation</a:t>
            </a:r>
          </a:p>
          <a:p>
            <a:pPr eaLnBrk="1" hangingPunct="1">
              <a:lnSpc>
                <a:spcPct val="90000"/>
              </a:lnSpc>
            </a:pPr>
            <a:endParaRPr lang="en-US" smtClean="0">
              <a:solidFill>
                <a:schemeClr val="accent2"/>
              </a:solidFill>
              <a:sym typeface="Wingdings" pitchFamily="2" charset="2"/>
            </a:endParaRPr>
          </a:p>
          <a:p>
            <a:pPr lvl="2" eaLnBrk="1" hangingPunct="1">
              <a:lnSpc>
                <a:spcPct val="90000"/>
              </a:lnSpc>
            </a:pPr>
            <a:endParaRPr lang="en-US" smtClean="0">
              <a:solidFill>
                <a:schemeClr val="accent2"/>
              </a:solidFill>
              <a:sym typeface="Wingdings" pitchFamily="2" charset="2"/>
            </a:endParaRPr>
          </a:p>
          <a:p>
            <a:pPr lvl="2" eaLnBrk="1" hangingPunct="1">
              <a:lnSpc>
                <a:spcPct val="90000"/>
              </a:lnSpc>
            </a:pPr>
            <a:endParaRPr lang="en-US" smtClean="0">
              <a:solidFill>
                <a:schemeClr val="accent2"/>
              </a:solidFill>
              <a:sym typeface="Wingdings" pitchFamily="2" charset="2"/>
            </a:endParaRPr>
          </a:p>
          <a:p>
            <a:pPr lvl="2" eaLnBrk="1" hangingPunct="1">
              <a:lnSpc>
                <a:spcPct val="90000"/>
              </a:lnSpc>
            </a:pPr>
            <a:r>
              <a:rPr lang="en-US" smtClean="0">
                <a:solidFill>
                  <a:schemeClr val="accent2"/>
                </a:solidFill>
                <a:sym typeface="Wingdings" pitchFamily="2" charset="2"/>
              </a:rPr>
              <a:t>Out of Thermal Equilibrium</a:t>
            </a:r>
          </a:p>
          <a:p>
            <a:pPr lvl="3" eaLnBrk="1" hangingPunct="1">
              <a:lnSpc>
                <a:spcPct val="90000"/>
              </a:lnSpc>
              <a:buFontTx/>
              <a:buNone/>
            </a:pPr>
            <a:r>
              <a:rPr lang="en-US" smtClean="0">
                <a:sym typeface="Wingdings" pitchFamily="2" charset="2"/>
              </a:rPr>
              <a:t>Otherwise, in Equilibrium the reverse reactions:</a:t>
            </a:r>
          </a:p>
          <a:p>
            <a:pPr lvl="3" eaLnBrk="1" hangingPunct="1">
              <a:lnSpc>
                <a:spcPct val="90000"/>
              </a:lnSpc>
              <a:buFontTx/>
              <a:buNone/>
            </a:pPr>
            <a:r>
              <a:rPr lang="en-US" smtClean="0">
                <a:sym typeface="Wingdings" pitchFamily="2" charset="2"/>
              </a:rPr>
              <a:t> (e.g.                                              )  </a:t>
            </a:r>
          </a:p>
          <a:p>
            <a:pPr lvl="3" eaLnBrk="1" hangingPunct="1">
              <a:lnSpc>
                <a:spcPct val="90000"/>
              </a:lnSpc>
              <a:buFontTx/>
              <a:buNone/>
            </a:pPr>
            <a:r>
              <a:rPr lang="en-US" smtClean="0">
                <a:sym typeface="Wingdings" pitchFamily="2" charset="2"/>
              </a:rPr>
              <a:t>will smooth out any matter/antimatter excess</a:t>
            </a:r>
            <a:endParaRPr lang="en-US" smtClean="0"/>
          </a:p>
        </p:txBody>
      </p:sp>
      <p:graphicFrame>
        <p:nvGraphicFramePr>
          <p:cNvPr id="8194" name="Object 4"/>
          <p:cNvGraphicFramePr>
            <a:graphicFrameLocks noChangeAspect="1"/>
          </p:cNvGraphicFramePr>
          <p:nvPr/>
        </p:nvGraphicFramePr>
        <p:xfrm>
          <a:off x="1435100" y="2230438"/>
          <a:ext cx="6642100" cy="2659062"/>
        </p:xfrm>
        <a:graphic>
          <a:graphicData uri="http://schemas.openxmlformats.org/presentationml/2006/ole">
            <mc:AlternateContent xmlns:mc="http://schemas.openxmlformats.org/markup-compatibility/2006">
              <mc:Choice xmlns:v="urn:schemas-microsoft-com:vml" Requires="v">
                <p:oleObj spid="_x0000_s8294" name="Equation" r:id="rId3" imgW="3517560" imgH="1409400" progId="Equation.3">
                  <p:embed/>
                </p:oleObj>
              </mc:Choice>
              <mc:Fallback>
                <p:oleObj name="Equation" r:id="rId3" imgW="3517560" imgH="1409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5100" y="2230438"/>
                        <a:ext cx="6642100" cy="2659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5" name="Object 5"/>
          <p:cNvGraphicFramePr>
            <a:graphicFrameLocks noChangeAspect="1"/>
          </p:cNvGraphicFramePr>
          <p:nvPr/>
        </p:nvGraphicFramePr>
        <p:xfrm>
          <a:off x="2068513" y="5486400"/>
          <a:ext cx="2492375" cy="457200"/>
        </p:xfrm>
        <a:graphic>
          <a:graphicData uri="http://schemas.openxmlformats.org/presentationml/2006/ole">
            <mc:AlternateContent xmlns:mc="http://schemas.openxmlformats.org/markup-compatibility/2006">
              <mc:Choice xmlns:v="urn:schemas-microsoft-com:vml" Requires="v">
                <p:oleObj spid="_x0000_s8295" name="Equation" r:id="rId5" imgW="1244520" imgH="228600" progId="Equation.3">
                  <p:embed/>
                </p:oleObj>
              </mc:Choice>
              <mc:Fallback>
                <p:oleObj name="Equation" r:id="rId5" imgW="1244520"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8513" y="5486400"/>
                        <a:ext cx="24923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6118" name="Rectangle 6"/>
          <p:cNvSpPr>
            <a:spLocks noChangeArrowheads="1"/>
          </p:cNvSpPr>
          <p:nvPr/>
        </p:nvSpPr>
        <p:spPr bwMode="auto">
          <a:xfrm>
            <a:off x="533400" y="3124200"/>
            <a:ext cx="8229600" cy="1752600"/>
          </a:xfrm>
          <a:prstGeom prst="rect">
            <a:avLst/>
          </a:prstGeom>
          <a:solidFill>
            <a:schemeClr val="bg2"/>
          </a:solidFill>
          <a:ln w="9525" algn="ctr">
            <a:noFill/>
            <a:miter lim="800000"/>
            <a:headEnd/>
            <a:tailEnd/>
          </a:ln>
        </p:spPr>
        <p:txBody>
          <a:bodyPr anchor="ctr">
            <a:spAutoFit/>
          </a:bodyPr>
          <a:lstStyle/>
          <a:p>
            <a:pPr eaLnBrk="1" hangingPunct="1"/>
            <a:endParaRPr lang="en-US">
              <a:solidFill>
                <a:srgbClr val="000000"/>
              </a:solidFill>
              <a:latin typeface="Calibri" pitchFamily="34" charset="0"/>
            </a:endParaRPr>
          </a:p>
        </p:txBody>
      </p:sp>
      <p:sp>
        <p:nvSpPr>
          <p:cNvPr id="346119" name="Rectangle 7"/>
          <p:cNvSpPr>
            <a:spLocks noChangeArrowheads="1"/>
          </p:cNvSpPr>
          <p:nvPr/>
        </p:nvSpPr>
        <p:spPr bwMode="auto">
          <a:xfrm>
            <a:off x="304800" y="4876800"/>
            <a:ext cx="8229600" cy="1752600"/>
          </a:xfrm>
          <a:prstGeom prst="rect">
            <a:avLst/>
          </a:prstGeom>
          <a:solidFill>
            <a:schemeClr val="bg2"/>
          </a:solidFill>
          <a:ln w="9525" algn="ctr">
            <a:noFill/>
            <a:miter lim="800000"/>
            <a:headEnd/>
            <a:tailEnd/>
          </a:ln>
        </p:spPr>
        <p:txBody>
          <a:bodyPr anchor="ctr">
            <a:spAutoFit/>
          </a:bodyPr>
          <a:lstStyle/>
          <a:p>
            <a:pPr eaLnBrk="1" hangingPunct="1"/>
            <a:endParaRPr lang="en-US">
              <a:solidFill>
                <a:srgbClr val="000000"/>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346118"/>
                                        </p:tgtEl>
                                      </p:cBhvr>
                                    </p:animEffect>
                                    <p:set>
                                      <p:cBhvr>
                                        <p:cTn id="7" dur="1" fill="hold">
                                          <p:stCondLst>
                                            <p:cond delay="1999"/>
                                          </p:stCondLst>
                                        </p:cTn>
                                        <p:tgtEl>
                                          <p:spTgt spid="3461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2000"/>
                                        <p:tgtEl>
                                          <p:spTgt spid="346119"/>
                                        </p:tgtEl>
                                      </p:cBhvr>
                                    </p:animEffect>
                                    <p:set>
                                      <p:cBhvr>
                                        <p:cTn id="12" dur="1" fill="hold">
                                          <p:stCondLst>
                                            <p:cond delay="1999"/>
                                          </p:stCondLst>
                                        </p:cTn>
                                        <p:tgtEl>
                                          <p:spTgt spid="3461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18" grpId="0" animBg="1"/>
      <p:bldP spid="3461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4" name="Rectangle 2"/>
          <p:cNvSpPr>
            <a:spLocks noGrp="1" noChangeArrowheads="1"/>
          </p:cNvSpPr>
          <p:nvPr>
            <p:ph type="title"/>
          </p:nvPr>
        </p:nvSpPr>
        <p:spPr>
          <a:xfrm>
            <a:off x="152400" y="152400"/>
            <a:ext cx="8839200" cy="762000"/>
          </a:xfrm>
        </p:spPr>
        <p:txBody>
          <a:bodyPr/>
          <a:lstStyle/>
          <a:p>
            <a:pPr eaLnBrk="1" hangingPunct="1"/>
            <a:r>
              <a:rPr lang="en-US" b="1" smtClean="0">
                <a:solidFill>
                  <a:srgbClr val="FF9900"/>
                </a:solidFill>
                <a:latin typeface="Comic Sans MS" pitchFamily="66" charset="0"/>
              </a:rPr>
              <a:t>Electroweak Baryogenesis</a:t>
            </a:r>
          </a:p>
        </p:txBody>
      </p:sp>
      <p:sp>
        <p:nvSpPr>
          <p:cNvPr id="9225" name="Rectangle 3"/>
          <p:cNvSpPr>
            <a:spLocks noChangeArrowheads="1"/>
          </p:cNvSpPr>
          <p:nvPr/>
        </p:nvSpPr>
        <p:spPr bwMode="auto">
          <a:xfrm>
            <a:off x="685800" y="533400"/>
            <a:ext cx="7772400" cy="1143000"/>
          </a:xfrm>
          <a:prstGeom prst="rect">
            <a:avLst/>
          </a:prstGeom>
          <a:noFill/>
          <a:ln w="9525">
            <a:noFill/>
            <a:miter lim="800000"/>
            <a:headEnd/>
            <a:tailEnd/>
          </a:ln>
        </p:spPr>
        <p:txBody>
          <a:bodyPr anchor="ctr"/>
          <a:lstStyle/>
          <a:p>
            <a:pPr algn="ctr" eaLnBrk="1" hangingPunct="1"/>
            <a:endParaRPr lang="en-US" sz="4400">
              <a:solidFill>
                <a:srgbClr val="1F497D"/>
              </a:solidFill>
              <a:latin typeface="Times New Roman" pitchFamily="18" charset="0"/>
            </a:endParaRPr>
          </a:p>
        </p:txBody>
      </p:sp>
      <p:sp>
        <p:nvSpPr>
          <p:cNvPr id="9226" name="Text Box 4"/>
          <p:cNvSpPr txBox="1">
            <a:spLocks noChangeArrowheads="1"/>
          </p:cNvSpPr>
          <p:nvPr/>
        </p:nvSpPr>
        <p:spPr bwMode="auto">
          <a:xfrm>
            <a:off x="152400" y="1447800"/>
            <a:ext cx="3019425" cy="701675"/>
          </a:xfrm>
          <a:prstGeom prst="rect">
            <a:avLst/>
          </a:prstGeom>
          <a:noFill/>
          <a:ln w="9525">
            <a:noFill/>
            <a:miter lim="800000"/>
            <a:headEnd/>
            <a:tailEnd/>
          </a:ln>
        </p:spPr>
        <p:txBody>
          <a:bodyPr wrap="none">
            <a:spAutoFit/>
          </a:bodyPr>
          <a:lstStyle/>
          <a:p>
            <a:pPr eaLnBrk="1" hangingPunct="1"/>
            <a:r>
              <a:rPr lang="en-US" sz="2000" b="1">
                <a:solidFill>
                  <a:srgbClr val="990000"/>
                </a:solidFill>
                <a:latin typeface="Times New Roman" pitchFamily="18" charset="0"/>
              </a:rPr>
              <a:t>Before Electroweak Phase</a:t>
            </a:r>
          </a:p>
          <a:p>
            <a:pPr eaLnBrk="1" hangingPunct="1"/>
            <a:r>
              <a:rPr lang="en-US" sz="2000" b="1">
                <a:solidFill>
                  <a:srgbClr val="990000"/>
                </a:solidFill>
                <a:latin typeface="Times New Roman" pitchFamily="18" charset="0"/>
              </a:rPr>
              <a:t>Transition</a:t>
            </a:r>
          </a:p>
        </p:txBody>
      </p:sp>
      <p:sp>
        <p:nvSpPr>
          <p:cNvPr id="9227" name="Text Box 5"/>
          <p:cNvSpPr txBox="1">
            <a:spLocks noChangeArrowheads="1"/>
          </p:cNvSpPr>
          <p:nvPr/>
        </p:nvSpPr>
        <p:spPr bwMode="auto">
          <a:xfrm>
            <a:off x="3489325" y="1462088"/>
            <a:ext cx="1947863" cy="701675"/>
          </a:xfrm>
          <a:prstGeom prst="rect">
            <a:avLst/>
          </a:prstGeom>
          <a:noFill/>
          <a:ln w="9525">
            <a:noFill/>
            <a:miter lim="800000"/>
            <a:headEnd/>
            <a:tailEnd/>
          </a:ln>
        </p:spPr>
        <p:txBody>
          <a:bodyPr wrap="none">
            <a:spAutoFit/>
          </a:bodyPr>
          <a:lstStyle/>
          <a:p>
            <a:pPr eaLnBrk="1" hangingPunct="1"/>
            <a:r>
              <a:rPr lang="en-US" sz="2000" b="1">
                <a:solidFill>
                  <a:srgbClr val="990000"/>
                </a:solidFill>
                <a:latin typeface="Times New Roman" pitchFamily="18" charset="0"/>
              </a:rPr>
              <a:t>After EW Phase</a:t>
            </a:r>
          </a:p>
          <a:p>
            <a:pPr eaLnBrk="1" hangingPunct="1"/>
            <a:r>
              <a:rPr lang="en-US" sz="2000" b="1">
                <a:solidFill>
                  <a:srgbClr val="990000"/>
                </a:solidFill>
                <a:latin typeface="Times New Roman" pitchFamily="18" charset="0"/>
              </a:rPr>
              <a:t>Transition</a:t>
            </a:r>
          </a:p>
        </p:txBody>
      </p:sp>
      <p:sp>
        <p:nvSpPr>
          <p:cNvPr id="9228" name="Text Box 6"/>
          <p:cNvSpPr txBox="1">
            <a:spLocks noChangeArrowheads="1"/>
          </p:cNvSpPr>
          <p:nvPr/>
        </p:nvSpPr>
        <p:spPr bwMode="auto">
          <a:xfrm>
            <a:off x="6003925" y="1462088"/>
            <a:ext cx="876300" cy="396875"/>
          </a:xfrm>
          <a:prstGeom prst="rect">
            <a:avLst/>
          </a:prstGeom>
          <a:noFill/>
          <a:ln w="9525">
            <a:noFill/>
            <a:miter lim="800000"/>
            <a:headEnd/>
            <a:tailEnd/>
          </a:ln>
        </p:spPr>
        <p:txBody>
          <a:bodyPr wrap="none">
            <a:spAutoFit/>
          </a:bodyPr>
          <a:lstStyle/>
          <a:p>
            <a:pPr eaLnBrk="1" hangingPunct="1"/>
            <a:r>
              <a:rPr lang="en-US" sz="2000" b="1">
                <a:solidFill>
                  <a:srgbClr val="990000"/>
                </a:solidFill>
                <a:latin typeface="Times New Roman" pitchFamily="18" charset="0"/>
              </a:rPr>
              <a:t>Today</a:t>
            </a:r>
          </a:p>
        </p:txBody>
      </p:sp>
      <p:sp>
        <p:nvSpPr>
          <p:cNvPr id="9229" name="Text Box 7"/>
          <p:cNvSpPr txBox="1">
            <a:spLocks noChangeArrowheads="1"/>
          </p:cNvSpPr>
          <p:nvPr/>
        </p:nvSpPr>
        <p:spPr bwMode="auto">
          <a:xfrm rot="-5400000">
            <a:off x="395288" y="3643312"/>
            <a:ext cx="368300" cy="396875"/>
          </a:xfrm>
          <a:prstGeom prst="rect">
            <a:avLst/>
          </a:prstGeom>
          <a:noFill/>
          <a:ln w="9525">
            <a:noFill/>
            <a:miter lim="800000"/>
            <a:headEnd/>
            <a:tailEnd/>
          </a:ln>
        </p:spPr>
        <p:txBody>
          <a:bodyPr wrap="none">
            <a:spAutoFit/>
          </a:bodyPr>
          <a:lstStyle/>
          <a:p>
            <a:pPr eaLnBrk="1" hangingPunct="1"/>
            <a:r>
              <a:rPr lang="en-US" sz="2000" b="1">
                <a:solidFill>
                  <a:srgbClr val="000000"/>
                </a:solidFill>
                <a:latin typeface="Times New Roman" pitchFamily="18" charset="0"/>
              </a:rPr>
              <a:t>N</a:t>
            </a:r>
            <a:endParaRPr lang="en-US" sz="2400" b="1">
              <a:solidFill>
                <a:srgbClr val="000000"/>
              </a:solidFill>
              <a:latin typeface="Times New Roman" pitchFamily="18" charset="0"/>
            </a:endParaRPr>
          </a:p>
        </p:txBody>
      </p:sp>
      <p:sp>
        <p:nvSpPr>
          <p:cNvPr id="9230" name="Text Box 8"/>
          <p:cNvSpPr txBox="1">
            <a:spLocks noChangeArrowheads="1"/>
          </p:cNvSpPr>
          <p:nvPr/>
        </p:nvSpPr>
        <p:spPr bwMode="auto">
          <a:xfrm>
            <a:off x="762000" y="5486400"/>
            <a:ext cx="311150" cy="396875"/>
          </a:xfrm>
          <a:prstGeom prst="rect">
            <a:avLst/>
          </a:prstGeom>
          <a:noFill/>
          <a:ln w="9525">
            <a:noFill/>
            <a:miter lim="800000"/>
            <a:headEnd/>
            <a:tailEnd/>
          </a:ln>
        </p:spPr>
        <p:txBody>
          <a:bodyPr wrap="none">
            <a:spAutoFit/>
          </a:bodyPr>
          <a:lstStyle/>
          <a:p>
            <a:pPr eaLnBrk="1" hangingPunct="1"/>
            <a:r>
              <a:rPr lang="en-US" sz="2000" b="1">
                <a:solidFill>
                  <a:srgbClr val="000000"/>
                </a:solidFill>
                <a:latin typeface="Times New Roman" pitchFamily="18" charset="0"/>
              </a:rPr>
              <a:t>0</a:t>
            </a:r>
            <a:endParaRPr lang="en-US" sz="2400" b="1">
              <a:solidFill>
                <a:srgbClr val="000000"/>
              </a:solidFill>
              <a:latin typeface="Times New Roman" pitchFamily="18" charset="0"/>
            </a:endParaRPr>
          </a:p>
        </p:txBody>
      </p:sp>
      <p:sp>
        <p:nvSpPr>
          <p:cNvPr id="9231" name="Text Box 9"/>
          <p:cNvSpPr txBox="1">
            <a:spLocks noChangeArrowheads="1"/>
          </p:cNvSpPr>
          <p:nvPr/>
        </p:nvSpPr>
        <p:spPr bwMode="auto">
          <a:xfrm>
            <a:off x="533400" y="2209800"/>
            <a:ext cx="603250" cy="396875"/>
          </a:xfrm>
          <a:prstGeom prst="rect">
            <a:avLst/>
          </a:prstGeom>
          <a:noFill/>
          <a:ln w="9525">
            <a:noFill/>
            <a:miter lim="800000"/>
            <a:headEnd/>
            <a:tailEnd/>
          </a:ln>
        </p:spPr>
        <p:txBody>
          <a:bodyPr wrap="none">
            <a:spAutoFit/>
          </a:bodyPr>
          <a:lstStyle/>
          <a:p>
            <a:pPr eaLnBrk="1" hangingPunct="1"/>
            <a:r>
              <a:rPr lang="en-US" sz="2000" b="1">
                <a:solidFill>
                  <a:srgbClr val="000000"/>
                </a:solidFill>
                <a:latin typeface="Times New Roman" pitchFamily="18" charset="0"/>
              </a:rPr>
              <a:t>10</a:t>
            </a:r>
            <a:r>
              <a:rPr lang="en-US" sz="2000" b="1" baseline="30000">
                <a:solidFill>
                  <a:srgbClr val="000000"/>
                </a:solidFill>
                <a:latin typeface="Times New Roman" pitchFamily="18" charset="0"/>
              </a:rPr>
              <a:t>10</a:t>
            </a:r>
            <a:endParaRPr lang="en-US" sz="2000" b="1">
              <a:solidFill>
                <a:srgbClr val="000000"/>
              </a:solidFill>
              <a:latin typeface="Times New Roman" pitchFamily="18" charset="0"/>
            </a:endParaRPr>
          </a:p>
        </p:txBody>
      </p:sp>
      <p:grpSp>
        <p:nvGrpSpPr>
          <p:cNvPr id="2" name="Group 10"/>
          <p:cNvGrpSpPr>
            <a:grpSpLocks/>
          </p:cNvGrpSpPr>
          <p:nvPr/>
        </p:nvGrpSpPr>
        <p:grpSpPr bwMode="auto">
          <a:xfrm>
            <a:off x="762000" y="2362200"/>
            <a:ext cx="1600200" cy="3673475"/>
            <a:chOff x="432" y="1488"/>
            <a:chExt cx="1008" cy="2314"/>
          </a:xfrm>
        </p:grpSpPr>
        <p:sp>
          <p:nvSpPr>
            <p:cNvPr id="9253" name="AutoShape 11"/>
            <p:cNvSpPr>
              <a:spLocks noChangeArrowheads="1"/>
            </p:cNvSpPr>
            <p:nvPr/>
          </p:nvSpPr>
          <p:spPr bwMode="auto">
            <a:xfrm flipH="1">
              <a:off x="720" y="2304"/>
              <a:ext cx="96" cy="1248"/>
            </a:xfrm>
            <a:prstGeom prst="flowChartManualInput">
              <a:avLst/>
            </a:prstGeom>
            <a:solidFill>
              <a:srgbClr val="FF9933"/>
            </a:solidFill>
            <a:ln w="9525">
              <a:solidFill>
                <a:srgbClr val="FF9933"/>
              </a:solidFill>
              <a:miter lim="800000"/>
              <a:headEnd/>
              <a:tailEnd/>
            </a:ln>
          </p:spPr>
          <p:txBody>
            <a:bodyPr wrap="none" anchor="ctr"/>
            <a:lstStyle/>
            <a:p>
              <a:pPr eaLnBrk="1" hangingPunct="1"/>
              <a:endParaRPr lang="en-US">
                <a:solidFill>
                  <a:srgbClr val="000000"/>
                </a:solidFill>
                <a:latin typeface="Calibri" pitchFamily="34" charset="0"/>
              </a:endParaRPr>
            </a:p>
          </p:txBody>
        </p:sp>
        <p:sp>
          <p:nvSpPr>
            <p:cNvPr id="9254" name="AutoShape 12"/>
            <p:cNvSpPr>
              <a:spLocks noChangeArrowheads="1"/>
            </p:cNvSpPr>
            <p:nvPr/>
          </p:nvSpPr>
          <p:spPr bwMode="auto">
            <a:xfrm flipV="1">
              <a:off x="720" y="1488"/>
              <a:ext cx="96" cy="960"/>
            </a:xfrm>
            <a:prstGeom prst="flowChartManualInput">
              <a:avLst/>
            </a:prstGeom>
            <a:solidFill>
              <a:srgbClr val="FF9933"/>
            </a:solidFill>
            <a:ln w="9525">
              <a:solidFill>
                <a:srgbClr val="FF9933"/>
              </a:solidFill>
              <a:miter lim="800000"/>
              <a:headEnd/>
              <a:tailEnd/>
            </a:ln>
          </p:spPr>
          <p:txBody>
            <a:bodyPr wrap="none" anchor="ctr"/>
            <a:lstStyle/>
            <a:p>
              <a:pPr eaLnBrk="1" hangingPunct="1"/>
              <a:endParaRPr lang="en-US">
                <a:solidFill>
                  <a:srgbClr val="000000"/>
                </a:solidFill>
                <a:latin typeface="Calibri" pitchFamily="34" charset="0"/>
              </a:endParaRPr>
            </a:p>
          </p:txBody>
        </p:sp>
        <p:sp>
          <p:nvSpPr>
            <p:cNvPr id="9255" name="Text Box 13"/>
            <p:cNvSpPr txBox="1">
              <a:spLocks noChangeArrowheads="1"/>
            </p:cNvSpPr>
            <p:nvPr/>
          </p:nvSpPr>
          <p:spPr bwMode="auto">
            <a:xfrm>
              <a:off x="432" y="3552"/>
              <a:ext cx="1008" cy="250"/>
            </a:xfrm>
            <a:prstGeom prst="rect">
              <a:avLst/>
            </a:prstGeom>
            <a:noFill/>
            <a:ln w="9525">
              <a:noFill/>
              <a:miter lim="800000"/>
              <a:headEnd/>
              <a:tailEnd/>
            </a:ln>
          </p:spPr>
          <p:txBody>
            <a:bodyPr>
              <a:spAutoFit/>
            </a:bodyPr>
            <a:lstStyle/>
            <a:p>
              <a:pPr eaLnBrk="1" hangingPunct="1"/>
              <a:r>
                <a:rPr lang="en-US" sz="2000" b="1">
                  <a:solidFill>
                    <a:srgbClr val="000000"/>
                  </a:solidFill>
                  <a:latin typeface="Times New Roman" pitchFamily="18" charset="0"/>
                </a:rPr>
                <a:t>      </a:t>
              </a:r>
              <a:r>
                <a:rPr lang="en-US" sz="2000" b="1">
                  <a:solidFill>
                    <a:srgbClr val="000000"/>
                  </a:solidFill>
                  <a:latin typeface="Symbol" pitchFamily="18" charset="2"/>
                </a:rPr>
                <a:t>g</a:t>
              </a:r>
              <a:r>
                <a:rPr lang="en-US" sz="2000" b="1">
                  <a:solidFill>
                    <a:srgbClr val="000000"/>
                  </a:solidFill>
                  <a:latin typeface="Times New Roman" pitchFamily="18" charset="0"/>
                </a:rPr>
                <a:t>BB</a:t>
              </a:r>
              <a:endParaRPr lang="en-US" sz="2400" b="1">
                <a:solidFill>
                  <a:srgbClr val="000000"/>
                </a:solidFill>
                <a:latin typeface="Times New Roman" pitchFamily="18" charset="0"/>
              </a:endParaRPr>
            </a:p>
          </p:txBody>
        </p:sp>
        <p:sp>
          <p:nvSpPr>
            <p:cNvPr id="9256" name="AutoShape 14"/>
            <p:cNvSpPr>
              <a:spLocks noChangeArrowheads="1"/>
            </p:cNvSpPr>
            <p:nvPr/>
          </p:nvSpPr>
          <p:spPr bwMode="auto">
            <a:xfrm flipH="1">
              <a:off x="816" y="2544"/>
              <a:ext cx="96" cy="1008"/>
            </a:xfrm>
            <a:prstGeom prst="flowChartManualInput">
              <a:avLst/>
            </a:prstGeom>
            <a:solidFill>
              <a:srgbClr val="0066FF"/>
            </a:solidFill>
            <a:ln w="9525">
              <a:solidFill>
                <a:srgbClr val="0066FF"/>
              </a:solidFill>
              <a:miter lim="800000"/>
              <a:headEnd/>
              <a:tailEnd/>
            </a:ln>
          </p:spPr>
          <p:txBody>
            <a:bodyPr wrap="none" anchor="ctr"/>
            <a:lstStyle/>
            <a:p>
              <a:pPr eaLnBrk="1" hangingPunct="1"/>
              <a:endParaRPr lang="en-US">
                <a:solidFill>
                  <a:srgbClr val="000000"/>
                </a:solidFill>
                <a:latin typeface="Calibri" pitchFamily="34" charset="0"/>
              </a:endParaRPr>
            </a:p>
          </p:txBody>
        </p:sp>
        <p:sp>
          <p:nvSpPr>
            <p:cNvPr id="9257" name="AutoShape 15"/>
            <p:cNvSpPr>
              <a:spLocks noChangeArrowheads="1"/>
            </p:cNvSpPr>
            <p:nvPr/>
          </p:nvSpPr>
          <p:spPr bwMode="auto">
            <a:xfrm flipV="1">
              <a:off x="816" y="1632"/>
              <a:ext cx="96" cy="1008"/>
            </a:xfrm>
            <a:prstGeom prst="flowChartManualInput">
              <a:avLst/>
            </a:prstGeom>
            <a:solidFill>
              <a:srgbClr val="0066FF"/>
            </a:solidFill>
            <a:ln w="9525">
              <a:solidFill>
                <a:srgbClr val="0066FF"/>
              </a:solidFill>
              <a:miter lim="800000"/>
              <a:headEnd/>
              <a:tailEnd/>
            </a:ln>
          </p:spPr>
          <p:txBody>
            <a:bodyPr wrap="none" anchor="ctr"/>
            <a:lstStyle/>
            <a:p>
              <a:pPr eaLnBrk="1" hangingPunct="1"/>
              <a:endParaRPr lang="en-US">
                <a:solidFill>
                  <a:srgbClr val="000000"/>
                </a:solidFill>
                <a:latin typeface="Calibri" pitchFamily="34" charset="0"/>
              </a:endParaRPr>
            </a:p>
          </p:txBody>
        </p:sp>
        <p:sp>
          <p:nvSpPr>
            <p:cNvPr id="9258" name="Line 16"/>
            <p:cNvSpPr>
              <a:spLocks noChangeShapeType="1"/>
            </p:cNvSpPr>
            <p:nvPr/>
          </p:nvSpPr>
          <p:spPr bwMode="auto">
            <a:xfrm>
              <a:off x="912" y="3600"/>
              <a:ext cx="96" cy="0"/>
            </a:xfrm>
            <a:prstGeom prst="line">
              <a:avLst/>
            </a:prstGeom>
            <a:noFill/>
            <a:ln w="28575">
              <a:solidFill>
                <a:schemeClr val="tx1"/>
              </a:solidFill>
              <a:round/>
              <a:headEnd/>
              <a:tailEnd/>
            </a:ln>
          </p:spPr>
          <p:txBody>
            <a:bodyPr wrap="none" anchor="ctr"/>
            <a:lstStyle/>
            <a:p>
              <a:endParaRPr lang="en-US"/>
            </a:p>
          </p:txBody>
        </p:sp>
        <p:sp>
          <p:nvSpPr>
            <p:cNvPr id="9259" name="AutoShape 17"/>
            <p:cNvSpPr>
              <a:spLocks noChangeArrowheads="1"/>
            </p:cNvSpPr>
            <p:nvPr/>
          </p:nvSpPr>
          <p:spPr bwMode="auto">
            <a:xfrm flipV="1">
              <a:off x="912" y="1632"/>
              <a:ext cx="96" cy="1248"/>
            </a:xfrm>
            <a:prstGeom prst="flowChartManualInput">
              <a:avLst/>
            </a:prstGeom>
            <a:solidFill>
              <a:srgbClr val="FF3300"/>
            </a:solidFill>
            <a:ln w="9525">
              <a:solidFill>
                <a:srgbClr val="FF3300"/>
              </a:solidFill>
              <a:miter lim="800000"/>
              <a:headEnd/>
              <a:tailEnd/>
            </a:ln>
          </p:spPr>
          <p:txBody>
            <a:bodyPr wrap="none" anchor="ctr"/>
            <a:lstStyle/>
            <a:p>
              <a:pPr eaLnBrk="1" hangingPunct="1"/>
              <a:endParaRPr lang="en-US">
                <a:solidFill>
                  <a:srgbClr val="000000"/>
                </a:solidFill>
                <a:latin typeface="Calibri" pitchFamily="34" charset="0"/>
              </a:endParaRPr>
            </a:p>
          </p:txBody>
        </p:sp>
        <p:sp>
          <p:nvSpPr>
            <p:cNvPr id="9260" name="AutoShape 18"/>
            <p:cNvSpPr>
              <a:spLocks noChangeArrowheads="1"/>
            </p:cNvSpPr>
            <p:nvPr/>
          </p:nvSpPr>
          <p:spPr bwMode="auto">
            <a:xfrm flipH="1">
              <a:off x="912" y="2736"/>
              <a:ext cx="96" cy="816"/>
            </a:xfrm>
            <a:prstGeom prst="flowChartManualInput">
              <a:avLst/>
            </a:prstGeom>
            <a:solidFill>
              <a:srgbClr val="FF3300"/>
            </a:solidFill>
            <a:ln w="9525">
              <a:solidFill>
                <a:srgbClr val="FF3300"/>
              </a:solidFill>
              <a:miter lim="800000"/>
              <a:headEnd/>
              <a:tailEnd/>
            </a:ln>
          </p:spPr>
          <p:txBody>
            <a:bodyPr wrap="none" anchor="ctr"/>
            <a:lstStyle/>
            <a:p>
              <a:pPr eaLnBrk="1" hangingPunct="1"/>
              <a:endParaRPr lang="en-US">
                <a:solidFill>
                  <a:srgbClr val="000000"/>
                </a:solidFill>
                <a:latin typeface="Calibri" pitchFamily="34" charset="0"/>
              </a:endParaRPr>
            </a:p>
          </p:txBody>
        </p:sp>
      </p:grpSp>
      <p:sp>
        <p:nvSpPr>
          <p:cNvPr id="9233" name="Text Box 19"/>
          <p:cNvSpPr txBox="1">
            <a:spLocks noChangeArrowheads="1"/>
          </p:cNvSpPr>
          <p:nvPr/>
        </p:nvSpPr>
        <p:spPr bwMode="auto">
          <a:xfrm>
            <a:off x="3505200" y="5638800"/>
            <a:ext cx="1600200" cy="396875"/>
          </a:xfrm>
          <a:prstGeom prst="rect">
            <a:avLst/>
          </a:prstGeom>
          <a:noFill/>
          <a:ln w="9525">
            <a:noFill/>
            <a:miter lim="800000"/>
            <a:headEnd/>
            <a:tailEnd/>
          </a:ln>
        </p:spPr>
        <p:txBody>
          <a:bodyPr>
            <a:spAutoFit/>
          </a:bodyPr>
          <a:lstStyle/>
          <a:p>
            <a:pPr eaLnBrk="1" hangingPunct="1"/>
            <a:r>
              <a:rPr lang="en-US" sz="2000" b="1">
                <a:solidFill>
                  <a:srgbClr val="000000"/>
                </a:solidFill>
                <a:latin typeface="Times New Roman" pitchFamily="18" charset="0"/>
              </a:rPr>
              <a:t>      </a:t>
            </a:r>
            <a:r>
              <a:rPr lang="en-US" sz="2000" b="1">
                <a:solidFill>
                  <a:srgbClr val="000000"/>
                </a:solidFill>
                <a:latin typeface="Symbol" pitchFamily="18" charset="2"/>
              </a:rPr>
              <a:t>g</a:t>
            </a:r>
            <a:r>
              <a:rPr lang="en-US" sz="2000" b="1">
                <a:solidFill>
                  <a:srgbClr val="000000"/>
                </a:solidFill>
                <a:latin typeface="Times New Roman" pitchFamily="18" charset="0"/>
              </a:rPr>
              <a:t>BB</a:t>
            </a:r>
            <a:endParaRPr lang="en-US" sz="2400" b="1">
              <a:solidFill>
                <a:srgbClr val="000000"/>
              </a:solidFill>
              <a:latin typeface="Times New Roman" pitchFamily="18" charset="0"/>
            </a:endParaRPr>
          </a:p>
        </p:txBody>
      </p:sp>
      <p:grpSp>
        <p:nvGrpSpPr>
          <p:cNvPr id="3" name="Group 20"/>
          <p:cNvGrpSpPr>
            <a:grpSpLocks/>
          </p:cNvGrpSpPr>
          <p:nvPr/>
        </p:nvGrpSpPr>
        <p:grpSpPr bwMode="auto">
          <a:xfrm>
            <a:off x="3962400" y="2362200"/>
            <a:ext cx="457200" cy="3352800"/>
            <a:chOff x="2496" y="1440"/>
            <a:chExt cx="288" cy="2112"/>
          </a:xfrm>
        </p:grpSpPr>
        <p:sp>
          <p:nvSpPr>
            <p:cNvPr id="9246" name="AutoShape 21"/>
            <p:cNvSpPr>
              <a:spLocks noChangeArrowheads="1"/>
            </p:cNvSpPr>
            <p:nvPr/>
          </p:nvSpPr>
          <p:spPr bwMode="auto">
            <a:xfrm flipH="1">
              <a:off x="2496" y="2256"/>
              <a:ext cx="96" cy="1248"/>
            </a:xfrm>
            <a:prstGeom prst="flowChartManualInput">
              <a:avLst/>
            </a:prstGeom>
            <a:solidFill>
              <a:srgbClr val="FF9933"/>
            </a:solidFill>
            <a:ln w="9525">
              <a:solidFill>
                <a:srgbClr val="FF9933"/>
              </a:solidFill>
              <a:miter lim="800000"/>
              <a:headEnd/>
              <a:tailEnd/>
            </a:ln>
          </p:spPr>
          <p:txBody>
            <a:bodyPr wrap="none" anchor="ctr"/>
            <a:lstStyle/>
            <a:p>
              <a:pPr eaLnBrk="1" hangingPunct="1"/>
              <a:endParaRPr lang="en-US">
                <a:solidFill>
                  <a:srgbClr val="000000"/>
                </a:solidFill>
                <a:latin typeface="Calibri" pitchFamily="34" charset="0"/>
              </a:endParaRPr>
            </a:p>
          </p:txBody>
        </p:sp>
        <p:sp>
          <p:nvSpPr>
            <p:cNvPr id="9247" name="AutoShape 22"/>
            <p:cNvSpPr>
              <a:spLocks noChangeArrowheads="1"/>
            </p:cNvSpPr>
            <p:nvPr/>
          </p:nvSpPr>
          <p:spPr bwMode="auto">
            <a:xfrm flipV="1">
              <a:off x="2496" y="1440"/>
              <a:ext cx="96" cy="960"/>
            </a:xfrm>
            <a:prstGeom prst="flowChartManualInput">
              <a:avLst/>
            </a:prstGeom>
            <a:solidFill>
              <a:srgbClr val="FF9933"/>
            </a:solidFill>
            <a:ln w="9525">
              <a:solidFill>
                <a:srgbClr val="FF9933"/>
              </a:solidFill>
              <a:miter lim="800000"/>
              <a:headEnd/>
              <a:tailEnd/>
            </a:ln>
          </p:spPr>
          <p:txBody>
            <a:bodyPr wrap="none" anchor="ctr"/>
            <a:lstStyle/>
            <a:p>
              <a:pPr eaLnBrk="1" hangingPunct="1"/>
              <a:endParaRPr lang="en-US">
                <a:solidFill>
                  <a:srgbClr val="000000"/>
                </a:solidFill>
                <a:latin typeface="Calibri" pitchFamily="34" charset="0"/>
              </a:endParaRPr>
            </a:p>
          </p:txBody>
        </p:sp>
        <p:sp>
          <p:nvSpPr>
            <p:cNvPr id="9248" name="AutoShape 23"/>
            <p:cNvSpPr>
              <a:spLocks noChangeArrowheads="1"/>
            </p:cNvSpPr>
            <p:nvPr/>
          </p:nvSpPr>
          <p:spPr bwMode="auto">
            <a:xfrm flipH="1">
              <a:off x="2592" y="2496"/>
              <a:ext cx="96" cy="1008"/>
            </a:xfrm>
            <a:prstGeom prst="flowChartManualInput">
              <a:avLst/>
            </a:prstGeom>
            <a:solidFill>
              <a:srgbClr val="0066FF"/>
            </a:solidFill>
            <a:ln w="9525">
              <a:solidFill>
                <a:srgbClr val="0066FF"/>
              </a:solidFill>
              <a:miter lim="800000"/>
              <a:headEnd/>
              <a:tailEnd/>
            </a:ln>
          </p:spPr>
          <p:txBody>
            <a:bodyPr wrap="none" anchor="ctr"/>
            <a:lstStyle/>
            <a:p>
              <a:pPr eaLnBrk="1" hangingPunct="1"/>
              <a:endParaRPr lang="en-US">
                <a:solidFill>
                  <a:srgbClr val="000000"/>
                </a:solidFill>
                <a:latin typeface="Calibri" pitchFamily="34" charset="0"/>
              </a:endParaRPr>
            </a:p>
          </p:txBody>
        </p:sp>
        <p:sp>
          <p:nvSpPr>
            <p:cNvPr id="9249" name="AutoShape 24"/>
            <p:cNvSpPr>
              <a:spLocks noChangeArrowheads="1"/>
            </p:cNvSpPr>
            <p:nvPr/>
          </p:nvSpPr>
          <p:spPr bwMode="auto">
            <a:xfrm flipV="1">
              <a:off x="2592" y="1584"/>
              <a:ext cx="96" cy="1008"/>
            </a:xfrm>
            <a:prstGeom prst="flowChartManualInput">
              <a:avLst/>
            </a:prstGeom>
            <a:solidFill>
              <a:srgbClr val="0066FF"/>
            </a:solidFill>
            <a:ln w="9525">
              <a:solidFill>
                <a:srgbClr val="0066FF"/>
              </a:solidFill>
              <a:miter lim="800000"/>
              <a:headEnd/>
              <a:tailEnd/>
            </a:ln>
          </p:spPr>
          <p:txBody>
            <a:bodyPr wrap="none" anchor="ctr"/>
            <a:lstStyle/>
            <a:p>
              <a:pPr eaLnBrk="1" hangingPunct="1"/>
              <a:endParaRPr lang="en-US">
                <a:solidFill>
                  <a:srgbClr val="000000"/>
                </a:solidFill>
                <a:latin typeface="Calibri" pitchFamily="34" charset="0"/>
              </a:endParaRPr>
            </a:p>
          </p:txBody>
        </p:sp>
        <p:sp>
          <p:nvSpPr>
            <p:cNvPr id="9250" name="Line 25"/>
            <p:cNvSpPr>
              <a:spLocks noChangeShapeType="1"/>
            </p:cNvSpPr>
            <p:nvPr/>
          </p:nvSpPr>
          <p:spPr bwMode="auto">
            <a:xfrm>
              <a:off x="2688" y="3552"/>
              <a:ext cx="96" cy="0"/>
            </a:xfrm>
            <a:prstGeom prst="line">
              <a:avLst/>
            </a:prstGeom>
            <a:noFill/>
            <a:ln w="28575">
              <a:solidFill>
                <a:schemeClr val="tx1"/>
              </a:solidFill>
              <a:round/>
              <a:headEnd/>
              <a:tailEnd/>
            </a:ln>
          </p:spPr>
          <p:txBody>
            <a:bodyPr wrap="none" anchor="ctr"/>
            <a:lstStyle/>
            <a:p>
              <a:endParaRPr lang="en-US"/>
            </a:p>
          </p:txBody>
        </p:sp>
        <p:sp>
          <p:nvSpPr>
            <p:cNvPr id="9251" name="AutoShape 26"/>
            <p:cNvSpPr>
              <a:spLocks noChangeArrowheads="1"/>
            </p:cNvSpPr>
            <p:nvPr/>
          </p:nvSpPr>
          <p:spPr bwMode="auto">
            <a:xfrm flipV="1">
              <a:off x="2688" y="1632"/>
              <a:ext cx="96" cy="1200"/>
            </a:xfrm>
            <a:prstGeom prst="flowChartManualInput">
              <a:avLst/>
            </a:prstGeom>
            <a:solidFill>
              <a:srgbClr val="FF3300"/>
            </a:solidFill>
            <a:ln w="9525">
              <a:solidFill>
                <a:srgbClr val="FF3300"/>
              </a:solidFill>
              <a:miter lim="800000"/>
              <a:headEnd/>
              <a:tailEnd/>
            </a:ln>
          </p:spPr>
          <p:txBody>
            <a:bodyPr wrap="none" anchor="ctr"/>
            <a:lstStyle/>
            <a:p>
              <a:pPr eaLnBrk="1" hangingPunct="1"/>
              <a:endParaRPr lang="en-US">
                <a:solidFill>
                  <a:srgbClr val="000000"/>
                </a:solidFill>
                <a:latin typeface="Calibri" pitchFamily="34" charset="0"/>
              </a:endParaRPr>
            </a:p>
          </p:txBody>
        </p:sp>
        <p:sp>
          <p:nvSpPr>
            <p:cNvPr id="9252" name="AutoShape 27"/>
            <p:cNvSpPr>
              <a:spLocks noChangeArrowheads="1"/>
            </p:cNvSpPr>
            <p:nvPr/>
          </p:nvSpPr>
          <p:spPr bwMode="auto">
            <a:xfrm flipH="1">
              <a:off x="2688" y="2688"/>
              <a:ext cx="96" cy="816"/>
            </a:xfrm>
            <a:prstGeom prst="flowChartManualInput">
              <a:avLst/>
            </a:prstGeom>
            <a:solidFill>
              <a:srgbClr val="FF3300"/>
            </a:solidFill>
            <a:ln w="9525">
              <a:solidFill>
                <a:srgbClr val="FF3300"/>
              </a:solidFill>
              <a:miter lim="800000"/>
              <a:headEnd/>
              <a:tailEnd/>
            </a:ln>
          </p:spPr>
          <p:txBody>
            <a:bodyPr wrap="none" anchor="ctr"/>
            <a:lstStyle/>
            <a:p>
              <a:pPr eaLnBrk="1" hangingPunct="1"/>
              <a:endParaRPr lang="en-US">
                <a:solidFill>
                  <a:srgbClr val="000000"/>
                </a:solidFill>
                <a:latin typeface="Calibri" pitchFamily="34" charset="0"/>
              </a:endParaRPr>
            </a:p>
          </p:txBody>
        </p:sp>
      </p:grpSp>
      <p:sp>
        <p:nvSpPr>
          <p:cNvPr id="9235" name="Text Box 28"/>
          <p:cNvSpPr txBox="1">
            <a:spLocks noChangeArrowheads="1"/>
          </p:cNvSpPr>
          <p:nvPr/>
        </p:nvSpPr>
        <p:spPr bwMode="auto">
          <a:xfrm>
            <a:off x="5791200" y="5638800"/>
            <a:ext cx="1600200" cy="396875"/>
          </a:xfrm>
          <a:prstGeom prst="rect">
            <a:avLst/>
          </a:prstGeom>
          <a:noFill/>
          <a:ln w="9525">
            <a:noFill/>
            <a:miter lim="800000"/>
            <a:headEnd/>
            <a:tailEnd/>
          </a:ln>
        </p:spPr>
        <p:txBody>
          <a:bodyPr>
            <a:spAutoFit/>
          </a:bodyPr>
          <a:lstStyle/>
          <a:p>
            <a:pPr eaLnBrk="1" hangingPunct="1"/>
            <a:r>
              <a:rPr lang="en-US" sz="2000" b="1">
                <a:solidFill>
                  <a:srgbClr val="000000"/>
                </a:solidFill>
                <a:latin typeface="Times New Roman" pitchFamily="18" charset="0"/>
              </a:rPr>
              <a:t>      </a:t>
            </a:r>
            <a:r>
              <a:rPr lang="en-US" sz="2000" b="1">
                <a:solidFill>
                  <a:srgbClr val="000000"/>
                </a:solidFill>
                <a:latin typeface="Symbol" pitchFamily="18" charset="2"/>
              </a:rPr>
              <a:t>g</a:t>
            </a:r>
            <a:r>
              <a:rPr lang="en-US" sz="2000" b="1">
                <a:solidFill>
                  <a:srgbClr val="000000"/>
                </a:solidFill>
                <a:latin typeface="Times New Roman" pitchFamily="18" charset="0"/>
              </a:rPr>
              <a:t>BB</a:t>
            </a:r>
            <a:endParaRPr lang="en-US" sz="2400" b="1">
              <a:solidFill>
                <a:srgbClr val="000000"/>
              </a:solidFill>
              <a:latin typeface="Times New Roman" pitchFamily="18" charset="0"/>
            </a:endParaRPr>
          </a:p>
        </p:txBody>
      </p:sp>
      <p:grpSp>
        <p:nvGrpSpPr>
          <p:cNvPr id="4" name="Group 29"/>
          <p:cNvGrpSpPr>
            <a:grpSpLocks/>
          </p:cNvGrpSpPr>
          <p:nvPr/>
        </p:nvGrpSpPr>
        <p:grpSpPr bwMode="auto">
          <a:xfrm>
            <a:off x="6248400" y="2057400"/>
            <a:ext cx="457200" cy="3657600"/>
            <a:chOff x="3936" y="1248"/>
            <a:chExt cx="288" cy="2304"/>
          </a:xfrm>
        </p:grpSpPr>
        <p:sp>
          <p:nvSpPr>
            <p:cNvPr id="9241" name="AutoShape 30"/>
            <p:cNvSpPr>
              <a:spLocks noChangeArrowheads="1"/>
            </p:cNvSpPr>
            <p:nvPr/>
          </p:nvSpPr>
          <p:spPr bwMode="auto">
            <a:xfrm flipH="1">
              <a:off x="3936" y="2256"/>
              <a:ext cx="96" cy="1248"/>
            </a:xfrm>
            <a:prstGeom prst="flowChartManualInput">
              <a:avLst/>
            </a:prstGeom>
            <a:solidFill>
              <a:srgbClr val="FF9933"/>
            </a:solidFill>
            <a:ln w="9525">
              <a:solidFill>
                <a:srgbClr val="FF9933"/>
              </a:solidFill>
              <a:miter lim="800000"/>
              <a:headEnd/>
              <a:tailEnd/>
            </a:ln>
          </p:spPr>
          <p:txBody>
            <a:bodyPr wrap="none" anchor="ctr"/>
            <a:lstStyle/>
            <a:p>
              <a:pPr eaLnBrk="1" hangingPunct="1"/>
              <a:endParaRPr lang="en-US">
                <a:solidFill>
                  <a:srgbClr val="000000"/>
                </a:solidFill>
                <a:latin typeface="Calibri" pitchFamily="34" charset="0"/>
              </a:endParaRPr>
            </a:p>
          </p:txBody>
        </p:sp>
        <p:sp>
          <p:nvSpPr>
            <p:cNvPr id="9242" name="AutoShape 31"/>
            <p:cNvSpPr>
              <a:spLocks noChangeArrowheads="1"/>
            </p:cNvSpPr>
            <p:nvPr/>
          </p:nvSpPr>
          <p:spPr bwMode="auto">
            <a:xfrm flipV="1">
              <a:off x="3936" y="1248"/>
              <a:ext cx="96" cy="1200"/>
            </a:xfrm>
            <a:prstGeom prst="flowChartManualInput">
              <a:avLst/>
            </a:prstGeom>
            <a:solidFill>
              <a:srgbClr val="FF9933"/>
            </a:solidFill>
            <a:ln w="9525">
              <a:solidFill>
                <a:srgbClr val="FF9933"/>
              </a:solidFill>
              <a:miter lim="800000"/>
              <a:headEnd/>
              <a:tailEnd/>
            </a:ln>
          </p:spPr>
          <p:txBody>
            <a:bodyPr wrap="none" anchor="ctr"/>
            <a:lstStyle/>
            <a:p>
              <a:pPr eaLnBrk="1" hangingPunct="1"/>
              <a:endParaRPr lang="en-US">
                <a:solidFill>
                  <a:srgbClr val="000000"/>
                </a:solidFill>
                <a:latin typeface="Calibri" pitchFamily="34" charset="0"/>
              </a:endParaRPr>
            </a:p>
          </p:txBody>
        </p:sp>
        <p:sp>
          <p:nvSpPr>
            <p:cNvPr id="9243" name="Line 32"/>
            <p:cNvSpPr>
              <a:spLocks noChangeShapeType="1"/>
            </p:cNvSpPr>
            <p:nvPr/>
          </p:nvSpPr>
          <p:spPr bwMode="auto">
            <a:xfrm>
              <a:off x="4128" y="3552"/>
              <a:ext cx="96" cy="0"/>
            </a:xfrm>
            <a:prstGeom prst="line">
              <a:avLst/>
            </a:prstGeom>
            <a:noFill/>
            <a:ln w="28575">
              <a:solidFill>
                <a:schemeClr val="tx1"/>
              </a:solidFill>
              <a:round/>
              <a:headEnd/>
              <a:tailEnd/>
            </a:ln>
          </p:spPr>
          <p:txBody>
            <a:bodyPr wrap="none" anchor="ctr"/>
            <a:lstStyle/>
            <a:p>
              <a:endParaRPr lang="en-US"/>
            </a:p>
          </p:txBody>
        </p:sp>
        <p:sp>
          <p:nvSpPr>
            <p:cNvPr id="9244" name="Rectangle 33"/>
            <p:cNvSpPr>
              <a:spLocks noChangeArrowheads="1"/>
            </p:cNvSpPr>
            <p:nvPr/>
          </p:nvSpPr>
          <p:spPr bwMode="auto">
            <a:xfrm>
              <a:off x="4032" y="3456"/>
              <a:ext cx="96" cy="48"/>
            </a:xfrm>
            <a:prstGeom prst="rect">
              <a:avLst/>
            </a:prstGeom>
            <a:solidFill>
              <a:srgbClr val="0066FF"/>
            </a:solidFill>
            <a:ln w="9525">
              <a:solidFill>
                <a:srgbClr val="0066FF"/>
              </a:solidFill>
              <a:miter lim="800000"/>
              <a:headEnd/>
              <a:tailEnd/>
            </a:ln>
          </p:spPr>
          <p:txBody>
            <a:bodyPr wrap="none" anchor="ctr"/>
            <a:lstStyle/>
            <a:p>
              <a:pPr eaLnBrk="1" hangingPunct="1"/>
              <a:endParaRPr lang="en-US">
                <a:solidFill>
                  <a:srgbClr val="000000"/>
                </a:solidFill>
                <a:latin typeface="Calibri" pitchFamily="34" charset="0"/>
              </a:endParaRPr>
            </a:p>
          </p:txBody>
        </p:sp>
        <p:sp>
          <p:nvSpPr>
            <p:cNvPr id="9245" name="Line 34"/>
            <p:cNvSpPr>
              <a:spLocks noChangeShapeType="1"/>
            </p:cNvSpPr>
            <p:nvPr/>
          </p:nvSpPr>
          <p:spPr bwMode="auto">
            <a:xfrm>
              <a:off x="4128" y="3504"/>
              <a:ext cx="96" cy="0"/>
            </a:xfrm>
            <a:prstGeom prst="line">
              <a:avLst/>
            </a:prstGeom>
            <a:noFill/>
            <a:ln w="12700">
              <a:solidFill>
                <a:srgbClr val="FF3300"/>
              </a:solidFill>
              <a:round/>
              <a:headEnd/>
              <a:tailEnd/>
            </a:ln>
          </p:spPr>
          <p:txBody>
            <a:bodyPr wrap="none" anchor="ctr"/>
            <a:lstStyle/>
            <a:p>
              <a:endParaRPr lang="en-US"/>
            </a:p>
          </p:txBody>
        </p:sp>
      </p:grpSp>
      <p:graphicFrame>
        <p:nvGraphicFramePr>
          <p:cNvPr id="9218" name="Object 35"/>
          <p:cNvGraphicFramePr>
            <a:graphicFrameLocks noChangeAspect="1"/>
          </p:cNvGraphicFramePr>
          <p:nvPr/>
        </p:nvGraphicFramePr>
        <p:xfrm>
          <a:off x="6019800" y="6172200"/>
          <a:ext cx="769938" cy="412750"/>
        </p:xfrm>
        <a:graphic>
          <a:graphicData uri="http://schemas.openxmlformats.org/presentationml/2006/ole">
            <mc:AlternateContent xmlns:mc="http://schemas.openxmlformats.org/markup-compatibility/2006">
              <mc:Choice xmlns:v="urn:schemas-microsoft-com:vml" Requires="v">
                <p:oleObj spid="_x0000_s9518" name="Equation" r:id="rId3" imgW="520560" imgH="279360" progId="Equation.3">
                  <p:embed/>
                </p:oleObj>
              </mc:Choice>
              <mc:Fallback>
                <p:oleObj name="Equation" r:id="rId3" imgW="520560" imgH="279360" progId="Equation.3">
                  <p:embed/>
                  <p:pic>
                    <p:nvPicPr>
                      <p:cNvPr id="0" name="Object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6172200"/>
                        <a:ext cx="769938"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9" name="Object 36"/>
          <p:cNvGraphicFramePr>
            <a:graphicFrameLocks noChangeAspect="1"/>
          </p:cNvGraphicFramePr>
          <p:nvPr/>
        </p:nvGraphicFramePr>
        <p:xfrm>
          <a:off x="1676400" y="2438400"/>
          <a:ext cx="2224088" cy="736600"/>
        </p:xfrm>
        <a:graphic>
          <a:graphicData uri="http://schemas.openxmlformats.org/presentationml/2006/ole">
            <mc:AlternateContent xmlns:mc="http://schemas.openxmlformats.org/markup-compatibility/2006">
              <mc:Choice xmlns:v="urn:schemas-microsoft-com:vml" Requires="v">
                <p:oleObj spid="_x0000_s9519" name="Equation" r:id="rId5" imgW="1460160" imgH="482400" progId="Equation.3">
                  <p:embed/>
                </p:oleObj>
              </mc:Choice>
              <mc:Fallback>
                <p:oleObj name="Equation" r:id="rId5" imgW="1460160" imgH="482400" progId="Equation.3">
                  <p:embed/>
                  <p:pic>
                    <p:nvPicPr>
                      <p:cNvPr id="0"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2438400"/>
                        <a:ext cx="2224088"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0" name="Object 37"/>
          <p:cNvGraphicFramePr>
            <a:graphicFrameLocks noChangeAspect="1"/>
          </p:cNvGraphicFramePr>
          <p:nvPr/>
        </p:nvGraphicFramePr>
        <p:xfrm>
          <a:off x="3962400" y="6019800"/>
          <a:ext cx="439738" cy="654050"/>
        </p:xfrm>
        <a:graphic>
          <a:graphicData uri="http://schemas.openxmlformats.org/presentationml/2006/ole">
            <mc:AlternateContent xmlns:mc="http://schemas.openxmlformats.org/markup-compatibility/2006">
              <mc:Choice xmlns:v="urn:schemas-microsoft-com:vml" Requires="v">
                <p:oleObj spid="_x0000_s9520" name="Equation" r:id="rId7" imgW="266400" imgH="393480" progId="Equation.3">
                  <p:embed/>
                </p:oleObj>
              </mc:Choice>
              <mc:Fallback>
                <p:oleObj name="Equation" r:id="rId7" imgW="266400" imgH="393480" progId="Equation.3">
                  <p:embed/>
                  <p:pic>
                    <p:nvPicPr>
                      <p:cNvPr id="0"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2400" y="6019800"/>
                        <a:ext cx="439738" cy="65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1" name="Object 38"/>
          <p:cNvGraphicFramePr>
            <a:graphicFrameLocks noChangeAspect="1"/>
          </p:cNvGraphicFramePr>
          <p:nvPr/>
        </p:nvGraphicFramePr>
        <p:xfrm>
          <a:off x="6858000" y="2590800"/>
          <a:ext cx="1055688" cy="458788"/>
        </p:xfrm>
        <a:graphic>
          <a:graphicData uri="http://schemas.openxmlformats.org/presentationml/2006/ole">
            <mc:AlternateContent xmlns:mc="http://schemas.openxmlformats.org/markup-compatibility/2006">
              <mc:Choice xmlns:v="urn:schemas-microsoft-com:vml" Requires="v">
                <p:oleObj spid="_x0000_s9521" name="Equation" r:id="rId9" imgW="520560" imgH="228600" progId="Equation.3">
                  <p:embed/>
                </p:oleObj>
              </mc:Choice>
              <mc:Fallback>
                <p:oleObj name="Equation" r:id="rId9" imgW="520560" imgH="228600" progId="Equation.3">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0" y="2590800"/>
                        <a:ext cx="1055688" cy="458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2" name="Object 39"/>
          <p:cNvGraphicFramePr>
            <a:graphicFrameLocks noChangeAspect="1"/>
          </p:cNvGraphicFramePr>
          <p:nvPr/>
        </p:nvGraphicFramePr>
        <p:xfrm>
          <a:off x="914400" y="6019800"/>
          <a:ext cx="976313" cy="838200"/>
        </p:xfrm>
        <a:graphic>
          <a:graphicData uri="http://schemas.openxmlformats.org/presentationml/2006/ole">
            <mc:AlternateContent xmlns:mc="http://schemas.openxmlformats.org/markup-compatibility/2006">
              <mc:Choice xmlns:v="urn:schemas-microsoft-com:vml" Requires="v">
                <p:oleObj spid="_x0000_s9522" name="Equation" r:id="rId11" imgW="520560" imgH="444240" progId="Equation.3">
                  <p:embed/>
                </p:oleObj>
              </mc:Choice>
              <mc:Fallback>
                <p:oleObj name="Equation" r:id="rId11" imgW="520560" imgH="444240" progId="Equation.3">
                  <p:embed/>
                  <p:pic>
                    <p:nvPicPr>
                      <p:cNvPr id="0"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 y="6019800"/>
                        <a:ext cx="976313"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3" name="Object 40"/>
          <p:cNvGraphicFramePr>
            <a:graphicFrameLocks noChangeAspect="1"/>
          </p:cNvGraphicFramePr>
          <p:nvPr/>
        </p:nvGraphicFramePr>
        <p:xfrm>
          <a:off x="4495800" y="2590800"/>
          <a:ext cx="1493838" cy="484188"/>
        </p:xfrm>
        <a:graphic>
          <a:graphicData uri="http://schemas.openxmlformats.org/presentationml/2006/ole">
            <mc:AlternateContent xmlns:mc="http://schemas.openxmlformats.org/markup-compatibility/2006">
              <mc:Choice xmlns:v="urn:schemas-microsoft-com:vml" Requires="v">
                <p:oleObj spid="_x0000_s9523" name="Equation" r:id="rId13" imgW="736560" imgH="241200" progId="Equation.3">
                  <p:embed/>
                </p:oleObj>
              </mc:Choice>
              <mc:Fallback>
                <p:oleObj name="Equation" r:id="rId13" imgW="736560" imgH="241200" progId="Equation.3">
                  <p:embed/>
                  <p:pic>
                    <p:nvPicPr>
                      <p:cNvPr id="0"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95800" y="2590800"/>
                        <a:ext cx="1493838"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7" name="Line 41"/>
          <p:cNvSpPr>
            <a:spLocks noChangeShapeType="1"/>
          </p:cNvSpPr>
          <p:nvPr/>
        </p:nvSpPr>
        <p:spPr bwMode="auto">
          <a:xfrm flipH="1">
            <a:off x="6629400" y="3124200"/>
            <a:ext cx="685800" cy="2286000"/>
          </a:xfrm>
          <a:prstGeom prst="line">
            <a:avLst/>
          </a:prstGeom>
          <a:noFill/>
          <a:ln w="9525">
            <a:solidFill>
              <a:schemeClr val="tx1"/>
            </a:solidFill>
            <a:round/>
            <a:headEnd/>
            <a:tailEnd type="triangle" w="med" len="med"/>
          </a:ln>
        </p:spPr>
        <p:txBody>
          <a:bodyPr/>
          <a:lstStyle/>
          <a:p>
            <a:endParaRPr lang="en-US"/>
          </a:p>
        </p:txBody>
      </p:sp>
      <p:sp>
        <p:nvSpPr>
          <p:cNvPr id="9238" name="Text Box 42"/>
          <p:cNvSpPr txBox="1">
            <a:spLocks noChangeArrowheads="1"/>
          </p:cNvSpPr>
          <p:nvPr/>
        </p:nvSpPr>
        <p:spPr bwMode="auto">
          <a:xfrm>
            <a:off x="974725" y="1023938"/>
            <a:ext cx="184150" cy="274637"/>
          </a:xfrm>
          <a:prstGeom prst="rect">
            <a:avLst/>
          </a:prstGeom>
          <a:noFill/>
          <a:ln w="9525">
            <a:noFill/>
            <a:miter lim="800000"/>
            <a:headEnd/>
            <a:tailEnd/>
          </a:ln>
        </p:spPr>
        <p:txBody>
          <a:bodyPr wrap="none">
            <a:spAutoFit/>
          </a:bodyPr>
          <a:lstStyle/>
          <a:p>
            <a:pPr eaLnBrk="1" hangingPunct="1"/>
            <a:endParaRPr lang="en-US" baseline="30000">
              <a:solidFill>
                <a:srgbClr val="000000"/>
              </a:solidFill>
              <a:latin typeface="Calibri" pitchFamily="34" charset="0"/>
            </a:endParaRPr>
          </a:p>
        </p:txBody>
      </p:sp>
      <p:sp>
        <p:nvSpPr>
          <p:cNvPr id="9239" name="Text Box 43"/>
          <p:cNvSpPr txBox="1">
            <a:spLocks noChangeArrowheads="1"/>
          </p:cNvSpPr>
          <p:nvPr/>
        </p:nvSpPr>
        <p:spPr bwMode="auto">
          <a:xfrm>
            <a:off x="885825" y="914400"/>
            <a:ext cx="7267575" cy="457200"/>
          </a:xfrm>
          <a:prstGeom prst="rect">
            <a:avLst/>
          </a:prstGeom>
          <a:noFill/>
          <a:ln w="9525">
            <a:noFill/>
            <a:miter lim="800000"/>
            <a:headEnd/>
            <a:tailEnd/>
          </a:ln>
        </p:spPr>
        <p:txBody>
          <a:bodyPr wrap="none">
            <a:spAutoFit/>
          </a:bodyPr>
          <a:lstStyle/>
          <a:p>
            <a:pPr eaLnBrk="1" hangingPunct="1"/>
            <a:r>
              <a:rPr lang="en-US" sz="2400" b="1">
                <a:solidFill>
                  <a:srgbClr val="990099"/>
                </a:solidFill>
                <a:latin typeface="Calibri" pitchFamily="34" charset="0"/>
              </a:rPr>
              <a:t>Possible source of Matter-Antimatter Asymmetry</a:t>
            </a:r>
          </a:p>
        </p:txBody>
      </p:sp>
      <p:sp>
        <p:nvSpPr>
          <p:cNvPr id="9240" name="TextBox 45"/>
          <p:cNvSpPr txBox="1">
            <a:spLocks noChangeArrowheads="1"/>
          </p:cNvSpPr>
          <p:nvPr/>
        </p:nvSpPr>
        <p:spPr bwMode="auto">
          <a:xfrm>
            <a:off x="3352800" y="2057400"/>
            <a:ext cx="1800225" cy="369888"/>
          </a:xfrm>
          <a:prstGeom prst="rect">
            <a:avLst/>
          </a:prstGeom>
          <a:noFill/>
          <a:ln w="9525">
            <a:noFill/>
            <a:miter lim="800000"/>
            <a:headEnd/>
            <a:tailEnd/>
          </a:ln>
        </p:spPr>
        <p:txBody>
          <a:bodyPr wrap="none">
            <a:spAutoFit/>
          </a:bodyPr>
          <a:lstStyle/>
          <a:p>
            <a:pPr eaLnBrk="1" hangingPunct="1"/>
            <a:r>
              <a:rPr lang="en-US">
                <a:solidFill>
                  <a:srgbClr val="000000"/>
                </a:solidFill>
                <a:latin typeface="Calibri" pitchFamily="34" charset="0"/>
              </a:rPr>
              <a:t>Non-equilibrium</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29049</TotalTime>
  <Words>3299</Words>
  <Application>Microsoft Office PowerPoint</Application>
  <PresentationFormat>On-screen Show (4:3)</PresentationFormat>
  <Paragraphs>733</Paragraphs>
  <Slides>67</Slides>
  <Notes>6</Notes>
  <HiddenSlides>0</HiddenSlides>
  <MMClips>1</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82" baseType="lpstr">
      <vt:lpstr>Arial</vt:lpstr>
      <vt:lpstr>Batang</vt:lpstr>
      <vt:lpstr>Calibri</vt:lpstr>
      <vt:lpstr>Cambria Math</vt:lpstr>
      <vt:lpstr>Comic Sans MS</vt:lpstr>
      <vt:lpstr>Helvetica</vt:lpstr>
      <vt:lpstr>Lucida Grande</vt:lpstr>
      <vt:lpstr>Script MT Bold</vt:lpstr>
      <vt:lpstr>Symbol</vt:lpstr>
      <vt:lpstr>Times</vt:lpstr>
      <vt:lpstr>Times New Roman</vt:lpstr>
      <vt:lpstr>Wingdings</vt:lpstr>
      <vt:lpstr>Wingdings 3</vt:lpstr>
      <vt:lpstr>Office Theme</vt:lpstr>
      <vt:lpstr>Equation</vt:lpstr>
      <vt:lpstr>Searching for the Neutron Electric Dipole Moment (EDM)</vt:lpstr>
      <vt:lpstr>What is an EDM?</vt:lpstr>
      <vt:lpstr>Why are EDMs Interesting?</vt:lpstr>
      <vt:lpstr>PowerPoint Presentation</vt:lpstr>
      <vt:lpstr>What about HUGE Molecular EDMs!</vt:lpstr>
      <vt:lpstr>Why is CP Violation Interesting?  There’s a Big Puzzle in the Early Universe:</vt:lpstr>
      <vt:lpstr>How to Make the Anti-Matter Disappear in the Early Universe?</vt:lpstr>
      <vt:lpstr>Baryogenesis</vt:lpstr>
      <vt:lpstr>Electroweak Baryogenesis</vt:lpstr>
      <vt:lpstr>Are there new sources of CP violation  Beyond the Standard Model to account for matter/antimatter asymmetry?</vt:lpstr>
      <vt:lpstr>EDM Discovery Potential</vt:lpstr>
      <vt:lpstr>CKM Matrix</vt:lpstr>
      <vt:lpstr>Neutron EDM &amp; New Physics</vt:lpstr>
      <vt:lpstr>PowerPoint Presentation</vt:lpstr>
      <vt:lpstr>PowerPoint Presentation</vt:lpstr>
      <vt:lpstr>Where should we look for EDMs?</vt:lpstr>
      <vt:lpstr>PowerPoint Presentation</vt:lpstr>
      <vt:lpstr>Simplified Measurement of EDM</vt:lpstr>
      <vt:lpstr>PowerPoint Presentation</vt:lpstr>
      <vt:lpstr>Experimental EDMs</vt:lpstr>
      <vt:lpstr>Why so many EDM searches?  They remain highly motivated</vt:lpstr>
      <vt:lpstr>Searches for a Neutron EDM</vt:lpstr>
      <vt:lpstr>n-EDM vs Time</vt:lpstr>
      <vt:lpstr>Best Neutron Limit:  ILL-Grenoble neutron EDM Experiment</vt:lpstr>
      <vt:lpstr>How to measure frequency precisely:</vt:lpstr>
      <vt:lpstr>Ultra-Cold Neutrons (UCN)  (Fermi/Zeldovich)</vt:lpstr>
      <vt:lpstr>PowerPoint Presentation</vt:lpstr>
      <vt:lpstr>PowerPoint Presentation</vt:lpstr>
      <vt:lpstr>PowerPoint Presentation</vt:lpstr>
      <vt:lpstr>Effective Potential Step</vt:lpstr>
      <vt:lpstr>UCN Properties</vt:lpstr>
      <vt:lpstr>Worldwide neutron EDM Searches</vt:lpstr>
      <vt:lpstr> Neutron EDM Searches </vt:lpstr>
      <vt:lpstr>To further improve search for neutron EDM, need new techniques </vt:lpstr>
      <vt:lpstr>Systematic Effects in nEDM</vt:lpstr>
      <vt:lpstr>Systematic Effects in nEDM</vt:lpstr>
      <vt:lpstr>“Geometric Phase” Systematic Effect</vt:lpstr>
      <vt:lpstr>PowerPoint Presentation</vt:lpstr>
      <vt:lpstr>Example of future Neutron EDM Sensitivity</vt:lpstr>
      <vt:lpstr>Two Independent Measurements of Neutron Frequency</vt:lpstr>
      <vt:lpstr>1-Direct measurement of frequency e.g. via spin-dependent neutron capture on polarized 3He capture count rate (measured by LHe scintillation) oscillates at n-3He beat frequency </vt:lpstr>
      <vt:lpstr>2-“Dressed” Spins</vt:lpstr>
      <vt:lpstr>Dressed Spin Movie</vt:lpstr>
      <vt:lpstr> nEDM Experiment at  SNS (nEDM@SNS)</vt:lpstr>
      <vt:lpstr>PowerPoint Presentation</vt:lpstr>
      <vt:lpstr>Spallation Neutron Source (SNS) at ORNL</vt:lpstr>
      <vt:lpstr>nEDM in new building </vt:lpstr>
      <vt:lpstr>PowerPoint Presentation</vt:lpstr>
      <vt:lpstr>Technical Challenges for nEDM@SNS</vt:lpstr>
      <vt:lpstr>nEDM at Caltech</vt:lpstr>
      <vt:lpstr>Caltech EDM lab  (Synchrotron lab next to Lauritsen bldg)</vt:lpstr>
      <vt:lpstr>Magnetic System at CIT (to be Delivered to Synchrotron Lab in June)</vt:lpstr>
      <vt:lpstr>PowerPoint Presentation</vt:lpstr>
      <vt:lpstr>Summary</vt:lpstr>
      <vt:lpstr>Extra Slides …</vt:lpstr>
      <vt:lpstr>PowerPoint Presentation</vt:lpstr>
      <vt:lpstr>Why SUSY?</vt:lpstr>
      <vt:lpstr>What’s in SUSY?</vt:lpstr>
      <vt:lpstr>PowerPoint Presentation</vt:lpstr>
      <vt:lpstr>Classical spin in AC B-field</vt:lpstr>
      <vt:lpstr>Now consider two different particles with different gi</vt:lpstr>
      <vt:lpstr>Systematic Controls in our experiment</vt:lpstr>
      <vt:lpstr>Summary of Experimental Components</vt:lpstr>
      <vt:lpstr>Projected systematic errors </vt:lpstr>
      <vt:lpstr>e.g. - Geometric phase effect for 3He</vt:lpstr>
      <vt:lpstr>e.g. - Geometric phase effect for 3He</vt:lpstr>
      <vt:lpstr>Systematic Controls in SNS experiment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brad</dc:creator>
  <cp:lastModifiedBy>Filippone, Bradley W.</cp:lastModifiedBy>
  <cp:revision>107</cp:revision>
  <dcterms:created xsi:type="dcterms:W3CDTF">2013-09-24T20:00:37Z</dcterms:created>
  <dcterms:modified xsi:type="dcterms:W3CDTF">2019-02-14T21:38:28Z</dcterms:modified>
</cp:coreProperties>
</file>